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1" r:id="rId3"/>
    <p:sldId id="262" r:id="rId4"/>
    <p:sldId id="263" r:id="rId5"/>
    <p:sldId id="26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0903A-C114-466F-81F9-8FDEAA04C796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30C27F-61C7-44F7-B299-3C38877ACB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4502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0903A-C114-466F-81F9-8FDEAA04C796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30C27F-61C7-44F7-B299-3C38877ACB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72870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0903A-C114-466F-81F9-8FDEAA04C796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30C27F-61C7-44F7-B299-3C38877ACB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14887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0903A-C114-466F-81F9-8FDEAA04C796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30C27F-61C7-44F7-B299-3C38877ACB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73735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0903A-C114-466F-81F9-8FDEAA04C796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30C27F-61C7-44F7-B299-3C38877ACB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58401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0903A-C114-466F-81F9-8FDEAA04C796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30C27F-61C7-44F7-B299-3C38877ACB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01840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0903A-C114-466F-81F9-8FDEAA04C796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30C27F-61C7-44F7-B299-3C38877ACB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37426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0903A-C114-466F-81F9-8FDEAA04C796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30C27F-61C7-44F7-B299-3C38877ACB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95621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0903A-C114-466F-81F9-8FDEAA04C796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30C27F-61C7-44F7-B299-3C38877ACB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95360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0903A-C114-466F-81F9-8FDEAA04C796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30C27F-61C7-44F7-B299-3C38877ACB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00434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0903A-C114-466F-81F9-8FDEAA04C796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30C27F-61C7-44F7-B299-3C38877ACB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28175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00903A-C114-466F-81F9-8FDEAA04C796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30C27F-61C7-44F7-B299-3C38877ACB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89390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64347122"/>
              </p:ext>
            </p:extLst>
          </p:nvPr>
        </p:nvGraphicFramePr>
        <p:xfrm>
          <a:off x="114300" y="764704"/>
          <a:ext cx="9029700" cy="506158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Šárka Jurášová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Anglický jazyk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– školní předměty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VY_32_INOVACE_05_ŠKOLNÍ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PŘEDMĚTY_1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3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Anglický jazyk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3.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CZ.1.07/1.4.00/21.0697</a:t>
                      </a:r>
                      <a:endParaRPr lang="cs-CZ" dirty="0" smtClean="0"/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09.10.2012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glue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rubber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pen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pencil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case,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book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desk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ruler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work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book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366838473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772816"/>
            <a:ext cx="82089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/>
              <a:t>Prezentace je určena žákům 3. ročníku základní školy v oblasti Anglický jazyk. Cílem je procvičování využití zorného pole oka při hledání deseti pomůcek, které žáci znají.</a:t>
            </a:r>
          </a:p>
        </p:txBody>
      </p:sp>
    </p:spTree>
    <p:extLst>
      <p:ext uri="{BB962C8B-B14F-4D97-AF65-F5344CB8AC3E}">
        <p14:creationId xmlns:p14="http://schemas.microsoft.com/office/powerpoint/2010/main" val="2073679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Najdi ve </a:t>
            </a:r>
            <a:r>
              <a:rPr lang="cs-CZ" sz="2800" dirty="0" err="1" smtClean="0"/>
              <a:t>dvojsměrce</a:t>
            </a:r>
            <a:r>
              <a:rPr lang="cs-CZ" sz="2800" dirty="0" smtClean="0"/>
              <a:t> názvy deseti školních pomůcek.</a:t>
            </a:r>
            <a:br>
              <a:rPr lang="cs-CZ" sz="2800" dirty="0" smtClean="0"/>
            </a:br>
            <a:r>
              <a:rPr lang="cs-CZ" sz="2800" dirty="0" err="1" smtClean="0"/>
              <a:t>Find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school</a:t>
            </a:r>
            <a:r>
              <a:rPr lang="cs-CZ" sz="2800" dirty="0" smtClean="0"/>
              <a:t> </a:t>
            </a:r>
            <a:r>
              <a:rPr lang="cs-CZ" sz="2800" dirty="0" err="1" smtClean="0"/>
              <a:t>stuff</a:t>
            </a:r>
            <a:r>
              <a:rPr lang="cs-CZ" sz="2800" dirty="0" smtClean="0"/>
              <a:t> and </a:t>
            </a:r>
            <a:r>
              <a:rPr lang="cs-CZ" sz="2800" dirty="0" err="1" smtClean="0"/>
              <a:t>write</a:t>
            </a:r>
            <a:r>
              <a:rPr lang="cs-CZ" sz="2800" dirty="0" smtClean="0"/>
              <a:t> </a:t>
            </a:r>
            <a:r>
              <a:rPr lang="cs-CZ" sz="2800" dirty="0" err="1" smtClean="0"/>
              <a:t>them</a:t>
            </a:r>
            <a:r>
              <a:rPr lang="cs-CZ" sz="2800" dirty="0" smtClean="0"/>
              <a:t> </a:t>
            </a:r>
            <a:r>
              <a:rPr lang="cs-CZ" sz="2800" dirty="0" err="1" smtClean="0"/>
              <a:t>down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86503846"/>
              </p:ext>
            </p:extLst>
          </p:nvPr>
        </p:nvGraphicFramePr>
        <p:xfrm>
          <a:off x="457200" y="1600200"/>
          <a:ext cx="5194920" cy="40792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19492"/>
                <a:gridCol w="519492"/>
                <a:gridCol w="519492"/>
                <a:gridCol w="519492"/>
                <a:gridCol w="519492"/>
                <a:gridCol w="519492"/>
                <a:gridCol w="519492"/>
                <a:gridCol w="519492"/>
                <a:gridCol w="519492"/>
                <a:gridCol w="51949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Ü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6" name="Přímá spojnice 5"/>
          <p:cNvCxnSpPr/>
          <p:nvPr/>
        </p:nvCxnSpPr>
        <p:spPr>
          <a:xfrm>
            <a:off x="5796136" y="1988840"/>
            <a:ext cx="28083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5796136" y="2420888"/>
            <a:ext cx="28083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5773846" y="2852936"/>
            <a:ext cx="28083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5736856" y="3284984"/>
            <a:ext cx="28083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5773846" y="3717032"/>
            <a:ext cx="28083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5796136" y="4149080"/>
            <a:ext cx="28083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5796136" y="4581128"/>
            <a:ext cx="28083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5796136" y="5013176"/>
            <a:ext cx="28083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5834475" y="5445224"/>
            <a:ext cx="28083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5834475" y="5877272"/>
            <a:ext cx="28083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86301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pPr algn="l"/>
            <a:r>
              <a:rPr lang="cs-CZ" sz="2800" dirty="0"/>
              <a:t>	</a:t>
            </a:r>
            <a:r>
              <a:rPr lang="cs-CZ" sz="2800" dirty="0" smtClean="0"/>
              <a:t>Řešení </a:t>
            </a:r>
            <a:br>
              <a:rPr lang="cs-CZ" sz="2800" dirty="0" smtClean="0"/>
            </a:br>
            <a:r>
              <a:rPr lang="cs-CZ" sz="2800" dirty="0" smtClean="0"/>
              <a:t>           </a:t>
            </a:r>
            <a:r>
              <a:rPr lang="cs-CZ" sz="2800" dirty="0" err="1" smtClean="0"/>
              <a:t>Solution</a:t>
            </a:r>
            <a:r>
              <a:rPr lang="cs-CZ" sz="2800" dirty="0" smtClean="0"/>
              <a:t> </a:t>
            </a:r>
            <a:endParaRPr lang="cs-CZ" sz="28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50279561"/>
              </p:ext>
            </p:extLst>
          </p:nvPr>
        </p:nvGraphicFramePr>
        <p:xfrm>
          <a:off x="457200" y="1600200"/>
          <a:ext cx="5194920" cy="40792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19492"/>
                <a:gridCol w="519492"/>
                <a:gridCol w="519492"/>
                <a:gridCol w="519492"/>
                <a:gridCol w="519492"/>
                <a:gridCol w="519492"/>
                <a:gridCol w="519492"/>
                <a:gridCol w="519492"/>
                <a:gridCol w="519492"/>
                <a:gridCol w="51949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Ü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6" name="Přímá spojnice 5"/>
          <p:cNvCxnSpPr/>
          <p:nvPr/>
        </p:nvCxnSpPr>
        <p:spPr>
          <a:xfrm>
            <a:off x="5796136" y="1988840"/>
            <a:ext cx="28083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5796136" y="2420888"/>
            <a:ext cx="28083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5773846" y="2852936"/>
            <a:ext cx="28083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5736856" y="3284984"/>
            <a:ext cx="28083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5773846" y="3717032"/>
            <a:ext cx="28083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5796136" y="4149080"/>
            <a:ext cx="28083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5796136" y="4581128"/>
            <a:ext cx="28083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5796136" y="5013176"/>
            <a:ext cx="28083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5834475" y="5445224"/>
            <a:ext cx="28083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5834475" y="5877272"/>
            <a:ext cx="28083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1547664" y="1772816"/>
            <a:ext cx="1800200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5834475" y="1660508"/>
            <a:ext cx="19058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GLUE</a:t>
            </a:r>
            <a:endParaRPr lang="cs-CZ" dirty="0"/>
          </a:p>
        </p:txBody>
      </p:sp>
      <p:cxnSp>
        <p:nvCxnSpPr>
          <p:cNvPr id="17" name="Přímá spojnice 16"/>
          <p:cNvCxnSpPr/>
          <p:nvPr/>
        </p:nvCxnSpPr>
        <p:spPr>
          <a:xfrm>
            <a:off x="539552" y="2852936"/>
            <a:ext cx="2808312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5834475" y="2039654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RUBBER</a:t>
            </a:r>
            <a:endParaRPr lang="cs-CZ" dirty="0"/>
          </a:p>
        </p:txBody>
      </p:sp>
      <p:cxnSp>
        <p:nvCxnSpPr>
          <p:cNvPr id="20" name="Přímá spojnice 19"/>
          <p:cNvCxnSpPr/>
          <p:nvPr/>
        </p:nvCxnSpPr>
        <p:spPr>
          <a:xfrm>
            <a:off x="539552" y="5517232"/>
            <a:ext cx="2808312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5256076" y="1772816"/>
            <a:ext cx="0" cy="324036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1943708" y="2198357"/>
            <a:ext cx="1404156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2195736" y="3861048"/>
            <a:ext cx="0" cy="144016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4227701" y="1713333"/>
            <a:ext cx="0" cy="4019923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1691680" y="2852935"/>
            <a:ext cx="0" cy="1295233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 flipV="1">
            <a:off x="571880" y="1988840"/>
            <a:ext cx="0" cy="2880321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3179776" y="2852936"/>
            <a:ext cx="0" cy="1702229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TextovéPole 50"/>
          <p:cNvSpPr txBox="1"/>
          <p:nvPr/>
        </p:nvSpPr>
        <p:spPr>
          <a:xfrm>
            <a:off x="5849749" y="2487055"/>
            <a:ext cx="11137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PEN</a:t>
            </a:r>
            <a:endParaRPr lang="cs-CZ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5834475" y="2997323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PENCIL CASE</a:t>
            </a:r>
            <a:endParaRPr lang="cs-CZ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5849749" y="3382179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SCHOOL BAG</a:t>
            </a:r>
            <a:endParaRPr lang="cs-CZ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5849749" y="3861048"/>
            <a:ext cx="18906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WORK BOOK</a:t>
            </a:r>
            <a:endParaRPr lang="cs-CZ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5834475" y="4245957"/>
            <a:ext cx="17097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PENCIL</a:t>
            </a:r>
            <a:endParaRPr lang="cs-CZ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5849749" y="4684495"/>
            <a:ext cx="12601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DESK</a:t>
            </a:r>
            <a:endParaRPr lang="cs-CZ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5865809" y="5094256"/>
            <a:ext cx="13344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BOOK</a:t>
            </a:r>
            <a:endParaRPr lang="cs-CZ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5865808" y="5548590"/>
            <a:ext cx="13344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RULER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65853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9" grpId="0"/>
      <p:bldP spid="51" grpId="0"/>
      <p:bldP spid="52" grpId="0"/>
      <p:bldP spid="53" grpId="0"/>
      <p:bldP spid="54" grpId="0"/>
      <p:bldP spid="55" grpId="0"/>
      <p:bldP spid="56" grpId="0"/>
      <p:bldP spid="57" grpId="0"/>
      <p:bldP spid="5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700808"/>
            <a:ext cx="82089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BOHM, </a:t>
            </a:r>
            <a:r>
              <a:rPr lang="cs-CZ" sz="2400" dirty="0" err="1" smtClean="0"/>
              <a:t>Marlo</a:t>
            </a:r>
            <a:r>
              <a:rPr lang="cs-CZ" sz="2400" dirty="0" smtClean="0"/>
              <a:t>. </a:t>
            </a:r>
            <a:r>
              <a:rPr lang="cs-CZ" sz="2400" i="1" dirty="0" smtClean="0"/>
              <a:t>Angličtina, 1. stupeň ZŠ, 1. díl</a:t>
            </a:r>
            <a:r>
              <a:rPr lang="cs-CZ" sz="2400" dirty="0" smtClean="0"/>
              <a:t>. Praha: Fragment, 2010, ISBN 978-80-253-1059-5 (1. vydání, 2010) 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460392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116</TotalTime>
  <Words>354</Words>
  <Application>Microsoft Office PowerPoint</Application>
  <PresentationFormat>Předvádění na obrazovce (4:3)</PresentationFormat>
  <Paragraphs>251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Najdi ve dvojsměrce názvy deseti školních pomůcek. Find the school stuff and write them down.</vt:lpstr>
      <vt:lpstr> Řešení             Solution 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Zbyněk Jícha</cp:lastModifiedBy>
  <cp:revision>17</cp:revision>
  <dcterms:created xsi:type="dcterms:W3CDTF">2012-11-05T21:54:51Z</dcterms:created>
  <dcterms:modified xsi:type="dcterms:W3CDTF">2013-05-21T09:47:21Z</dcterms:modified>
</cp:coreProperties>
</file>