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3"/>
  </p:notesMasterIdLst>
  <p:sldIdLst>
    <p:sldId id="264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8298E6-24C8-4B69-B93F-90BD85B4A254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4289F8-2240-4776-8FC0-31C5AF9891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081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F2E65F8-1E40-48BB-82E6-66965D8038C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5CE8D84-31AF-4319-A0C4-2267C112BC86}" type="datetimeFigureOut">
              <a:rPr lang="cs-CZ" smtClean="0"/>
              <a:t>21.5.2013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E4F5388-6FB0-415E-A1A5-844EE7D03296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hyperlink" Target="http://www.muzeumvahy.nafotil.cz/muzeumgalerie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muzeumvahy.nafotil.cz/muzeumgalerie/" TargetMode="External"/><Relationship Id="rId2" Type="http://schemas.openxmlformats.org/officeDocument/2006/relationships/hyperlink" Target="http://www.conwerter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.fyzmatik.pise.cz/525-jak-vylepsit-kilogram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LOGO_obdelni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453" name="Group 1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07178"/>
              </p:ext>
            </p:extLst>
          </p:nvPr>
        </p:nvGraphicFramePr>
        <p:xfrm>
          <a:off x="971550" y="1989138"/>
          <a:ext cx="7345363" cy="2250440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Jitka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Josefíková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VY_32_INOVACE_05 Jednotky hmotnosti - historie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a početní operace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450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je určena ke stručnému seznámení s historií </a:t>
            </a:r>
            <a:r>
              <a:rPr lang="cs-CZ"/>
              <a:t>měření </a:t>
            </a:r>
            <a:r>
              <a:rPr lang="cs-CZ" smtClean="0"/>
              <a:t>hmotnosti </a:t>
            </a:r>
            <a:r>
              <a:rPr lang="cs-CZ"/>
              <a:t>a k motivaci žáků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03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800" dirty="0" smtClean="0"/>
              <a:t>Jak se vážilo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Jednotky hmotnosti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99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08" y="1412776"/>
            <a:ext cx="2634208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524000"/>
            <a:ext cx="5976664" cy="5001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/>
              <a:t>Již 3000 let před n. l. používali Sumerové </a:t>
            </a:r>
          </a:p>
          <a:p>
            <a:pPr marL="0" indent="0">
              <a:buNone/>
            </a:pPr>
            <a:r>
              <a:rPr lang="cs-CZ" dirty="0" smtClean="0"/>
              <a:t>a Egypťané jednoduchých vah. </a:t>
            </a:r>
          </a:p>
          <a:p>
            <a:pPr marL="0" indent="0">
              <a:buNone/>
            </a:pPr>
            <a:r>
              <a:rPr lang="cs-CZ" dirty="0" smtClean="0"/>
              <a:t>Tyto váhy se skládaly z tyče, na jejíchž koncích byly zavěšeny dvě vzájemně vyvážené misky – na jednu misku se umístil vážený  předmět, který se na protější misce vyvažoval závažími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Na stejném principu fungují miskové váhy dodnes, pouze moderní závaží nejsou už tak krásně umělecky vyvedená  jako ta historická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Úplně na začátku</a:t>
            </a:r>
            <a:endParaRPr lang="cs-CZ" dirty="0"/>
          </a:p>
        </p:txBody>
      </p:sp>
      <p:pic>
        <p:nvPicPr>
          <p:cNvPr id="1026" name="Picture 2" descr="http://t2.gstatic.com/images?q=tbn:ANd9GcQ1CPnLY8OXGiIl9dKEk5cA6o0IReiZH_7wdS4MALPcez5IIlD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407" y="4149080"/>
            <a:ext cx="2648609" cy="211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232407" y="6267968"/>
            <a:ext cx="2648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Starověké závaží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126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11560" y="404664"/>
            <a:ext cx="792088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Až na výjimky se však jednotky hmotnosti lišily místo od místa a používala se celá řada různých jednotek jako např. talent, </a:t>
            </a:r>
            <a:r>
              <a:rPr lang="cs-CZ" sz="2600" dirty="0" err="1" smtClean="0"/>
              <a:t>drachna</a:t>
            </a:r>
            <a:r>
              <a:rPr lang="cs-CZ" sz="2600" dirty="0" smtClean="0"/>
              <a:t>, obol… </a:t>
            </a:r>
          </a:p>
          <a:p>
            <a:endParaRPr lang="cs-CZ" sz="2600" dirty="0"/>
          </a:p>
          <a:p>
            <a:r>
              <a:rPr lang="cs-CZ" sz="2600" dirty="0" smtClean="0"/>
              <a:t>Až do dneška se v anglicky mluvících zemích užívají jednotky</a:t>
            </a:r>
          </a:p>
          <a:p>
            <a:pPr marL="457200" indent="-457200">
              <a:buFontTx/>
              <a:buChar char="-"/>
            </a:pPr>
            <a:r>
              <a:rPr lang="cs-CZ" sz="2600" dirty="0" smtClean="0"/>
              <a:t>libra (</a:t>
            </a:r>
            <a:r>
              <a:rPr lang="cs-CZ" sz="2600" dirty="0" err="1" smtClean="0"/>
              <a:t>pound</a:t>
            </a:r>
            <a:r>
              <a:rPr lang="cs-CZ" sz="2600" dirty="0" smtClean="0"/>
              <a:t>) - asi půl kilogramu (450 gramů)</a:t>
            </a:r>
          </a:p>
          <a:p>
            <a:pPr marL="457200" indent="-457200">
              <a:buFontTx/>
              <a:buChar char="-"/>
            </a:pPr>
            <a:r>
              <a:rPr lang="cs-CZ" sz="2600" dirty="0"/>
              <a:t>u</a:t>
            </a:r>
            <a:r>
              <a:rPr lang="cs-CZ" sz="2600" dirty="0" smtClean="0"/>
              <a:t>nce (</a:t>
            </a:r>
            <a:r>
              <a:rPr lang="cs-CZ" sz="2600" dirty="0" err="1" smtClean="0"/>
              <a:t>ounce</a:t>
            </a:r>
            <a:r>
              <a:rPr lang="cs-CZ" sz="2600" dirty="0" smtClean="0"/>
              <a:t>) - asi 28 gramů</a:t>
            </a:r>
          </a:p>
          <a:p>
            <a:pPr marL="457200" indent="-457200">
              <a:buFontTx/>
              <a:buChar char="-"/>
            </a:pPr>
            <a:r>
              <a:rPr lang="cs-CZ" sz="2600" dirty="0"/>
              <a:t>c</a:t>
            </a:r>
            <a:r>
              <a:rPr lang="cs-CZ" sz="2600" dirty="0" smtClean="0"/>
              <a:t>ent – stonásobek libry (dnes asi 56 kilogramů)     V současnosti se více používá metrický cent           (q = 100 kg)</a:t>
            </a:r>
            <a:endParaRPr lang="cs-CZ" sz="2600" dirty="0"/>
          </a:p>
          <a:p>
            <a:r>
              <a:rPr lang="cs-CZ" sz="2600" dirty="0" smtClean="0"/>
              <a:t>Pro vážení zlata a drahokamů se stále</a:t>
            </a:r>
          </a:p>
          <a:p>
            <a:r>
              <a:rPr lang="cs-CZ" sz="2600" dirty="0"/>
              <a:t>u</a:t>
            </a:r>
            <a:r>
              <a:rPr lang="cs-CZ" sz="2600" dirty="0" smtClean="0"/>
              <a:t>žívá starší jednotka karát</a:t>
            </a:r>
          </a:p>
          <a:p>
            <a:r>
              <a:rPr lang="cs-CZ" sz="2600" dirty="0" smtClean="0"/>
              <a:t>(200 miligramů), který byl odvozen</a:t>
            </a:r>
          </a:p>
          <a:p>
            <a:r>
              <a:rPr lang="cs-CZ" sz="2600" dirty="0" smtClean="0"/>
              <a:t>z váhy zrnka svatojánského chleba.</a:t>
            </a:r>
            <a:endParaRPr lang="cs-CZ" sz="26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425" y="4434649"/>
            <a:ext cx="2063991" cy="2063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391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433464"/>
            <a:ext cx="2896716" cy="3533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404664"/>
            <a:ext cx="820891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Pořádek v jednotkách hmotnosti nastal až po zavedení nové délkové jednotky, metru.</a:t>
            </a:r>
          </a:p>
          <a:p>
            <a:r>
              <a:rPr lang="cs-CZ" sz="2600" dirty="0" smtClean="0"/>
              <a:t>V roce 1874 byla v Paříži ulita ze speciální slitiny krychle, jejíž hmotnost představovala novou váhovou jednotku,   			</a:t>
            </a:r>
            <a:r>
              <a:rPr lang="cs-CZ" sz="2600" dirty="0" smtClean="0">
                <a:solidFill>
                  <a:srgbClr val="0070C0"/>
                </a:solidFill>
              </a:rPr>
              <a:t>1 kilogram</a:t>
            </a:r>
            <a:r>
              <a:rPr lang="cs-CZ" sz="2600" dirty="0" smtClean="0"/>
              <a:t>. </a:t>
            </a:r>
          </a:p>
          <a:p>
            <a:r>
              <a:rPr lang="cs-CZ" sz="2600" dirty="0" smtClean="0"/>
              <a:t>Prototyp je dodnes uložen v </a:t>
            </a:r>
          </a:p>
          <a:p>
            <a:r>
              <a:rPr lang="cs-CZ" sz="2600" dirty="0" smtClean="0"/>
              <a:t>Mezinárodním úřadu pro míry a</a:t>
            </a:r>
          </a:p>
          <a:p>
            <a:r>
              <a:rPr lang="cs-CZ" sz="2600" dirty="0"/>
              <a:t>v</a:t>
            </a:r>
            <a:r>
              <a:rPr lang="cs-CZ" sz="2600" dirty="0" smtClean="0"/>
              <a:t>áhy ve francouzském S</a:t>
            </a:r>
            <a:r>
              <a:rPr lang="en-US" sz="2600" dirty="0" smtClean="0"/>
              <a:t>è</a:t>
            </a:r>
            <a:r>
              <a:rPr lang="cs-CZ" sz="2600" dirty="0" err="1" smtClean="0"/>
              <a:t>vres</a:t>
            </a:r>
            <a:r>
              <a:rPr lang="cs-CZ" sz="2600" dirty="0" smtClean="0"/>
              <a:t>.</a:t>
            </a:r>
          </a:p>
          <a:p>
            <a:endParaRPr lang="cs-CZ" sz="2600" dirty="0"/>
          </a:p>
          <a:p>
            <a:r>
              <a:rPr lang="cs-CZ" sz="2600" dirty="0" smtClean="0"/>
              <a:t>1 kilogram byl stanoven jako váha</a:t>
            </a:r>
          </a:p>
          <a:p>
            <a:r>
              <a:rPr lang="cs-CZ" sz="2600" dirty="0"/>
              <a:t>č</a:t>
            </a:r>
            <a:r>
              <a:rPr lang="cs-CZ" sz="2600" dirty="0" smtClean="0"/>
              <a:t>isté vody (4 °C teplé), která zcela</a:t>
            </a:r>
          </a:p>
          <a:p>
            <a:r>
              <a:rPr lang="cs-CZ" sz="2600" dirty="0" smtClean="0"/>
              <a:t>naplní krychli o délce hrany 10 cm</a:t>
            </a:r>
          </a:p>
          <a:p>
            <a:r>
              <a:rPr lang="cs-CZ" sz="2600" dirty="0" smtClean="0"/>
              <a:t>(1 decimetr krychlový).</a:t>
            </a:r>
          </a:p>
          <a:p>
            <a:endParaRPr lang="cs-CZ" sz="2600" dirty="0"/>
          </a:p>
          <a:p>
            <a:r>
              <a:rPr lang="cs-CZ" sz="2600" dirty="0" smtClean="0"/>
              <a:t>						</a:t>
            </a:r>
            <a:r>
              <a:rPr lang="cs-CZ" dirty="0" smtClean="0"/>
              <a:t>prototyp kilogramu</a:t>
            </a:r>
            <a:r>
              <a:rPr lang="cs-CZ" sz="2600" dirty="0" smtClean="0"/>
              <a:t>					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358234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Čím vážíme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24000"/>
            <a:ext cx="8291264" cy="49293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Dříve:</a:t>
            </a:r>
          </a:p>
          <a:p>
            <a:pPr marL="0" indent="0">
              <a:buNone/>
            </a:pPr>
            <a:endParaRPr lang="cs-CZ" dirty="0" smtClean="0">
              <a:hlinkClick r:id="rId2"/>
            </a:endParaRPr>
          </a:p>
          <a:p>
            <a:pPr marL="0" indent="0">
              <a:buNone/>
            </a:pPr>
            <a:endParaRPr lang="cs-CZ" dirty="0">
              <a:hlinkClick r:id="rId2"/>
            </a:endParaRPr>
          </a:p>
          <a:p>
            <a:pPr marL="0" indent="0">
              <a:buNone/>
            </a:pPr>
            <a:endParaRPr lang="cs-CZ" dirty="0" smtClean="0">
              <a:hlinkClick r:id="rId2"/>
            </a:endParaRPr>
          </a:p>
          <a:p>
            <a:pPr marL="0" indent="0">
              <a:buNone/>
            </a:pPr>
            <a:endParaRPr lang="cs-CZ" dirty="0">
              <a:hlinkClick r:id="rId2"/>
            </a:endParaRPr>
          </a:p>
          <a:p>
            <a:pPr marL="0" indent="0">
              <a:buNone/>
            </a:pPr>
            <a:endParaRPr lang="cs-CZ" dirty="0" smtClean="0">
              <a:hlinkClick r:id="rId2"/>
            </a:endParaRPr>
          </a:p>
          <a:p>
            <a:pPr marL="0" indent="0">
              <a:buNone/>
            </a:pPr>
            <a:endParaRPr lang="cs-CZ" dirty="0">
              <a:hlinkClick r:id="rId2"/>
            </a:endParaRPr>
          </a:p>
          <a:p>
            <a:pPr marL="0" indent="0">
              <a:buNone/>
            </a:pPr>
            <a:endParaRPr lang="cs-CZ" dirty="0" smtClean="0">
              <a:hlinkClick r:id="rId2"/>
            </a:endParaRPr>
          </a:p>
          <a:p>
            <a:pPr marL="0" indent="0">
              <a:buNone/>
            </a:pPr>
            <a:endParaRPr lang="cs-CZ" dirty="0">
              <a:hlinkClick r:id="rId2"/>
            </a:endParaRPr>
          </a:p>
          <a:p>
            <a:pPr marL="0" indent="0">
              <a:buNone/>
            </a:pPr>
            <a:endParaRPr lang="cs-CZ" dirty="0" smtClean="0">
              <a:hlinkClick r:id="rId2"/>
            </a:endParaRPr>
          </a:p>
          <a:p>
            <a:pPr marL="0" indent="0">
              <a:buNone/>
            </a:pPr>
            <a:endParaRPr lang="cs-CZ" dirty="0">
              <a:hlinkClick r:id="rId2"/>
            </a:endParaRP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://www.muzeumvahy.nafotil.cz/muzeumgalerie/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8" name="Picture 6" descr="http://t2.gstatic.com/images?q=tbn:ANd9GcT_bVm9e8BfH1XwmBfBRAYXZzqMQBogU8ytqS2Iv6l5KzxLqhhlt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506313"/>
            <a:ext cx="1905000" cy="205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t2.gstatic.com/images?q=tbn:ANd9GcShSAnYY5luGRRy5blhxdXR6LNkVnSQNM2d_IOH7iWS4x6UYxM0G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879602"/>
            <a:ext cx="352464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Muze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086" y="3867533"/>
            <a:ext cx="2075259" cy="2075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734" y="1506313"/>
            <a:ext cx="2028825" cy="202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784"/>
            <a:ext cx="2050354" cy="2050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847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17087" y="1268760"/>
            <a:ext cx="8229600" cy="4572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Už jsi někdy viděl podobné váhy? Co bys na nich vážil?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Čím vážíme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8" name="Picture 4" descr="http://t1.gstatic.com/images?q=tbn:ANd9GcTmibtkvUyozC5UPzVnNFnqp4hnbxi_PMimtcOFgoG_ScSccBj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139402"/>
            <a:ext cx="2444954" cy="194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0.gstatic.com/images?q=tbn:ANd9GcRaRnKZe7b4kF0Wc2W_1QUpKC4t0evGSAw8JAWESre1I0o937Q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66" y="4373487"/>
            <a:ext cx="3204022" cy="199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1.gstatic.com/images?q=tbn:ANd9GcR6AyTwrBCT17rkmkvVKFLj3xdiJ4yLv_uoK3JAzDliCKtMmYLj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66" y="2135646"/>
            <a:ext cx="2123902" cy="194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t3.gstatic.com/images?q=tbn:ANd9GcQ_5-fs-tC-TeYdZtkCWzE01CkjwrL8ek7K_TfSO5ZLwuldd7jz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209" y="4373487"/>
            <a:ext cx="2466975" cy="198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t1.gstatic.com/images?q=tbn:ANd9GcQrEDXWFn0LDUYXFHa5RnMkhSt_AJLf4XLZhXNIOypk5z2lFNHMt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139402"/>
            <a:ext cx="1850959" cy="1944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t2.gstatic.com/images?q=tbn:ANd9GcQeOAmBicTRX8jhnqILn_4oBJbZxRA6LApTenW8qHmnw_YMv2c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165" y="4373487"/>
            <a:ext cx="2305050" cy="1981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http://t3.gstatic.com/images?q=tbn:ANd9GcTUTBzYMHPAK3kji0jKMQKNDUDjVyVgGIlaa_ZBbGiDbdnxXcUK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142117"/>
            <a:ext cx="1966544" cy="194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38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Uměl bys vyvodit kolik miligramů  se  vejde do jednoho gramu?</a:t>
            </a:r>
          </a:p>
          <a:p>
            <a:endParaRPr lang="cs-CZ" dirty="0" smtClean="0"/>
          </a:p>
          <a:p>
            <a:r>
              <a:rPr lang="cs-CZ" dirty="0" smtClean="0"/>
              <a:t>Přineste různé druhy  vah a zvažte sebe a některé své pomůcky</a:t>
            </a:r>
          </a:p>
          <a:p>
            <a:endParaRPr lang="cs-CZ" dirty="0" smtClean="0"/>
          </a:p>
          <a:p>
            <a:r>
              <a:rPr lang="cs-CZ" dirty="0" smtClean="0"/>
              <a:t>Vypočítej </a:t>
            </a:r>
            <a:r>
              <a:rPr lang="cs-CZ" dirty="0"/>
              <a:t>svou hmotnost v librách či jiných </a:t>
            </a:r>
            <a:r>
              <a:rPr lang="cs-CZ" dirty="0" smtClean="0"/>
              <a:t>jednotkách</a:t>
            </a:r>
          </a:p>
          <a:p>
            <a:endParaRPr lang="cs-CZ" dirty="0"/>
          </a:p>
          <a:p>
            <a:r>
              <a:rPr lang="cs-CZ" dirty="0" smtClean="0"/>
              <a:t>Typujte si, jaký objem má asi 1 kg vody</a:t>
            </a:r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Úkoly pro vás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69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Uměl bys vyvodit kolik miligramů  se  vejde do jednoho gramu? </a:t>
            </a:r>
            <a:r>
              <a:rPr lang="cs-CZ" dirty="0" smtClean="0">
                <a:solidFill>
                  <a:srgbClr val="FFC000"/>
                </a:solidFill>
              </a:rPr>
              <a:t>1 metr = 1 000 milimetrů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          </a:t>
            </a:r>
            <a:r>
              <a:rPr lang="cs-CZ" dirty="0" smtClean="0">
                <a:solidFill>
                  <a:srgbClr val="FFC000"/>
                </a:solidFill>
              </a:rPr>
              <a:t>1 gram = 1 000 miligramů</a:t>
            </a:r>
            <a:endParaRPr lang="cs-CZ" dirty="0"/>
          </a:p>
          <a:p>
            <a:r>
              <a:rPr lang="cs-CZ" dirty="0" smtClean="0"/>
              <a:t>Přineste různé druhy  vah a zvažte sebe a některé své pomůcky</a:t>
            </a:r>
          </a:p>
          <a:p>
            <a:endParaRPr lang="cs-CZ" dirty="0" smtClean="0"/>
          </a:p>
          <a:p>
            <a:r>
              <a:rPr lang="cs-CZ" dirty="0" smtClean="0"/>
              <a:t>Vypočítej </a:t>
            </a:r>
            <a:r>
              <a:rPr lang="cs-CZ" dirty="0"/>
              <a:t>svou hmotnost v librách či jiných </a:t>
            </a:r>
            <a:r>
              <a:rPr lang="cs-CZ" dirty="0" smtClean="0"/>
              <a:t>jednotkách</a:t>
            </a:r>
          </a:p>
          <a:p>
            <a:endParaRPr lang="cs-CZ" dirty="0"/>
          </a:p>
          <a:p>
            <a:r>
              <a:rPr lang="cs-CZ" dirty="0" smtClean="0"/>
              <a:t>Typujte si, jaký objem má asi 1 </a:t>
            </a:r>
            <a:r>
              <a:rPr lang="cs-CZ" smtClean="0"/>
              <a:t>kg vody </a:t>
            </a:r>
            <a:r>
              <a:rPr lang="cs-CZ" smtClean="0">
                <a:solidFill>
                  <a:srgbClr val="FFC000"/>
                </a:solidFill>
              </a:rPr>
              <a:t>1 litr</a:t>
            </a:r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Úkoly pro vás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73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V. Koval: Kamarádi čísla. Státní pedagogické nakladatelství, Praha 1969</a:t>
            </a:r>
          </a:p>
          <a:p>
            <a:r>
              <a:rPr lang="cs-CZ" dirty="0"/>
              <a:t>www. Fyzmatik.pise.cz</a:t>
            </a:r>
          </a:p>
          <a:p>
            <a:r>
              <a:rPr lang="cs-CZ" dirty="0">
                <a:hlinkClick r:id="rId2"/>
              </a:rPr>
              <a:t>www.conwerter.cz</a:t>
            </a:r>
            <a:endParaRPr lang="cs-CZ" dirty="0"/>
          </a:p>
          <a:p>
            <a:r>
              <a:rPr lang="cs-CZ" dirty="0"/>
              <a:t>TERASOFT. 320 000 x obrázky </a:t>
            </a:r>
            <a:r>
              <a:rPr lang="en-US" dirty="0" smtClean="0"/>
              <a:t>[</a:t>
            </a:r>
            <a:r>
              <a:rPr lang="cs-CZ" dirty="0" smtClean="0"/>
              <a:t>DVD-</a:t>
            </a:r>
            <a:r>
              <a:rPr lang="en-US" dirty="0"/>
              <a:t>rom]</a:t>
            </a:r>
            <a:endParaRPr lang="cs-CZ" dirty="0"/>
          </a:p>
          <a:p>
            <a:r>
              <a:rPr lang="cs-CZ" dirty="0">
                <a:hlinkClick r:id="rId3"/>
              </a:rPr>
              <a:t>http://muzeumvahy.nafotil.cz/muzeumgalerie</a:t>
            </a:r>
            <a:r>
              <a:rPr lang="cs-CZ" dirty="0" smtClean="0">
                <a:hlinkClick r:id="rId3"/>
              </a:rPr>
              <a:t>/</a:t>
            </a:r>
            <a:endParaRPr lang="cs-CZ" dirty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m.fyzmatik.pise.cz/525-jak-vylepsit-kilogram.html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772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440</TotalTime>
  <Words>379</Words>
  <Application>Microsoft Office PowerPoint</Application>
  <PresentationFormat>Předvádění na obrazovce (4:3)</PresentationFormat>
  <Paragraphs>82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Papír</vt:lpstr>
      <vt:lpstr>Prezentace aplikace PowerPoint</vt:lpstr>
      <vt:lpstr>Anotace:</vt:lpstr>
      <vt:lpstr>Jednotky hmotnosti</vt:lpstr>
      <vt:lpstr>Úplně na začátku</vt:lpstr>
      <vt:lpstr>Prezentace aplikace PowerPoint</vt:lpstr>
      <vt:lpstr>Prezentace aplikace PowerPoint</vt:lpstr>
      <vt:lpstr>Čím vážíme</vt:lpstr>
      <vt:lpstr>Čím vážíme</vt:lpstr>
      <vt:lpstr>Úkoly pro vás</vt:lpstr>
      <vt:lpstr>Úkoly pro vás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Ucebna 101</dc:creator>
  <cp:lastModifiedBy>Josefíková Jitka</cp:lastModifiedBy>
  <cp:revision>35</cp:revision>
  <dcterms:created xsi:type="dcterms:W3CDTF">2012-03-13T20:19:47Z</dcterms:created>
  <dcterms:modified xsi:type="dcterms:W3CDTF">2013-05-21T10:59:49Z</dcterms:modified>
</cp:coreProperties>
</file>