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VY_32_INOVACE_16_02 Písmeno ě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 2.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203" custLinFactNeighborY="-575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863" custLinFactNeighborY="406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C722CA-BF8D-4FFC-9744-32BB938264DC}" type="presOf" srcId="{4C35D32F-0EAB-4CD7-82EE-45574DC2A586}" destId="{8BEBB6EC-1DAA-4CAC-8A25-BC0FCBD5DBD5}" srcOrd="0" destOrd="0" presId="urn:microsoft.com/office/officeart/2005/8/layout/target3"/>
    <dgm:cxn modelId="{EE252EB1-138F-44EA-B920-27105E23281D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21269A1-5A2A-4D12-8312-BD3F74784ED9}" type="presOf" srcId="{4C35D32F-0EAB-4CD7-82EE-45574DC2A586}" destId="{890E4F0B-2866-4A3F-A3C7-2A14B1797930}" srcOrd="1" destOrd="0" presId="urn:microsoft.com/office/officeart/2005/8/layout/target3"/>
    <dgm:cxn modelId="{55502260-8992-49BD-AA43-F2F54DF0CD3C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F1D64-AF21-4477-8C4E-84704721FE3E}" type="presOf" srcId="{B651F6E3-6281-48DB-9319-2AEAFDAE7572}" destId="{619D679B-A015-4ECF-8348-D1034C574F40}" srcOrd="0" destOrd="0" presId="urn:microsoft.com/office/officeart/2005/8/layout/target3"/>
    <dgm:cxn modelId="{00826B62-767E-4529-957A-AF9C11EC6868}" type="presOf" srcId="{D8197B8C-B260-4A16-BDF4-0947B075E274}" destId="{25B08C86-7E15-44DC-BE7F-FFB55DD49D12}" srcOrd="0" destOrd="0" presId="urn:microsoft.com/office/officeart/2005/8/layout/target3"/>
    <dgm:cxn modelId="{F5865312-679E-4B28-A058-089681FB785F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885A9B7-09F5-4BBE-8CC1-2FAECBF5ADFA}" type="presOf" srcId="{757F3AB3-0718-4624-B441-E567A8F0AB56}" destId="{333A1088-737F-45CB-B68E-254E46348037}" srcOrd="0" destOrd="0" presId="urn:microsoft.com/office/officeart/2005/8/layout/target3"/>
    <dgm:cxn modelId="{3E11D0BB-C382-4908-81BA-8A06D1D6D548}" type="presOf" srcId="{D1B46980-6531-4606-95E6-44980827E919}" destId="{2BE915AB-18AA-4053-B92C-3BFC9ED204BB}" srcOrd="1" destOrd="0" presId="urn:microsoft.com/office/officeart/2005/8/layout/target3"/>
    <dgm:cxn modelId="{B1A3431E-285F-4F22-8779-016DC04FE85A}" type="presOf" srcId="{D8197B8C-B260-4A16-BDF4-0947B075E274}" destId="{5A5FFA88-C948-4069-8E93-59FA12366E83}" srcOrd="1" destOrd="0" presId="urn:microsoft.com/office/officeart/2005/8/layout/target3"/>
    <dgm:cxn modelId="{5B90B149-F9CD-4CD9-A14E-E8C7CBCCAAFA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60B1BAF-E354-46FE-8A69-713DBE461449}" type="presParOf" srcId="{333A1088-737F-45CB-B68E-254E46348037}" destId="{F5ABB229-8D3B-4694-996A-96F23CF14429}" srcOrd="0" destOrd="0" presId="urn:microsoft.com/office/officeart/2005/8/layout/target3"/>
    <dgm:cxn modelId="{EBF7CA75-2576-4F5A-8193-0BCB271222CD}" type="presParOf" srcId="{333A1088-737F-45CB-B68E-254E46348037}" destId="{F41139FD-01EE-4571-8B17-4FB00FC51163}" srcOrd="1" destOrd="0" presId="urn:microsoft.com/office/officeart/2005/8/layout/target3"/>
    <dgm:cxn modelId="{481062D5-5678-45A5-959C-074CDE58D651}" type="presParOf" srcId="{333A1088-737F-45CB-B68E-254E46348037}" destId="{D005CE8C-CC26-4C3E-AC11-E15060ECD759}" srcOrd="2" destOrd="0" presId="urn:microsoft.com/office/officeart/2005/8/layout/target3"/>
    <dgm:cxn modelId="{D5083F36-A61F-4FB5-9912-4F896697EE81}" type="presParOf" srcId="{333A1088-737F-45CB-B68E-254E46348037}" destId="{2C702D82-9B77-49B7-9568-BB8EB47C3372}" srcOrd="3" destOrd="0" presId="urn:microsoft.com/office/officeart/2005/8/layout/target3"/>
    <dgm:cxn modelId="{D686979E-38B6-447A-BB1B-638E7A121E99}" type="presParOf" srcId="{333A1088-737F-45CB-B68E-254E46348037}" destId="{A52A0455-90FF-4808-ABD0-F02540D31D5A}" srcOrd="4" destOrd="0" presId="urn:microsoft.com/office/officeart/2005/8/layout/target3"/>
    <dgm:cxn modelId="{E08D390D-188D-4687-B030-85B846D0CB5E}" type="presParOf" srcId="{333A1088-737F-45CB-B68E-254E46348037}" destId="{6140AFEC-043D-4C43-A2F9-D0F5331DF3A3}" srcOrd="5" destOrd="0" presId="urn:microsoft.com/office/officeart/2005/8/layout/target3"/>
    <dgm:cxn modelId="{8F278582-0E94-4F5F-BB98-418A7DE89799}" type="presParOf" srcId="{333A1088-737F-45CB-B68E-254E46348037}" destId="{9358AC05-5D7D-4327-9F80-1AD486AEA664}" srcOrd="6" destOrd="0" presId="urn:microsoft.com/office/officeart/2005/8/layout/target3"/>
    <dgm:cxn modelId="{D8900546-0F26-471F-8BD8-F5E4DFEFAF34}" type="presParOf" srcId="{333A1088-737F-45CB-B68E-254E46348037}" destId="{313FC574-E1CD-4FB4-B054-0B805CE0447D}" srcOrd="7" destOrd="0" presId="urn:microsoft.com/office/officeart/2005/8/layout/target3"/>
    <dgm:cxn modelId="{EED1B3D4-5651-4B7A-B3FE-CCC3B9F032EA}" type="presParOf" srcId="{333A1088-737F-45CB-B68E-254E46348037}" destId="{619D679B-A015-4ECF-8348-D1034C574F40}" srcOrd="8" destOrd="0" presId="urn:microsoft.com/office/officeart/2005/8/layout/target3"/>
    <dgm:cxn modelId="{7286A4A0-8DE8-46AC-B2E8-C032334EF0BC}" type="presParOf" srcId="{333A1088-737F-45CB-B68E-254E46348037}" destId="{322283A8-4A27-4CDA-BAE3-F381106A9174}" srcOrd="9" destOrd="0" presId="urn:microsoft.com/office/officeart/2005/8/layout/target3"/>
    <dgm:cxn modelId="{FEB6C197-A6C9-4E40-A15B-AB08D8DBBAC1}" type="presParOf" srcId="{333A1088-737F-45CB-B68E-254E46348037}" destId="{FFC9F71D-1B4F-4AD9-A4A6-86ADEFC8AF5C}" srcOrd="10" destOrd="0" presId="urn:microsoft.com/office/officeart/2005/8/layout/target3"/>
    <dgm:cxn modelId="{59D1A5CC-1811-47AA-972C-B0B14FF6A446}" type="presParOf" srcId="{333A1088-737F-45CB-B68E-254E46348037}" destId="{25B08C86-7E15-44DC-BE7F-FFB55DD49D12}" srcOrd="11" destOrd="0" presId="urn:microsoft.com/office/officeart/2005/8/layout/target3"/>
    <dgm:cxn modelId="{05B42867-6A3C-4716-BCEE-BAAF558F8DDE}" type="presParOf" srcId="{333A1088-737F-45CB-B68E-254E46348037}" destId="{76644BE8-9D7C-4C09-B250-3D10AF48CBB7}" srcOrd="12" destOrd="0" presId="urn:microsoft.com/office/officeart/2005/8/layout/target3"/>
    <dgm:cxn modelId="{5E1FA190-AE85-44D9-A72A-8FF6BC7D4B18}" type="presParOf" srcId="{333A1088-737F-45CB-B68E-254E46348037}" destId="{EE85B701-7295-41C0-BA7A-34D3756A2AE6}" srcOrd="13" destOrd="0" presId="urn:microsoft.com/office/officeart/2005/8/layout/target3"/>
    <dgm:cxn modelId="{453C8FF3-CF85-414C-ABC1-4BDC25593377}" type="presParOf" srcId="{333A1088-737F-45CB-B68E-254E46348037}" destId="{8BEBB6EC-1DAA-4CAC-8A25-BC0FCBD5DBD5}" srcOrd="14" destOrd="0" presId="urn:microsoft.com/office/officeart/2005/8/layout/target3"/>
    <dgm:cxn modelId="{99CF3632-FCA6-469D-940B-F394D6D7493E}" type="presParOf" srcId="{333A1088-737F-45CB-B68E-254E46348037}" destId="{AED2198E-93D5-4001-81B4-73124B309672}" srcOrd="15" destOrd="0" presId="urn:microsoft.com/office/officeart/2005/8/layout/target3"/>
    <dgm:cxn modelId="{0EE880FE-DFEA-429F-852E-89BDF231FEB4}" type="presParOf" srcId="{333A1088-737F-45CB-B68E-254E46348037}" destId="{2BE915AB-18AA-4053-B92C-3BFC9ED204BB}" srcOrd="16" destOrd="0" presId="urn:microsoft.com/office/officeart/2005/8/layout/target3"/>
    <dgm:cxn modelId="{6B127262-C609-4BD7-B39B-A4022C11EB5B}" type="presParOf" srcId="{333A1088-737F-45CB-B68E-254E46348037}" destId="{6BB5E863-4638-4E1D-BFDE-399D028AC4ED}" srcOrd="17" destOrd="0" presId="urn:microsoft.com/office/officeart/2005/8/layout/target3"/>
    <dgm:cxn modelId="{0A59E440-787E-454C-A0D4-12CABB4E79C5}" type="presParOf" srcId="{333A1088-737F-45CB-B68E-254E46348037}" destId="{5A5FFA88-C948-4069-8E93-59FA12366E83}" srcOrd="18" destOrd="0" presId="urn:microsoft.com/office/officeart/2005/8/layout/target3"/>
    <dgm:cxn modelId="{F97309A4-C8D4-4D89-89FB-A7C6D038A89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68156" y="792081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VY_32_INOVACE_16_02 Písmeno ě</a:t>
          </a:r>
          <a:endParaRPr lang="cs-CZ" sz="2000" kern="1200" dirty="0"/>
        </a:p>
      </dsp:txBody>
      <dsp:txXfrm>
        <a:off x="1368156" y="792081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68152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 2. ročník</a:t>
          </a:r>
          <a:endParaRPr lang="cs-CZ" sz="2000" kern="1200" dirty="0"/>
        </a:p>
      </dsp:txBody>
      <dsp:txXfrm>
        <a:off x="1381869" y="1368152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42AD27-CF31-4351-AF50-F58F2310379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B356A-D39A-4CAA-AB1F-A06C5FE020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990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84237616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448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Prezentace je určena pro žáky  2. ročníku. Žáci se seznámí se skupinami, ve kterých se píše ě. </a:t>
            </a:r>
            <a:r>
              <a:rPr lang="cs-CZ" dirty="0"/>
              <a:t>N</a:t>
            </a:r>
            <a:r>
              <a:rPr lang="cs-CZ" dirty="0" smtClean="0"/>
              <a:t>a pracovních </a:t>
            </a:r>
            <a:r>
              <a:rPr lang="cs-CZ" dirty="0" smtClean="0"/>
              <a:t>listech si </a:t>
            </a:r>
            <a:r>
              <a:rPr lang="cs-CZ" dirty="0" smtClean="0"/>
              <a:t>procvičí a upevní psaní ě ve slovech se skupinami </a:t>
            </a:r>
            <a:r>
              <a:rPr lang="cs-CZ" dirty="0" err="1" smtClean="0"/>
              <a:t>dě</a:t>
            </a:r>
            <a:r>
              <a:rPr lang="cs-CZ" dirty="0" smtClean="0"/>
              <a:t>, tě, ně, </a:t>
            </a:r>
            <a:r>
              <a:rPr lang="cs-CZ" dirty="0" err="1" smtClean="0"/>
              <a:t>bě</a:t>
            </a:r>
            <a:r>
              <a:rPr lang="cs-CZ" dirty="0" smtClean="0"/>
              <a:t>, </a:t>
            </a:r>
            <a:r>
              <a:rPr lang="cs-CZ" dirty="0" err="1" smtClean="0"/>
              <a:t>pě</a:t>
            </a:r>
            <a:r>
              <a:rPr lang="cs-CZ" dirty="0" smtClean="0"/>
              <a:t>, </a:t>
            </a:r>
            <a:r>
              <a:rPr lang="cs-CZ" dirty="0" err="1" smtClean="0"/>
              <a:t>vě</a:t>
            </a:r>
            <a:r>
              <a:rPr lang="cs-CZ" dirty="0" smtClean="0"/>
              <a:t>, mě. Současně si procvičí psaní vlastních jmen osob. Učební materiál je určen pro práci na interaktivní tabuli , lze ho vytisknout a použít v tištěné podobě.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pravopis slov s ě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skupiny </a:t>
            </a:r>
            <a:r>
              <a:rPr lang="cs-CZ" dirty="0" err="1" smtClean="0"/>
              <a:t>dě</a:t>
            </a:r>
            <a:r>
              <a:rPr lang="cs-CZ" dirty="0" smtClean="0"/>
              <a:t>, tě, ně, </a:t>
            </a:r>
            <a:r>
              <a:rPr lang="cs-CZ" dirty="0" err="1" smtClean="0"/>
              <a:t>bě</a:t>
            </a:r>
            <a:r>
              <a:rPr lang="cs-CZ" dirty="0" smtClean="0"/>
              <a:t>, </a:t>
            </a:r>
            <a:r>
              <a:rPr lang="cs-CZ" dirty="0" err="1" smtClean="0"/>
              <a:t>pě</a:t>
            </a:r>
            <a:r>
              <a:rPr lang="cs-CZ" dirty="0" smtClean="0"/>
              <a:t>, </a:t>
            </a:r>
            <a:r>
              <a:rPr lang="cs-CZ" dirty="0" err="1" smtClean="0"/>
              <a:t>vě</a:t>
            </a:r>
            <a:r>
              <a:rPr lang="cs-CZ" dirty="0" smtClean="0"/>
              <a:t>, mě.</a:t>
            </a:r>
          </a:p>
          <a:p>
            <a:r>
              <a:rPr lang="cs-CZ" dirty="0" smtClean="0"/>
              <a:t>Druh učebního materiálu: 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1. období</a:t>
            </a:r>
          </a:p>
          <a:p>
            <a:r>
              <a:rPr lang="cs-CZ" dirty="0" smtClean="0"/>
              <a:t>Věková skupina: 7- 8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3106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Písmeno 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724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Kde se píše ě?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Ve skupinách</a:t>
            </a:r>
            <a:r>
              <a:rPr lang="cs-CZ" dirty="0" smtClean="0"/>
              <a:t>: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dě</a:t>
            </a:r>
            <a:r>
              <a:rPr lang="cs-CZ" dirty="0" smtClean="0"/>
              <a:t> ( </a:t>
            </a:r>
            <a:r>
              <a:rPr lang="cs-CZ" dirty="0" smtClean="0">
                <a:solidFill>
                  <a:srgbClr val="FF0000"/>
                </a:solidFill>
              </a:rPr>
              <a:t>dě</a:t>
            </a:r>
            <a:r>
              <a:rPr lang="cs-CZ" dirty="0" smtClean="0"/>
              <a:t>ti, lo</a:t>
            </a:r>
            <a:r>
              <a:rPr lang="cs-CZ" dirty="0" smtClean="0">
                <a:solidFill>
                  <a:srgbClr val="FF0000"/>
                </a:solidFill>
              </a:rPr>
              <a:t>dě</a:t>
            </a:r>
            <a:r>
              <a:rPr lang="cs-CZ" dirty="0" smtClean="0"/>
              <a:t>, se</a:t>
            </a:r>
            <a:r>
              <a:rPr lang="cs-CZ" dirty="0" smtClean="0">
                <a:solidFill>
                  <a:srgbClr val="FF0000"/>
                </a:solidFill>
              </a:rPr>
              <a:t>dě</a:t>
            </a:r>
            <a:r>
              <a:rPr lang="cs-CZ" dirty="0" smtClean="0"/>
              <a:t>t)</a:t>
            </a:r>
          </a:p>
          <a:p>
            <a:r>
              <a:rPr lang="cs-CZ" dirty="0">
                <a:solidFill>
                  <a:srgbClr val="FF0000"/>
                </a:solidFill>
              </a:rPr>
              <a:t>t</a:t>
            </a:r>
            <a:r>
              <a:rPr lang="cs-CZ" dirty="0" smtClean="0">
                <a:solidFill>
                  <a:srgbClr val="FF0000"/>
                </a:solidFill>
              </a:rPr>
              <a:t>ě</a:t>
            </a:r>
            <a:r>
              <a:rPr lang="cs-CZ" dirty="0" smtClean="0"/>
              <a:t>  ( </a:t>
            </a:r>
            <a:r>
              <a:rPr lang="cs-CZ" dirty="0" smtClean="0">
                <a:solidFill>
                  <a:srgbClr val="FF0000"/>
                </a:solidFill>
              </a:rPr>
              <a:t>tě</a:t>
            </a:r>
            <a:r>
              <a:rPr lang="cs-CZ" dirty="0" smtClean="0"/>
              <a:t>sto, š</a:t>
            </a:r>
            <a:r>
              <a:rPr lang="cs-CZ" dirty="0" smtClean="0">
                <a:solidFill>
                  <a:srgbClr val="FF0000"/>
                </a:solidFill>
              </a:rPr>
              <a:t>tě</a:t>
            </a:r>
            <a:r>
              <a:rPr lang="cs-CZ" dirty="0" smtClean="0"/>
              <a:t>stí, koš</a:t>
            </a:r>
            <a:r>
              <a:rPr lang="cs-CZ" dirty="0" smtClean="0">
                <a:solidFill>
                  <a:srgbClr val="FF0000"/>
                </a:solidFill>
              </a:rPr>
              <a:t>tě</a:t>
            </a:r>
            <a:r>
              <a:rPr lang="cs-CZ" dirty="0" smtClean="0"/>
              <a:t>)</a:t>
            </a:r>
          </a:p>
          <a:p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ě</a:t>
            </a:r>
            <a:r>
              <a:rPr lang="cs-CZ" dirty="0" smtClean="0"/>
              <a:t>  (</a:t>
            </a:r>
            <a:r>
              <a:rPr lang="cs-CZ" dirty="0" smtClean="0">
                <a:solidFill>
                  <a:srgbClr val="FF0000"/>
                </a:solidFill>
              </a:rPr>
              <a:t>ně</a:t>
            </a:r>
            <a:r>
              <a:rPr lang="cs-CZ" dirty="0" smtClean="0"/>
              <a:t>co, ko</a:t>
            </a:r>
            <a:r>
              <a:rPr lang="cs-CZ" dirty="0" smtClean="0">
                <a:solidFill>
                  <a:srgbClr val="FF0000"/>
                </a:solidFill>
              </a:rPr>
              <a:t>ně</a:t>
            </a:r>
            <a:r>
              <a:rPr lang="cs-CZ" dirty="0" smtClean="0"/>
              <a:t>, zra</a:t>
            </a:r>
            <a:r>
              <a:rPr lang="cs-CZ" dirty="0" smtClean="0">
                <a:solidFill>
                  <a:srgbClr val="FF0000"/>
                </a:solidFill>
              </a:rPr>
              <a:t>ně</a:t>
            </a:r>
            <a:r>
              <a:rPr lang="cs-CZ" dirty="0" smtClean="0"/>
              <a:t>ný)</a:t>
            </a:r>
          </a:p>
          <a:p>
            <a:r>
              <a:rPr lang="cs-CZ" dirty="0" err="1">
                <a:solidFill>
                  <a:srgbClr val="FF0000"/>
                </a:solidFill>
              </a:rPr>
              <a:t>b</a:t>
            </a:r>
            <a:r>
              <a:rPr lang="cs-CZ" dirty="0" err="1" smtClean="0">
                <a:solidFill>
                  <a:srgbClr val="FF0000"/>
                </a:solidFill>
              </a:rPr>
              <a:t>ě</a:t>
            </a:r>
            <a:r>
              <a:rPr lang="cs-CZ" dirty="0" smtClean="0"/>
              <a:t>  ( </a:t>
            </a:r>
            <a:r>
              <a:rPr lang="cs-CZ" dirty="0" smtClean="0">
                <a:solidFill>
                  <a:srgbClr val="FF0000"/>
                </a:solidFill>
              </a:rPr>
              <a:t>bě</a:t>
            </a:r>
            <a:r>
              <a:rPr lang="cs-CZ" dirty="0" smtClean="0"/>
              <a:t>hat, hrá</a:t>
            </a:r>
            <a:r>
              <a:rPr lang="cs-CZ" dirty="0" smtClean="0">
                <a:solidFill>
                  <a:srgbClr val="FF0000"/>
                </a:solidFill>
              </a:rPr>
              <a:t>bě</a:t>
            </a:r>
            <a:r>
              <a:rPr lang="cs-CZ" dirty="0" smtClean="0"/>
              <a:t>, vyrá</a:t>
            </a:r>
            <a:r>
              <a:rPr lang="cs-CZ" dirty="0" smtClean="0">
                <a:solidFill>
                  <a:srgbClr val="FF0000"/>
                </a:solidFill>
              </a:rPr>
              <a:t>bě</a:t>
            </a:r>
            <a:r>
              <a:rPr lang="cs-CZ" dirty="0" smtClean="0"/>
              <a:t>t)</a:t>
            </a:r>
          </a:p>
          <a:p>
            <a:r>
              <a:rPr lang="cs-CZ" dirty="0" err="1">
                <a:solidFill>
                  <a:srgbClr val="FF0000"/>
                </a:solidFill>
              </a:rPr>
              <a:t>p</a:t>
            </a:r>
            <a:r>
              <a:rPr lang="cs-CZ" dirty="0" err="1" smtClean="0">
                <a:solidFill>
                  <a:srgbClr val="FF0000"/>
                </a:solidFill>
              </a:rPr>
              <a:t>ě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( 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na, pou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, z</a:t>
            </a:r>
            <a:r>
              <a:rPr lang="cs-CZ" dirty="0" smtClean="0">
                <a:solidFill>
                  <a:srgbClr val="FF0000"/>
                </a:solidFill>
              </a:rPr>
              <a:t>pě</a:t>
            </a:r>
            <a:r>
              <a:rPr lang="cs-CZ" dirty="0" smtClean="0"/>
              <a:t>vák)</a:t>
            </a:r>
          </a:p>
          <a:p>
            <a:r>
              <a:rPr lang="cs-CZ" dirty="0" err="1">
                <a:solidFill>
                  <a:srgbClr val="FF0000"/>
                </a:solidFill>
              </a:rPr>
              <a:t>v</a:t>
            </a:r>
            <a:r>
              <a:rPr lang="cs-CZ" dirty="0" err="1" smtClean="0">
                <a:solidFill>
                  <a:srgbClr val="FF0000"/>
                </a:solidFill>
              </a:rPr>
              <a:t>ě</a:t>
            </a:r>
            <a:r>
              <a:rPr lang="cs-CZ" dirty="0" smtClean="0"/>
              <a:t>   ( 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nec, hra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, pra</a:t>
            </a:r>
            <a:r>
              <a:rPr lang="cs-CZ" dirty="0" smtClean="0">
                <a:solidFill>
                  <a:srgbClr val="FF0000"/>
                </a:solidFill>
              </a:rPr>
              <a:t>vě</a:t>
            </a:r>
            <a:r>
              <a:rPr lang="cs-CZ" dirty="0" smtClean="0"/>
              <a:t>k)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  ( </a:t>
            </a:r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sto, ná</a:t>
            </a:r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stí)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2534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Dělník, letiště, někdo, pozdě, těžký, nevěděl, pěkně, město, Květa.</a:t>
            </a:r>
          </a:p>
          <a:p>
            <a:r>
              <a:rPr lang="cs-CZ" dirty="0" smtClean="0"/>
              <a:t>* Podtrhněte ve slovech skupinu s písmenem   </a:t>
            </a:r>
            <a:r>
              <a:rPr lang="cs-CZ" dirty="0" smtClean="0">
                <a:solidFill>
                  <a:srgbClr val="FF0000"/>
                </a:solidFill>
              </a:rPr>
              <a:t>ě.</a:t>
            </a:r>
          </a:p>
          <a:p>
            <a:r>
              <a:rPr lang="cs-CZ" dirty="0" smtClean="0"/>
              <a:t>* Vymysli  3 věty s některými těmito slovy:</a:t>
            </a:r>
          </a:p>
          <a:p>
            <a:r>
              <a:rPr lang="cs-CZ" dirty="0" smtClean="0"/>
              <a:t>________________________________</a:t>
            </a:r>
          </a:p>
          <a:p>
            <a:r>
              <a:rPr lang="cs-CZ" dirty="0" smtClean="0"/>
              <a:t>________________________________</a:t>
            </a:r>
          </a:p>
          <a:p>
            <a:r>
              <a:rPr lang="cs-CZ" dirty="0" smtClean="0"/>
              <a:t>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247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Vymysli jména dětí, ve kterých je písmeno </a:t>
            </a:r>
            <a:r>
              <a:rPr lang="cs-CZ" dirty="0" smtClean="0">
                <a:solidFill>
                  <a:srgbClr val="FF0000"/>
                </a:solidFill>
              </a:rPr>
              <a:t>ě:</a:t>
            </a:r>
          </a:p>
          <a:p>
            <a:r>
              <a:rPr lang="cs-CZ" dirty="0" smtClean="0"/>
              <a:t>____________________________________</a:t>
            </a:r>
          </a:p>
          <a:p>
            <a:r>
              <a:rPr lang="cs-CZ" dirty="0" smtClean="0"/>
              <a:t>____________________________________</a:t>
            </a:r>
          </a:p>
          <a:p>
            <a:r>
              <a:rPr lang="cs-CZ" dirty="0" smtClean="0"/>
              <a:t>____________________________________</a:t>
            </a:r>
          </a:p>
          <a:p>
            <a:r>
              <a:rPr lang="cs-CZ" dirty="0" smtClean="0"/>
              <a:t>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4969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Vymysli </a:t>
            </a:r>
            <a:r>
              <a:rPr lang="cs-CZ" dirty="0" smtClean="0">
                <a:solidFill>
                  <a:srgbClr val="FF0000"/>
                </a:solidFill>
              </a:rPr>
              <a:t>názvy věcí</a:t>
            </a:r>
            <a:r>
              <a:rPr lang="cs-CZ" dirty="0" smtClean="0"/>
              <a:t>, ve kterých se píše písmeno </a:t>
            </a:r>
            <a:r>
              <a:rPr lang="cs-CZ" dirty="0" smtClean="0">
                <a:solidFill>
                  <a:srgbClr val="FF0000"/>
                </a:solidFill>
              </a:rPr>
              <a:t>ě:</a:t>
            </a:r>
            <a:endParaRPr lang="cs-CZ" dirty="0" smtClean="0"/>
          </a:p>
          <a:p>
            <a:r>
              <a:rPr lang="cs-CZ" dirty="0" smtClean="0"/>
              <a:t>_____________________________________</a:t>
            </a:r>
          </a:p>
          <a:p>
            <a:r>
              <a:rPr lang="cs-CZ" dirty="0" smtClean="0"/>
              <a:t>_____________________________________</a:t>
            </a:r>
          </a:p>
          <a:p>
            <a:r>
              <a:rPr lang="cs-CZ" dirty="0" smtClean="0"/>
              <a:t>_____________________________________</a:t>
            </a:r>
          </a:p>
          <a:p>
            <a:r>
              <a:rPr lang="cs-CZ" dirty="0" smtClean="0"/>
              <a:t>_____________________________________</a:t>
            </a:r>
          </a:p>
          <a:p>
            <a:r>
              <a:rPr lang="cs-CZ" dirty="0" smtClean="0"/>
              <a:t>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13622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24</TotalTime>
  <Words>322</Words>
  <Application>Microsoft Office PowerPoint</Application>
  <PresentationFormat>Předvádění na obrazovce (4:3)</PresentationFormat>
  <Paragraphs>47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Prezentace aplikace PowerPoint</vt:lpstr>
      <vt:lpstr>Anotace</vt:lpstr>
      <vt:lpstr>Písmeno ě</vt:lpstr>
      <vt:lpstr>Kde se píše ě? </vt:lpstr>
      <vt:lpstr>Pracovní list 1</vt:lpstr>
      <vt:lpstr>Pracovní list 2</vt:lpstr>
      <vt:lpstr>Pracovní list 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Písmeno ě</dc:title>
  <cp:lastModifiedBy>Jana</cp:lastModifiedBy>
  <cp:revision>11</cp:revision>
  <dcterms:modified xsi:type="dcterms:W3CDTF">2013-05-17T19:36:18Z</dcterms:modified>
</cp:coreProperties>
</file>