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D69089D-D5F6-4476-A565-7D542BEB7F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DD80552-E9EE-49BD-B178-6B7CE8D61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vlahy-pokorny.cz/fotky1056/zelenina.jpg" TargetMode="External"/><Relationship Id="rId2" Type="http://schemas.openxmlformats.org/officeDocument/2006/relationships/hyperlink" Target="http://flakotorka.cekuj.net/flakotorka_zelenin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28600"/>
            <a:ext cx="7146376" cy="9906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12776"/>
            <a:ext cx="8153400" cy="4683224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7475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963" y="2060847"/>
            <a:ext cx="7712075" cy="4101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869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404664"/>
            <a:ext cx="7291536" cy="2880320"/>
          </a:xfrm>
        </p:spPr>
        <p:txBody>
          <a:bodyPr>
            <a:normAutofit/>
          </a:bodyPr>
          <a:lstStyle/>
          <a:p>
            <a:r>
              <a:rPr lang="cs-CZ" sz="10700" i="1" dirty="0">
                <a:solidFill>
                  <a:srgbClr val="00B050"/>
                </a:solidFill>
                <a:latin typeface="Algerian" pitchFamily="82" charset="0"/>
              </a:rPr>
              <a:t>ZELENINA</a:t>
            </a:r>
            <a:r>
              <a:rPr lang="cs-CZ" sz="8600" i="1" dirty="0">
                <a:solidFill>
                  <a:srgbClr val="00B050"/>
                </a:solidFill>
                <a:latin typeface="Algerian" pitchFamily="82" charset="0"/>
              </a:rPr>
              <a:t/>
            </a:r>
            <a:br>
              <a:rPr lang="cs-CZ" sz="8600" i="1" dirty="0">
                <a:solidFill>
                  <a:srgbClr val="00B050"/>
                </a:solidFill>
                <a:latin typeface="Algerian" pitchFamily="82" charset="0"/>
              </a:rPr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56992"/>
            <a:ext cx="4381500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0534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rgbClr val="00B050"/>
                </a:solidFill>
                <a:latin typeface="Algerian" pitchFamily="82" charset="0"/>
              </a:rPr>
              <a:t>VÝZNAM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vysoká  biologická   hod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nota 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pouze v syrovém stavu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snižuje jí:  - tepelná úprava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- dlouhodobé  skladování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nízká energetická </a:t>
            </a:r>
            <a:r>
              <a:rPr lang="cs-CZ" sz="24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hodnota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určována  obsahem  sacharidů /cukrů/      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 nepostradatelnou součástí lidské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výživy.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686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i="1" dirty="0">
                <a:solidFill>
                  <a:srgbClr val="00B050"/>
                </a:solidFill>
                <a:latin typeface="Algerian" pitchFamily="82" charset="0"/>
              </a:rPr>
              <a:t>ZELENINA  OBSAHUJE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060848"/>
            <a:ext cx="8153400" cy="4464496"/>
          </a:xfrm>
        </p:spPr>
        <p:txBody>
          <a:bodyPr/>
          <a:lstStyle/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vitamíny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C, A-provitamín, B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minerální  látky 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draslík, fosfor, železo, hořčík, sodík a mangan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silice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česneková /ničí bakterie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barviva –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paprika, červená řepa….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sacharidy –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hrách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organické kyseliny -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reveň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141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00200"/>
          </a:xfrm>
        </p:spPr>
        <p:txBody>
          <a:bodyPr>
            <a:normAutofit fontScale="90000"/>
          </a:bodyPr>
          <a:lstStyle/>
          <a:p>
            <a:pPr marL="320040" lvl="0" indent="-320040">
              <a:spcBef>
                <a:spcPts val="700"/>
              </a:spcBef>
              <a:defRPr/>
            </a:pPr>
            <a:r>
              <a:rPr lang="cs-CZ" sz="53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CHARAKTERISTIKA:</a:t>
            </a:r>
            <a:r>
              <a:rPr lang="cs-CZ" sz="2700" b="1" dirty="0">
                <a:solidFill>
                  <a:srgbClr val="C0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700" b="1" dirty="0">
                <a:solidFill>
                  <a:srgbClr val="C0000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28800"/>
            <a:ext cx="8153400" cy="5229200"/>
          </a:xfrm>
        </p:spPr>
        <p:txBody>
          <a:bodyPr>
            <a:normAutofit/>
          </a:bodyPr>
          <a:lstStyle/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to kulturní rostliny jednoleté či dvouleté</a:t>
            </a:r>
          </a:p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poživatelné jsou celé nebo jejich části </a:t>
            </a:r>
            <a:endParaRPr lang="cs-CZ" sz="19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endParaRPr lang="cs-CZ" sz="11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None/>
              <a:defRPr/>
            </a:pPr>
            <a:r>
              <a:rPr lang="cs-CZ" sz="22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ROZDĚLENÍ   PODLE</a:t>
            </a:r>
            <a:r>
              <a:rPr lang="cs-CZ" sz="2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19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ZPŮSOBU  VÝROBY</a:t>
            </a:r>
            <a:r>
              <a:rPr lang="cs-CZ" sz="1900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/ pěstování</a:t>
            </a:r>
            <a:r>
              <a:rPr lang="cs-CZ" sz="19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skleníkovou</a:t>
            </a:r>
          </a:p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pařeništní</a:t>
            </a:r>
          </a:p>
          <a:p>
            <a:pPr lvl="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polní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 startAt="2"/>
              <a:defRPr/>
            </a:pPr>
            <a:r>
              <a:rPr lang="cs-CZ" sz="19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DÉLKY  VEGETAČNÍ  </a:t>
            </a:r>
            <a:r>
              <a:rPr lang="cs-CZ" sz="1900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DOBY  </a:t>
            </a:r>
            <a:r>
              <a:rPr lang="cs-CZ" sz="1900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9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SKLIZNĚ</a:t>
            </a:r>
          </a:p>
          <a:p>
            <a:pPr marL="457200" lvl="0" indent="-45720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ranná</a:t>
            </a:r>
            <a:endParaRPr lang="cs-CZ" sz="19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poloranná</a:t>
            </a:r>
            <a:endParaRPr lang="cs-CZ" sz="19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letní</a:t>
            </a:r>
          </a:p>
          <a:p>
            <a:pPr marL="457200" lvl="0" indent="-457200"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19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pozdní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95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320040" lvl="0" indent="-320040">
              <a:spcBef>
                <a:spcPts val="700"/>
              </a:spcBef>
              <a:defRPr/>
            </a:pPr>
            <a:r>
              <a:rPr lang="cs-CZ" sz="36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ROZDĚLENÍ  PODLE  POUŽÍVANÉ  ČÁSTI  A  NEBO  JEJÍHO  POUŽITÍ: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916832"/>
            <a:ext cx="8153400" cy="4680520"/>
          </a:xfrm>
        </p:spPr>
        <p:txBody>
          <a:bodyPr>
            <a:normAutofit/>
          </a:bodyPr>
          <a:lstStyle/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KOŠŤÁLOVOU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KOŘENOVOU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LISTOVOU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LUSKOVOU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PLODOVOU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CIBULOVOU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STONKOVOU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32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KOŘENINOVOU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68960"/>
            <a:ext cx="3619500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112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132856"/>
            <a:ext cx="8153400" cy="396314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Jaký je význam zeleniny pro lidský organismus?</a:t>
            </a:r>
          </a:p>
          <a:p>
            <a:r>
              <a:rPr lang="cs-CZ" sz="3200" dirty="0" smtClean="0"/>
              <a:t>Jak rozdělujeme zeleninu podle doby sklizně?</a:t>
            </a:r>
          </a:p>
          <a:p>
            <a:r>
              <a:rPr lang="cs-CZ" sz="3200" dirty="0" smtClean="0"/>
              <a:t>Jak rozdělujeme zeleninu podle způsobu pěstování?</a:t>
            </a:r>
          </a:p>
          <a:p>
            <a:r>
              <a:rPr lang="cs-CZ" sz="3200" dirty="0" smtClean="0"/>
              <a:t>Jak rozdělujeme zeleninu podle používané </a:t>
            </a:r>
            <a:r>
              <a:rPr lang="cs-CZ" sz="3200" dirty="0" smtClean="0"/>
              <a:t>části?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421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495800"/>
          </a:xfrm>
        </p:spPr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flakotorka.cekuj.net/flakotorka_zelenina.jpg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www.zavlahy-pokorny.cz/fotky1056/zelenina.jpg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889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09309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59</TotalTime>
  <Words>200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Střední průmyslová škola a Střední odborná škola gastronomie a služeb, Most, příspěvková organizace</vt:lpstr>
      <vt:lpstr>ZELENINA </vt:lpstr>
      <vt:lpstr>VÝZNAM VE VÝŽIVĚ</vt:lpstr>
      <vt:lpstr>ZELENINA  OBSAHUJE</vt:lpstr>
      <vt:lpstr>CHARAKTERISTIKA: </vt:lpstr>
      <vt:lpstr>ROZDĚLENÍ  PODLE  POUŽÍVANÉ  ČÁSTI  A  NEBO  JEJÍHO  POUŽITÍ: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4</cp:revision>
  <dcterms:created xsi:type="dcterms:W3CDTF">2013-05-18T11:11:32Z</dcterms:created>
  <dcterms:modified xsi:type="dcterms:W3CDTF">2013-05-21T18:00:52Z</dcterms:modified>
</cp:coreProperties>
</file>