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60" r:id="rId5"/>
    <p:sldId id="296" r:id="rId6"/>
    <p:sldId id="294" r:id="rId7"/>
    <p:sldId id="295" r:id="rId8"/>
    <p:sldId id="293" r:id="rId9"/>
    <p:sldId id="261" r:id="rId10"/>
    <p:sldId id="262" r:id="rId11"/>
    <p:sldId id="265" r:id="rId12"/>
    <p:sldId id="268" r:id="rId13"/>
    <p:sldId id="264" r:id="rId14"/>
    <p:sldId id="297" r:id="rId15"/>
    <p:sldId id="287" r:id="rId16"/>
    <p:sldId id="298" r:id="rId17"/>
    <p:sldId id="286" r:id="rId18"/>
    <p:sldId id="288" r:id="rId19"/>
    <p:sldId id="291" r:id="rId20"/>
    <p:sldId id="29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quisetum_telmateia_stem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sli%C4%8Dka_roln%C3%AD" TargetMode="External"/><Relationship Id="rId2" Type="http://schemas.openxmlformats.org/officeDocument/2006/relationships/hyperlink" Target="http://cs.wikipedia.org/wiki/P%C5%99esli%C4%8Dk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117180" cy="2262113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VÝTRUSNICOVÝ KLAS A VÝTRUSY PŘESLIČKY ROLNÍ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77380"/>
            <a:ext cx="8280920" cy="1747964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/>
              <a:t>Výuková prezentace pro Seminář z přírodopisu</a:t>
            </a:r>
          </a:p>
          <a:p>
            <a:pPr algn="ctr"/>
            <a:r>
              <a:rPr lang="cs-CZ" sz="2400" b="1" dirty="0"/>
              <a:t>d</a:t>
            </a:r>
            <a:r>
              <a:rPr lang="cs-CZ" sz="2400" b="1" dirty="0" smtClean="0"/>
              <a:t>okončeno 12. 1. 2013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731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63600" y="1484313"/>
            <a:ext cx="7956872" cy="51847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Autor: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Ing. Eva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Khorelová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Název: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VY_32_INOVACE_21_SPř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Téma:	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Výtrusnicový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 klas a výtrusy přesličky rolní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400" dirty="0">
              <a:solidFill>
                <a:schemeClr val="tx1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Anotace: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Výuková prezentace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sloužící  k vysvětlení  významu </a:t>
            </a:r>
            <a:r>
              <a:rPr lang="cs-CZ" sz="1400" dirty="0" err="1" smtClean="0">
                <a:solidFill>
                  <a:schemeClr val="tx1"/>
                </a:solidFill>
                <a:latin typeface="+mj-lt"/>
              </a:rPr>
              <a:t>hapter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 na výtrusech přesliček při procesu rozmnožování, obsahuje  náměty pro samostatnou práci žáků.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endParaRPr lang="cs-CZ" sz="1400" dirty="0" smtClean="0">
              <a:solidFill>
                <a:schemeClr val="tx1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Datum dokončení:</a:t>
            </a:r>
            <a:r>
              <a:rPr lang="cs-CZ" sz="1400" dirty="0">
                <a:solidFill>
                  <a:schemeClr val="tx1"/>
                </a:solidFill>
                <a:latin typeface="+mj-lt"/>
              </a:rPr>
              <a:t>	</a:t>
            </a:r>
            <a:r>
              <a:rPr lang="cs-CZ" sz="1400" dirty="0" smtClean="0">
                <a:solidFill>
                  <a:schemeClr val="tx1"/>
                </a:solidFill>
                <a:latin typeface="+mj-lt"/>
              </a:rPr>
              <a:t>12. 1. 2013</a:t>
            </a:r>
            <a:endParaRPr lang="cs-CZ" sz="14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63600" y="188913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20662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050" y="260648"/>
            <a:ext cx="8229600" cy="1143000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Vysvětlivky k pomocným symbolům: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42338" y="3639243"/>
            <a:ext cx="762597" cy="76125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2103854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07704" y="3789040"/>
            <a:ext cx="56163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latin typeface="+mj-lt"/>
              </a:rPr>
              <a:t>Přemýšlejte, řešte problém.</a:t>
            </a:r>
            <a:endParaRPr lang="cs-CZ" sz="2400" b="1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2400503"/>
            <a:ext cx="62945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b="1" dirty="0"/>
              <a:t>Určeno k zápisu do protokolů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796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3528392" cy="924475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Teoretický úvod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citel\Desktop\Vlastní fotografie prezentace\MIKROSKOP\haptery přesličky rolní\DSCN269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30053" y="1279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4752528" cy="5112568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Z hodin přírodopisu už víte, že přeslička rolní vytváří na </a:t>
            </a:r>
            <a:r>
              <a:rPr lang="cs-CZ" sz="2800" dirty="0"/>
              <a:t>jaře </a:t>
            </a:r>
            <a:r>
              <a:rPr lang="cs-CZ" sz="2800" dirty="0" smtClean="0"/>
              <a:t>lodyhu </a:t>
            </a:r>
            <a:r>
              <a:rPr lang="cs-CZ" sz="2800" dirty="0"/>
              <a:t>s </a:t>
            </a:r>
            <a:r>
              <a:rPr lang="cs-CZ" sz="2800" b="1" dirty="0" err="1"/>
              <a:t>výtrusnicovým</a:t>
            </a:r>
            <a:r>
              <a:rPr lang="cs-CZ" sz="2800" b="1" dirty="0"/>
              <a:t> </a:t>
            </a:r>
            <a:r>
              <a:rPr lang="cs-CZ" sz="2800" b="1" dirty="0" smtClean="0"/>
              <a:t>klasem</a:t>
            </a:r>
            <a:r>
              <a:rPr lang="cs-CZ" sz="2800" dirty="0" smtClean="0"/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Tato jarní </a:t>
            </a:r>
            <a:r>
              <a:rPr lang="cs-CZ" sz="2800" dirty="0"/>
              <a:t>lodyha je </a:t>
            </a:r>
            <a:r>
              <a:rPr lang="cs-CZ" sz="2800" dirty="0" smtClean="0"/>
              <a:t>10–20 </a:t>
            </a:r>
            <a:r>
              <a:rPr lang="cs-CZ" sz="2800" dirty="0"/>
              <a:t>cm vysoká, </a:t>
            </a:r>
            <a:r>
              <a:rPr lang="cs-CZ" sz="2800" dirty="0" smtClean="0"/>
              <a:t>hnědá, </a:t>
            </a:r>
            <a:r>
              <a:rPr lang="cs-CZ" sz="2800" dirty="0"/>
              <a:t>na vrcholu </a:t>
            </a:r>
            <a:r>
              <a:rPr lang="cs-CZ" sz="2800" dirty="0" smtClean="0"/>
              <a:t>má 1–4 </a:t>
            </a:r>
            <a:r>
              <a:rPr lang="cs-CZ" sz="2800" dirty="0"/>
              <a:t>cm dlouhý </a:t>
            </a:r>
            <a:r>
              <a:rPr lang="cs-CZ" sz="2800" dirty="0" smtClean="0"/>
              <a:t>elipsovitý </a:t>
            </a:r>
            <a:r>
              <a:rPr lang="cs-CZ" sz="2800" dirty="0" err="1"/>
              <a:t>výtrusnicový</a:t>
            </a:r>
            <a:r>
              <a:rPr lang="cs-CZ" sz="2800" dirty="0"/>
              <a:t> </a:t>
            </a:r>
            <a:r>
              <a:rPr lang="cs-CZ" sz="2800" dirty="0" smtClean="0"/>
              <a:t>klas.</a:t>
            </a:r>
          </a:p>
        </p:txBody>
      </p:sp>
    </p:spTree>
    <p:extLst>
      <p:ext uri="{BB962C8B-B14F-4D97-AF65-F5344CB8AC3E}">
        <p14:creationId xmlns:p14="http://schemas.microsoft.com/office/powerpoint/2010/main" val="351861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fotografie prezentace\MIKROSKOP\haptery přesličky rolní\DSCN269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30053" y="1279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648"/>
            <a:ext cx="4752975" cy="6408711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err="1" smtClean="0"/>
              <a:t>Výtrusnicový</a:t>
            </a:r>
            <a:r>
              <a:rPr lang="cs-CZ" sz="2800" b="1" dirty="0" smtClean="0"/>
              <a:t> klas </a:t>
            </a:r>
            <a:r>
              <a:rPr lang="cs-CZ" sz="2800" dirty="0" smtClean="0"/>
              <a:t>je tvořen jednotlivými výtrusnými listy – </a:t>
            </a:r>
            <a:r>
              <a:rPr lang="cs-CZ" sz="2800" b="1" dirty="0" smtClean="0"/>
              <a:t>sporofyly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Na obrázku zralého </a:t>
            </a:r>
            <a:r>
              <a:rPr lang="cs-CZ" sz="2800" dirty="0" err="1" smtClean="0"/>
              <a:t>výtrusnicového</a:t>
            </a:r>
            <a:r>
              <a:rPr lang="cs-CZ" sz="2800" dirty="0" smtClean="0"/>
              <a:t> klasu je dobře vidět, že </a:t>
            </a:r>
            <a:r>
              <a:rPr lang="cs-CZ" sz="2800" b="1" dirty="0" smtClean="0"/>
              <a:t>sporofyly</a:t>
            </a:r>
            <a:r>
              <a:rPr lang="cs-CZ" sz="2800" dirty="0" smtClean="0"/>
              <a:t> mají tvar </a:t>
            </a:r>
            <a:r>
              <a:rPr lang="cs-CZ" sz="2800" b="1" dirty="0" smtClean="0"/>
              <a:t>deštníčků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Každý sporofyl nese několik </a:t>
            </a:r>
            <a:r>
              <a:rPr lang="cs-CZ" sz="2800" b="1" dirty="0" smtClean="0"/>
              <a:t>výtrusnic</a:t>
            </a:r>
            <a:r>
              <a:rPr lang="cs-CZ" sz="2800" dirty="0" smtClean="0"/>
              <a:t> v nichž se tvoří </a:t>
            </a:r>
            <a:r>
              <a:rPr lang="cs-CZ" sz="2800" b="1" dirty="0" smtClean="0"/>
              <a:t>výtrusy</a:t>
            </a:r>
            <a:r>
              <a:rPr lang="cs-CZ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494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4605" y="729457"/>
            <a:ext cx="4008438" cy="5399087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Po odumření jarní lodyhy vyrůstá </a:t>
            </a:r>
            <a:r>
              <a:rPr lang="cs-CZ" sz="2800" b="1" dirty="0" smtClean="0"/>
              <a:t>sterilní </a:t>
            </a:r>
            <a:r>
              <a:rPr lang="cs-CZ" sz="2800" b="1" dirty="0"/>
              <a:t>letní zelená </a:t>
            </a:r>
            <a:r>
              <a:rPr lang="cs-CZ" sz="2800" b="1" dirty="0" smtClean="0"/>
              <a:t>lodyha.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Tato lodyha se </a:t>
            </a:r>
            <a:r>
              <a:rPr lang="cs-CZ" sz="2800" b="1" dirty="0" smtClean="0"/>
              <a:t>přeslenitě</a:t>
            </a:r>
            <a:r>
              <a:rPr lang="cs-CZ" sz="2800" dirty="0" smtClean="0"/>
              <a:t> větví.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8601" y="1"/>
            <a:ext cx="51353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596390"/>
            <a:ext cx="28083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Lenka Němcová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405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55976" y="-11392"/>
            <a:ext cx="4788024" cy="6384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285" y="6396335"/>
            <a:ext cx="9143999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Eric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Guinther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,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2013-02-12], dostupné pod licencí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Creative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Constantia"/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  <a:latin typeface="Constantia"/>
              </a:rPr>
              <a:t> na </a:t>
            </a:r>
            <a:r>
              <a:rPr lang="cs-CZ" sz="1200" dirty="0">
                <a:solidFill>
                  <a:prstClr val="black"/>
                </a:solidFill>
                <a:latin typeface="Constantia"/>
              </a:rPr>
              <a:t>www.: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cs.wikipedia.org/wiki/Soubor:Equisetum_telmateia_stem.jpg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65124" y="1196752"/>
            <a:ext cx="3902820" cy="25922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V každé uzlině vyrůstá </a:t>
            </a:r>
            <a:r>
              <a:rPr lang="cs-CZ" sz="2800" b="1" dirty="0">
                <a:solidFill>
                  <a:schemeClr val="tx1"/>
                </a:solidFill>
                <a:latin typeface="+mn-lt"/>
              </a:rPr>
              <a:t>pochva</a:t>
            </a:r>
            <a:r>
              <a:rPr lang="cs-CZ" sz="2800" dirty="0">
                <a:solidFill>
                  <a:schemeClr val="tx1"/>
                </a:solidFill>
                <a:latin typeface="+mn-lt"/>
              </a:rPr>
              <a:t>, což jsou bočně srostlé přeslenitě uspořádané listy.</a:t>
            </a:r>
          </a:p>
        </p:txBody>
      </p:sp>
    </p:spTree>
    <p:extLst>
      <p:ext uri="{BB962C8B-B14F-4D97-AF65-F5344CB8AC3E}">
        <p14:creationId xmlns:p14="http://schemas.microsoft.com/office/powerpoint/2010/main" val="1746848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75724"/>
            <a:ext cx="8136904" cy="924475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Výtrusy s </a:t>
            </a:r>
            <a:r>
              <a:rPr lang="cs-CZ" b="1" dirty="0" err="1" smtClean="0">
                <a:solidFill>
                  <a:schemeClr val="bg1"/>
                </a:solidFill>
              </a:rPr>
              <a:t>hapterami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8136904" cy="4861999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Výtrusy</a:t>
            </a:r>
            <a:r>
              <a:rPr lang="cs-CZ" sz="2800" dirty="0" smtClean="0"/>
              <a:t> – spory mají na </a:t>
            </a:r>
            <a:r>
              <a:rPr lang="cs-CZ" sz="2800" dirty="0"/>
              <a:t>povrchu </a:t>
            </a:r>
            <a:r>
              <a:rPr lang="cs-CZ" sz="2800" dirty="0" smtClean="0"/>
              <a:t>          4 </a:t>
            </a:r>
            <a:r>
              <a:rPr lang="cs-CZ" sz="2800" dirty="0" err="1"/>
              <a:t>vláhojevné</a:t>
            </a:r>
            <a:r>
              <a:rPr lang="cs-CZ" sz="2800" dirty="0"/>
              <a:t> </a:t>
            </a:r>
            <a:r>
              <a:rPr lang="cs-CZ" sz="2800" dirty="0" err="1"/>
              <a:t>pentlice</a:t>
            </a:r>
            <a:r>
              <a:rPr lang="cs-CZ" sz="2800" dirty="0"/>
              <a:t> zvané </a:t>
            </a:r>
            <a:r>
              <a:rPr lang="cs-CZ" sz="2800" b="1" dirty="0" err="1" smtClean="0"/>
              <a:t>haptery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err="1" smtClean="0"/>
              <a:t>Pentlice</a:t>
            </a:r>
            <a:r>
              <a:rPr lang="cs-CZ" sz="2800" dirty="0" smtClean="0"/>
              <a:t> se v suchu roztáhnou, ve vlhku se zamotají, </a:t>
            </a:r>
            <a:r>
              <a:rPr lang="cs-CZ" sz="2800" dirty="0"/>
              <a:t>vzájemně </a:t>
            </a:r>
            <a:r>
              <a:rPr lang="cs-CZ" sz="2800" dirty="0" smtClean="0"/>
              <a:t>se proplétají </a:t>
            </a:r>
            <a:r>
              <a:rPr lang="cs-CZ" sz="2800" dirty="0"/>
              <a:t>ve shluky roznášené větrem. </a:t>
            </a: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Tím že různorodé výtrusy vyklíčí vedle sebe, je zajištěna další možnost </a:t>
            </a:r>
            <a:r>
              <a:rPr lang="cs-CZ" sz="2800" b="1" dirty="0" smtClean="0"/>
              <a:t>rozmnožování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5025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699792" y="3789040"/>
            <a:ext cx="2450740" cy="252028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843808" y="685276"/>
            <a:ext cx="648072" cy="292253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Ucitel\Desktop\Vlastní fotografie prezentace\MIKROSKOP\haptery přesličky rolní\Img0009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3528" y="435145"/>
            <a:ext cx="8603913" cy="645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88640"/>
            <a:ext cx="8603913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Výtrusy s </a:t>
            </a:r>
            <a:r>
              <a:rPr lang="cs-CZ" sz="2800" b="1" dirty="0" err="1" smtClean="0"/>
              <a:t>vláhojevnými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pentlicemi</a:t>
            </a:r>
            <a:r>
              <a:rPr lang="cs-CZ" sz="2800" b="1" dirty="0" smtClean="0"/>
              <a:t> tvoří shluky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8173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Desktop\Vlastní fotografie prezentace\MIKROSKOP\haptery přesličky rolní\Img0013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7855" y="403691"/>
            <a:ext cx="8602617" cy="645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7855" y="190018"/>
            <a:ext cx="8602617" cy="52322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Pentlice</a:t>
            </a:r>
            <a:r>
              <a:rPr lang="cs-CZ" sz="2800" b="1" dirty="0" smtClean="0"/>
              <a:t> se při větší vlhkosti zamotávají</a:t>
            </a:r>
            <a:endParaRPr lang="cs-CZ" sz="28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907705" y="4585892"/>
            <a:ext cx="1440159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7117418" y="4077072"/>
            <a:ext cx="478918" cy="101294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19459" y="4293096"/>
            <a:ext cx="1688246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výtrus se 4 </a:t>
            </a:r>
            <a:r>
              <a:rPr lang="cs-CZ" b="1" dirty="0" err="1" smtClean="0"/>
              <a:t>pentlicemi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17418" y="5090014"/>
            <a:ext cx="1688246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samostanápentlice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909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749" y="386616"/>
            <a:ext cx="8640731" cy="6481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90018"/>
            <a:ext cx="9143999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Haptery</a:t>
            </a:r>
            <a:r>
              <a:rPr lang="cs-CZ" sz="2800" b="1" dirty="0" smtClean="0"/>
              <a:t> jsou na koncích ploše rozšířené, proto se do sebe snadno zaklesnou - sucho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6939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Vlastní fotografie prezentace\MIKROSKOP\haptery přesličky rolní\Img0016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244" y="960356"/>
            <a:ext cx="658822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citel\Desktop\Vlastní fotografie prezentace\MIKROSKOP\haptery přesličky rolní\Img00164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570" y="2980946"/>
            <a:ext cx="4788024" cy="359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8698" y="1184439"/>
            <a:ext cx="46793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8577" y="3569752"/>
            <a:ext cx="46793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331" y="37616"/>
            <a:ext cx="8882378" cy="95410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Pohyb </a:t>
            </a:r>
            <a:r>
              <a:rPr lang="cs-CZ" sz="2800" b="1" dirty="0" err="1" smtClean="0"/>
              <a:t>hapter</a:t>
            </a:r>
            <a:r>
              <a:rPr lang="cs-CZ" sz="2800" b="1" dirty="0" smtClean="0"/>
              <a:t> je poměrně rychlý o čemž se za chvíli sami přesvědčíte</a:t>
            </a:r>
            <a:endParaRPr lang="cs-CZ" sz="2800" dirty="0">
              <a:solidFill>
                <a:srgbClr val="FFFFFF"/>
              </a:solidFill>
            </a:endParaRPr>
          </a:p>
        </p:txBody>
      </p:sp>
      <p:pic>
        <p:nvPicPr>
          <p:cNvPr id="6147" name="Picture 3" descr="C:\Users\Ucitel\Desktop\Vlastní fotografie prezentace\MIKROSKOP\haptery přesličky rolní\Img00161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3504872"/>
            <a:ext cx="4752528" cy="34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95736" y="4395330"/>
            <a:ext cx="46793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626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1484784"/>
            <a:ext cx="7315200" cy="3024336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+mn-lt"/>
              </a:rPr>
              <a:t>Nyní si všechno sami ověřte!</a:t>
            </a:r>
            <a:endParaRPr lang="cs-CZ" sz="3600" b="1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0737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1772816"/>
            <a:ext cx="7416800" cy="1981200"/>
          </a:xfrm>
          <a:solidFill>
            <a:schemeClr val="bg1">
              <a:lumMod val="50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Úkol č. 1: Pozorujte stavbu výtrusného klasu a </a:t>
            </a:r>
            <a:r>
              <a:rPr lang="cs-CZ" sz="3200" b="1" dirty="0" err="1" smtClean="0">
                <a:solidFill>
                  <a:schemeClr val="bg1"/>
                </a:solidFill>
              </a:rPr>
              <a:t>deštníčkovité</a:t>
            </a:r>
            <a:r>
              <a:rPr lang="cs-CZ" sz="3200" b="1" dirty="0" smtClean="0">
                <a:solidFill>
                  <a:schemeClr val="bg1"/>
                </a:solidFill>
              </a:rPr>
              <a:t> sporofyly přesličky rolní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75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95262"/>
            <a:ext cx="7315200" cy="1154097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Potřeby: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60867"/>
            <a:ext cx="7234963" cy="4197932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/>
              <a:t>m</a:t>
            </a:r>
            <a:r>
              <a:rPr lang="cs-CZ" sz="2800" dirty="0" smtClean="0"/>
              <a:t>ikroskop, binokulární lupa, </a:t>
            </a:r>
            <a:r>
              <a:rPr lang="cs-CZ" sz="2800" dirty="0" err="1" smtClean="0"/>
              <a:t>Petriho</a:t>
            </a:r>
            <a:r>
              <a:rPr lang="cs-CZ" sz="2800" dirty="0" smtClean="0"/>
              <a:t> miska, podložní sklíčko, čistý hadřík, preparační jehla, pinzeta, jarní výtrusné klasy přesličky rolní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692696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386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Postup: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77598"/>
            <a:ext cx="8568952" cy="5791763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Prohlédněte si celý výtrusný klas binokulární lupou.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klasu odlomte jeden sporofyl a prohlédněte jej binokulární lupou ze všech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Zakreslete jej.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6296" y="393513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24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1772816"/>
            <a:ext cx="7416800" cy="1981200"/>
          </a:xfrm>
          <a:solidFill>
            <a:schemeClr val="bg1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Úkol č. 2: Pozorujte výtrusy přesličky rolní a jejich pohyby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944" y="620688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296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207"/>
            <a:ext cx="8535817" cy="924475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Postup: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77598"/>
            <a:ext cx="8568952" cy="5791763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vyčištěné podložní sklíčko s pomocí </a:t>
            </a:r>
            <a:r>
              <a:rPr lang="cs-CZ" sz="2800" dirty="0" smtClean="0"/>
              <a:t>preparační </a:t>
            </a:r>
            <a:r>
              <a:rPr lang="cs-CZ" sz="2800" dirty="0" smtClean="0"/>
              <a:t>jehly vyklepej z výtrusného klasu několik výtrusů.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Toto podložní sklo vlož na stolek mikroskopu a najdi v okuláru výtrusy.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Zvětši je tak, aby byly dobře vidět </a:t>
            </a:r>
            <a:r>
              <a:rPr lang="cs-CZ" sz="2800" dirty="0" err="1" smtClean="0"/>
              <a:t>haptery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Požádej svého spolužáka, aby na sklíčko lehce dýchnul a přitom preparát pozoruj.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 zjištění zapiš, co se s výtrusy dělo a zakresli je s rozmotanými i zamotanými </a:t>
            </a:r>
            <a:r>
              <a:rPr lang="cs-CZ" sz="2800" dirty="0" err="1" smtClean="0"/>
              <a:t>pentlicemi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36296" y="393513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732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23528" y="229199"/>
            <a:ext cx="8496944" cy="9244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Závěr: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378188"/>
            <a:ext cx="8496944" cy="5587694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jakém ročním období tvoří přesličky výtrusy?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nazývají výtrusné listy v klasu přesliček, jaký mají tvar?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jsou výtrusy přesliček opatřeny pentlicovitými výrůstky?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tyto výrůstky nazývají?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se s </a:t>
            </a:r>
            <a:r>
              <a:rPr lang="cs-CZ" sz="2800" dirty="0" err="1" smtClean="0"/>
              <a:t>pentlicemi</a:t>
            </a:r>
            <a:r>
              <a:rPr lang="cs-CZ" sz="2800" dirty="0" smtClean="0"/>
              <a:t> dělo poté, co jste na ně dýchli?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bylo obsaženo ve vašem dechu?</a:t>
            </a:r>
            <a:endParaRPr lang="cs-CZ" sz="2800" dirty="0"/>
          </a:p>
          <a:p>
            <a:pPr marL="0" indent="0" algn="ctr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27584" y="392417"/>
            <a:ext cx="762597" cy="76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76256" y="392417"/>
            <a:ext cx="968170" cy="968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787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315200" cy="1154097"/>
          </a:xfrm>
        </p:spPr>
        <p:txBody>
          <a:bodyPr/>
          <a:lstStyle/>
          <a:p>
            <a:pPr algn="ctr"/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cs.wikipedia.org/wiki/P%C5%99esli%C4%8Dky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cs.wikipedia.org/wiki/P%C5%99esli%C4%8Dka_roln%C3%AD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eoznačené fotografie jsou autorky vlastní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813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107</TotalTime>
  <Words>490</Words>
  <Application>Microsoft Office PowerPoint</Application>
  <PresentationFormat>Předvádění na obrazovce (4:3)</PresentationFormat>
  <Paragraphs>73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Spring</vt:lpstr>
      <vt:lpstr>VÝTRUSNICOVÝ KLAS A VÝTRUSY PŘESLIČKY ROLNÍ</vt:lpstr>
      <vt:lpstr>Prezentace aplikace PowerPoint</vt:lpstr>
      <vt:lpstr>Vysvětlivky k pomocným symbolům:</vt:lpstr>
      <vt:lpstr>Teoretický úvod</vt:lpstr>
      <vt:lpstr>Prezentace aplikace PowerPoint</vt:lpstr>
      <vt:lpstr>Prezentace aplikace PowerPoint</vt:lpstr>
      <vt:lpstr>Prezentace aplikace PowerPoint</vt:lpstr>
      <vt:lpstr>Výtrusy s hapterami</vt:lpstr>
      <vt:lpstr>Prezentace aplikace PowerPoint</vt:lpstr>
      <vt:lpstr>Prezentace aplikace PowerPoint</vt:lpstr>
      <vt:lpstr>Prezentace aplikace PowerPoint</vt:lpstr>
      <vt:lpstr>Prezentace aplikace PowerPoint</vt:lpstr>
      <vt:lpstr>Nyní si všechno sami ověřte!</vt:lpstr>
      <vt:lpstr>Prezentace aplikace PowerPoint</vt:lpstr>
      <vt:lpstr>Potřeby: </vt:lpstr>
      <vt:lpstr>Postup:</vt:lpstr>
      <vt:lpstr>Prezentace aplikace PowerPoint</vt:lpstr>
      <vt:lpstr>Postup:</vt:lpstr>
      <vt:lpstr>Prezentace aplikace PowerPoint</vt:lpstr>
      <vt:lpstr>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VÝTRUSY PŘESLIČKY ROLNÍ</dc:title>
  <dc:creator>Ucitel</dc:creator>
  <cp:lastModifiedBy>Ucitel</cp:lastModifiedBy>
  <cp:revision>13</cp:revision>
  <dcterms:created xsi:type="dcterms:W3CDTF">2013-02-10T18:39:28Z</dcterms:created>
  <dcterms:modified xsi:type="dcterms:W3CDTF">2013-05-20T05:40:42Z</dcterms:modified>
</cp:coreProperties>
</file>