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74" r:id="rId2"/>
    <p:sldId id="275" r:id="rId3"/>
    <p:sldId id="276" r:id="rId4"/>
    <p:sldId id="257" r:id="rId5"/>
    <p:sldId id="277" r:id="rId6"/>
    <p:sldId id="262" r:id="rId7"/>
    <p:sldId id="269" r:id="rId8"/>
    <p:sldId id="264" r:id="rId9"/>
    <p:sldId id="263" r:id="rId10"/>
    <p:sldId id="287" r:id="rId11"/>
    <p:sldId id="265" r:id="rId12"/>
    <p:sldId id="271" r:id="rId13"/>
    <p:sldId id="266" r:id="rId14"/>
    <p:sldId id="267" r:id="rId15"/>
    <p:sldId id="272" r:id="rId16"/>
    <p:sldId id="278" r:id="rId17"/>
    <p:sldId id="279" r:id="rId18"/>
    <p:sldId id="280" r:id="rId19"/>
    <p:sldId id="281" r:id="rId20"/>
    <p:sldId id="288" r:id="rId21"/>
    <p:sldId id="282" r:id="rId22"/>
    <p:sldId id="283" r:id="rId23"/>
    <p:sldId id="285" r:id="rId24"/>
    <p:sldId id="289" r:id="rId25"/>
    <p:sldId id="284" r:id="rId26"/>
    <p:sldId id="26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Waldohreule_in_freier_Wildbahn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eldmaus_Microtus_arvalis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Soubor:Shituan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elotes_r%C3%A9jection_Asio_Otus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Soubor:Common_kestrel_falco_tinnunculus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st7.jp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vy" TargetMode="External"/><Relationship Id="rId2" Type="http://schemas.openxmlformats.org/officeDocument/2006/relationships/hyperlink" Target="http://cs.wikipedia.org/wiki/Sova_p%C3%A1len%C3%A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alous_u%C5%A1at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7117180" cy="2262113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VÝVRŽKY SOV A POŠTOLEK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77380"/>
            <a:ext cx="8280920" cy="1747964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/>
              <a:t>Výuková prezentace pro Seminář z přírodopisu</a:t>
            </a:r>
          </a:p>
          <a:p>
            <a:pPr algn="ctr"/>
            <a:r>
              <a:rPr lang="cs-CZ" sz="2400" b="1" dirty="0"/>
              <a:t>d</a:t>
            </a:r>
            <a:r>
              <a:rPr lang="cs-CZ" sz="2400" b="1" dirty="0" smtClean="0"/>
              <a:t>okončeno 25. 2. 2013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4160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772816"/>
            <a:ext cx="8280920" cy="4535909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VY_32_INOVACE_22_SPř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Vývržky sov a poštolek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 Anotace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Výuková prezentace  vysvětluje žákům  pojem  vývržek, učí je rozpoznávat ,  diagnostikovat </a:t>
            </a:r>
            <a:r>
              <a:rPr lang="cs-CZ" sz="1400" dirty="0">
                <a:latin typeface="+mj-lt"/>
              </a:rPr>
              <a:t> </a:t>
            </a:r>
            <a:r>
              <a:rPr lang="cs-CZ" sz="1400" dirty="0" smtClean="0">
                <a:latin typeface="+mj-lt"/>
              </a:rPr>
              <a:t>podle nich výskyt 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těchto ptáků v okolí školy. Obsahuje  náměty pro samostatnou práci žáků.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25. 2. 2013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536" y="404664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22138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050" y="260648"/>
            <a:ext cx="8229600" cy="1143000"/>
          </a:xfrm>
          <a:noFill/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  <a:effectLst/>
              </a:rPr>
              <a:t>Vysvětlivky k pomocným symbolům:</a:t>
            </a:r>
            <a:endParaRPr lang="cs-CZ" sz="3200" b="1" dirty="0">
              <a:solidFill>
                <a:schemeClr val="tx1"/>
              </a:solidFill>
              <a:effectLst/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42338" y="3639243"/>
            <a:ext cx="762597" cy="76125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2103854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7704" y="3789040"/>
            <a:ext cx="5616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latin typeface="Calibri" pitchFamily="34" charset="0"/>
              </a:rPr>
              <a:t>Přemýšlejte, řešte problém.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2400503"/>
            <a:ext cx="62945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b="1" dirty="0">
                <a:latin typeface="Calibri" pitchFamily="34" charset="0"/>
              </a:rPr>
              <a:t>Určeno k zápisu do protokolů</a:t>
            </a:r>
            <a:r>
              <a:rPr lang="cs-CZ" sz="2400" dirty="0"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8621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Co jsou vývržky?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4695800"/>
          </a:xfrm>
        </p:spPr>
        <p:txBody>
          <a:bodyPr>
            <a:normAutofit/>
          </a:bodyPr>
          <a:lstStyle/>
          <a:p>
            <a:r>
              <a:rPr lang="cs-CZ" sz="2800" dirty="0"/>
              <a:t>Vývržky tvarem připomínají zvířecí trus, ale </a:t>
            </a:r>
            <a:r>
              <a:rPr lang="cs-CZ" sz="2800" dirty="0" smtClean="0"/>
              <a:t>při bližším pohledu uvidíte zvířecí chlupy, kterými prosvítají vybělené kosti malých živočichů, drápky, peří, nebo i chitinová pokožka hmyzu.</a:t>
            </a:r>
          </a:p>
          <a:p>
            <a:r>
              <a:rPr lang="cs-CZ" sz="2800" dirty="0" smtClean="0"/>
              <a:t>Jedná se o nestravitelné zbytky potravy dravých ptáků a sov, které odcházejí  ústní dutinou.</a:t>
            </a:r>
          </a:p>
          <a:p>
            <a:r>
              <a:rPr lang="cs-CZ" sz="2800" dirty="0" smtClean="0"/>
              <a:t>Kyseliny v žaludku těchto ptáků nestačí na rozklad všech částí těla, proto se jich tělo zbavuje tímto způsobem.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1519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Proč si máte vývržků všímat?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Nemusíte jejich původce přímo vidět, přesto podle vývržků víte, že tam někde žijí, případně i hnízdí.</a:t>
            </a:r>
          </a:p>
          <a:p>
            <a:r>
              <a:rPr lang="cs-CZ" sz="2800" dirty="0" smtClean="0"/>
              <a:t>Podle nestrávených zbytků ve vývržku lze určit jejich jídelníček.</a:t>
            </a:r>
          </a:p>
          <a:p>
            <a:r>
              <a:rPr lang="cs-CZ" sz="2800" dirty="0" smtClean="0"/>
              <a:t>Tvar vývržku a  nestrávené zbytky jsou pro určitý druh ptáků charakteristické.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40352" y="908720"/>
            <a:ext cx="762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239793"/>
            <a:ext cx="8136904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Jak vlastně sovy konzumují ulovenou potravu?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08206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-3868" y="6427113"/>
            <a:ext cx="9147867" cy="430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err="1" smtClean="0">
                <a:solidFill>
                  <a:prstClr val="white"/>
                </a:solidFill>
                <a:latin typeface="Verdana"/>
              </a:rPr>
              <a:t>Sascha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1100" dirty="0" err="1" smtClean="0">
                <a:solidFill>
                  <a:prstClr val="white"/>
                </a:solidFill>
                <a:latin typeface="Verdana"/>
              </a:rPr>
              <a:t>Rösner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[cit. 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2013-02-20],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dostupné pod licencí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1100" dirty="0">
                <a:solidFill>
                  <a:prstClr val="white"/>
                </a:solidFill>
                <a:latin typeface="Verdana"/>
                <a:hlinkClick r:id="rId2"/>
              </a:rPr>
              <a:t>http://</a:t>
            </a:r>
            <a:r>
              <a:rPr lang="cs-CZ" sz="1100" dirty="0" smtClean="0">
                <a:solidFill>
                  <a:prstClr val="white"/>
                </a:solidFill>
                <a:latin typeface="Verdana"/>
                <a:hlinkClick r:id="rId2"/>
              </a:rPr>
              <a:t>cs.wikipedia.org/wiki/Soubor:Waldohreule_in_freier_Wildbahn.jpg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endParaRPr lang="cs-CZ" sz="1100" dirty="0">
              <a:solidFill>
                <a:prstClr val="white"/>
              </a:solidFill>
              <a:latin typeface="Verdana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031051"/>
            <a:ext cx="4104456" cy="403187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Zvláště v zimním období můžete před školou pozorovat na stromech </a:t>
            </a:r>
          </a:p>
          <a:p>
            <a:pPr algn="ctr"/>
            <a:r>
              <a:rPr lang="cs-CZ" sz="3200" b="1" dirty="0" smtClean="0"/>
              <a:t>kalouse  ušatého</a:t>
            </a:r>
            <a:r>
              <a:rPr lang="cs-CZ" sz="3200" dirty="0" smtClean="0"/>
              <a:t>, sovu, která se v naší oblasti  vyskytuje velmi často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29943" y="0"/>
            <a:ext cx="4314056" cy="6471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049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Kalous ušatý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Loví za </a:t>
            </a:r>
            <a:r>
              <a:rPr lang="cs-CZ" sz="2800" dirty="0"/>
              <a:t>soumraku a v </a:t>
            </a:r>
            <a:r>
              <a:rPr lang="cs-CZ" sz="2800" dirty="0" smtClean="0"/>
              <a:t>noci.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zimě </a:t>
            </a:r>
            <a:r>
              <a:rPr lang="cs-CZ" sz="2800" dirty="0" smtClean="0"/>
              <a:t>během dne se </a:t>
            </a:r>
            <a:r>
              <a:rPr lang="cs-CZ" sz="2800" dirty="0"/>
              <a:t>často zdržuje v menších skupinách. </a:t>
            </a:r>
            <a:endParaRPr lang="cs-CZ" sz="2800" dirty="0" smtClean="0"/>
          </a:p>
          <a:p>
            <a:r>
              <a:rPr lang="cs-CZ" sz="2800" dirty="0" smtClean="0"/>
              <a:t>90 % jeho potravy tvoří drobní hlodavci, ale </a:t>
            </a:r>
            <a:r>
              <a:rPr lang="cs-CZ" sz="2800" dirty="0"/>
              <a:t>požírá také jiné savce, menší druhy ptáků a hmyz. </a:t>
            </a:r>
            <a:endParaRPr lang="cs-CZ" sz="2800" dirty="0" smtClean="0"/>
          </a:p>
          <a:p>
            <a:r>
              <a:rPr lang="cs-CZ" sz="2800" dirty="0"/>
              <a:t>Na </a:t>
            </a:r>
            <a:r>
              <a:rPr lang="cs-CZ" sz="2800" dirty="0" smtClean="0"/>
              <a:t>kořist útočí z </a:t>
            </a:r>
            <a:r>
              <a:rPr lang="cs-CZ" sz="2800" dirty="0"/>
              <a:t>vyvýšeného </a:t>
            </a:r>
            <a:r>
              <a:rPr lang="cs-CZ" sz="2800" dirty="0" smtClean="0"/>
              <a:t>místa, usmrtí ji pomocí </a:t>
            </a:r>
            <a:r>
              <a:rPr lang="cs-CZ" sz="2800" dirty="0"/>
              <a:t>svých ostrých drápů a silného zobáku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/>
              <a:t>polyká </a:t>
            </a:r>
            <a:r>
              <a:rPr lang="cs-CZ" sz="2800" dirty="0" smtClean="0"/>
              <a:t>ji celou najednou.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6708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5983" y="1"/>
            <a:ext cx="831203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3868" y="6427113"/>
            <a:ext cx="9147867" cy="430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Dieter TD, [cit. 2013-02-20], dostupné pod licencí </a:t>
            </a:r>
            <a:r>
              <a:rPr lang="cs-CZ" sz="1100" dirty="0" err="1" smtClean="0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1100" dirty="0" err="1" smtClean="0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1100" dirty="0">
                <a:solidFill>
                  <a:prstClr val="white"/>
                </a:solidFill>
                <a:latin typeface="Verdana"/>
                <a:hlinkClick r:id="rId3"/>
              </a:rPr>
              <a:t>http://</a:t>
            </a:r>
            <a:r>
              <a:rPr lang="cs-CZ" sz="1100" dirty="0" smtClean="0">
                <a:solidFill>
                  <a:prstClr val="white"/>
                </a:solidFill>
                <a:latin typeface="Verdana"/>
                <a:hlinkClick r:id="rId3"/>
              </a:rPr>
              <a:t>cs.wikipedia.org/wiki/Soubor:Feldmaus_Microtus_arvalis.jpg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endParaRPr lang="cs-CZ" sz="1100" dirty="0">
              <a:solidFill>
                <a:prstClr val="white"/>
              </a:solidFill>
              <a:latin typeface="Verdana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Nejčastější potravou kalouse je </a:t>
            </a:r>
            <a:r>
              <a:rPr lang="cs-CZ" sz="3200" b="1" dirty="0" smtClean="0"/>
              <a:t>hraboš polní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704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868" y="6427113"/>
            <a:ext cx="9147867" cy="430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[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cit. 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2013-02-20],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dostupné pod licencí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1100" dirty="0">
                <a:solidFill>
                  <a:prstClr val="white"/>
                </a:solidFill>
                <a:latin typeface="Verdana"/>
                <a:hlinkClick r:id="rId2"/>
              </a:rPr>
              <a:t>http://</a:t>
            </a:r>
            <a:r>
              <a:rPr lang="cs-CZ" sz="1100" dirty="0" smtClean="0">
                <a:solidFill>
                  <a:prstClr val="white"/>
                </a:solidFill>
                <a:latin typeface="Verdana"/>
                <a:hlinkClick r:id="rId2"/>
              </a:rPr>
              <a:t>cs.wikipedia.org/wiki/Soubor:Shituan.jpg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endParaRPr lang="cs-CZ" sz="1100" dirty="0">
              <a:solidFill>
                <a:prstClr val="white"/>
              </a:solidFill>
              <a:latin typeface="Verdana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Vývržky </a:t>
            </a:r>
            <a:r>
              <a:rPr lang="cs-CZ" sz="3200" b="1" dirty="0" smtClean="0"/>
              <a:t>kalouse ušatého 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59" y="584776"/>
            <a:ext cx="8044527" cy="584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838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esktop\Vlastní fotografie prezentace\Vývržky sov a poštolek\DSCN276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9532" y="539298"/>
            <a:ext cx="8424936" cy="631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vývržků </a:t>
            </a:r>
            <a:r>
              <a:rPr lang="cs-CZ" sz="3200" b="1" dirty="0" smtClean="0"/>
              <a:t>kalouse</a:t>
            </a:r>
            <a:r>
              <a:rPr lang="cs-CZ" sz="3200" dirty="0" smtClean="0"/>
              <a:t> někdy vykukují kosti a zuby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88938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9175" y="937081"/>
            <a:ext cx="71056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" y="6427113"/>
            <a:ext cx="9144000" cy="430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err="1" smtClean="0">
                <a:solidFill>
                  <a:prstClr val="white"/>
                </a:solidFill>
                <a:latin typeface="Verdana"/>
              </a:rPr>
              <a:t>BasteinM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[cit. 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2013-02-20],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dostupné pod licencí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1100" dirty="0">
                <a:solidFill>
                  <a:prstClr val="white"/>
                </a:solidFill>
                <a:latin typeface="Verdana"/>
                <a:hlinkClick r:id="rId3"/>
              </a:rPr>
              <a:t>http://</a:t>
            </a:r>
            <a:r>
              <a:rPr lang="cs-CZ" sz="1100" dirty="0" smtClean="0">
                <a:solidFill>
                  <a:prstClr val="white"/>
                </a:solidFill>
                <a:latin typeface="Verdana"/>
                <a:hlinkClick r:id="rId3"/>
              </a:rPr>
              <a:t>commons.wikimedia.org/wiki/File:Pelotes_r%C3%A9jection_Asio_Otus.jpg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endParaRPr lang="cs-CZ" sz="1100" dirty="0">
              <a:solidFill>
                <a:prstClr val="white"/>
              </a:solidFill>
              <a:latin typeface="Verdana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Kalous ušatý </a:t>
            </a:r>
            <a:r>
              <a:rPr lang="cs-CZ" sz="3200" dirty="0" smtClean="0"/>
              <a:t>má vývržky dlouhé až 5 cm a široké </a:t>
            </a:r>
          </a:p>
          <a:p>
            <a:pPr algn="ctr"/>
            <a:r>
              <a:rPr lang="cs-CZ" sz="3200" dirty="0" smtClean="0"/>
              <a:t>2 cm, šedě zbarvené chlupy hrabošů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8789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/>
              <a:t>Podle tvaru a obsahu vývržků je možné odhadnout druh sovy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91744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Puštík</a:t>
            </a:r>
            <a:r>
              <a:rPr lang="cs-CZ" sz="2800" dirty="0" smtClean="0"/>
              <a:t> má vývržky podobné kalousům, </a:t>
            </a:r>
            <a:r>
              <a:rPr lang="cs-CZ" sz="2800" dirty="0"/>
              <a:t>dlouhé </a:t>
            </a:r>
            <a:r>
              <a:rPr lang="cs-CZ" sz="2800" dirty="0" smtClean="0"/>
              <a:t>    4 </a:t>
            </a:r>
            <a:r>
              <a:rPr lang="cs-CZ" sz="2800" dirty="0"/>
              <a:t>až 7 cm a široké 2 až 3 cm. Jejich šedé zbarvení způsobuje množství myších chlupů. </a:t>
            </a:r>
            <a:endParaRPr lang="cs-CZ" sz="2800" dirty="0" smtClean="0"/>
          </a:p>
          <a:p>
            <a:r>
              <a:rPr lang="cs-CZ" sz="2800" b="1" dirty="0" smtClean="0"/>
              <a:t>Sova </a:t>
            </a:r>
            <a:r>
              <a:rPr lang="cs-CZ" sz="2800" b="1" dirty="0"/>
              <a:t>pálená </a:t>
            </a:r>
            <a:r>
              <a:rPr lang="cs-CZ" sz="2800" dirty="0"/>
              <a:t>má vývržky </a:t>
            </a:r>
            <a:r>
              <a:rPr lang="cs-CZ" sz="2800" dirty="0" smtClean="0"/>
              <a:t>velké asi 5 x 2 cm, </a:t>
            </a:r>
            <a:r>
              <a:rPr lang="cs-CZ" sz="2800" dirty="0"/>
              <a:t>zbarvené většinou černě a </a:t>
            </a:r>
            <a:r>
              <a:rPr lang="cs-CZ" sz="2800" dirty="0" smtClean="0"/>
              <a:t>potažené asfaltově lesklou blankou, často s kostmi rejsků. </a:t>
            </a:r>
          </a:p>
          <a:p>
            <a:r>
              <a:rPr lang="cs-CZ" sz="2800" b="1" dirty="0" smtClean="0"/>
              <a:t>Sýček </a:t>
            </a:r>
            <a:r>
              <a:rPr lang="cs-CZ" sz="2800" dirty="0" smtClean="0"/>
              <a:t>má </a:t>
            </a:r>
            <a:r>
              <a:rPr lang="cs-CZ" sz="2800" dirty="0"/>
              <a:t>vývržky dlouhé pouze 2 až 6 cm a silné 1,5 centimetru, </a:t>
            </a:r>
            <a:r>
              <a:rPr lang="cs-CZ" sz="2800" dirty="0" smtClean="0"/>
              <a:t>šedé, </a:t>
            </a:r>
            <a:r>
              <a:rPr lang="cs-CZ" sz="2800" dirty="0"/>
              <a:t>obsahující větší množství zbytků hmyzu (krovky </a:t>
            </a:r>
            <a:r>
              <a:rPr lang="cs-CZ" sz="2800" dirty="0" smtClean="0"/>
              <a:t>brouků, kusadla), obojživelníků i plazů.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14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868" y="6427113"/>
            <a:ext cx="9147867" cy="430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Andreas </a:t>
            </a:r>
            <a:r>
              <a:rPr lang="cs-CZ" sz="1100" dirty="0" err="1" smtClean="0">
                <a:solidFill>
                  <a:prstClr val="white"/>
                </a:solidFill>
                <a:latin typeface="Verdana"/>
              </a:rPr>
              <a:t>Trepne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[cit. 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2013-02-20],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dostupné pod licencí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1100" dirty="0">
                <a:solidFill>
                  <a:prstClr val="white"/>
                </a:solidFill>
                <a:latin typeface="Verdana"/>
                <a:hlinkClick r:id="rId2"/>
              </a:rPr>
              <a:t>http://</a:t>
            </a:r>
            <a:r>
              <a:rPr lang="cs-CZ" sz="1100" dirty="0" smtClean="0">
                <a:solidFill>
                  <a:prstClr val="white"/>
                </a:solidFill>
                <a:latin typeface="Verdana"/>
                <a:hlinkClick r:id="rId2"/>
              </a:rPr>
              <a:t>cs.wikipedia.org/wiki/Soubor:Common_kestrel_falco_tinnunculus.jpg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endParaRPr lang="cs-CZ" sz="1100" dirty="0">
              <a:solidFill>
                <a:prstClr val="white"/>
              </a:solidFill>
              <a:latin typeface="Verdana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217" y="908720"/>
            <a:ext cx="3994751" cy="206210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Poštolku obecnou </a:t>
            </a:r>
            <a:r>
              <a:rPr lang="cs-CZ" sz="3200" dirty="0" smtClean="0"/>
              <a:t>vídáte v okolí školy velmi často, neboť </a:t>
            </a:r>
          </a:p>
          <a:p>
            <a:pPr algn="ctr"/>
            <a:r>
              <a:rPr lang="cs-CZ" sz="3200" dirty="0" smtClean="0"/>
              <a:t>v budově  hnízdí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0066" y="-20721"/>
            <a:ext cx="4573934" cy="6446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592" y="3202557"/>
            <a:ext cx="762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653136"/>
            <a:ext cx="2880320" cy="138499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Poznáte jakého pohlaví je tento jedinec?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36539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 zahnízdění si </a:t>
            </a:r>
            <a:r>
              <a:rPr lang="cs-CZ" sz="3200" b="1" dirty="0" smtClean="0"/>
              <a:t>poštolka</a:t>
            </a:r>
            <a:r>
              <a:rPr lang="cs-CZ" sz="3200" dirty="0" smtClean="0"/>
              <a:t> vybírá třeba takovéto římsy - samice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9686" y="1087770"/>
            <a:ext cx="8660757" cy="5770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3868" y="6427113"/>
            <a:ext cx="9147867" cy="430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err="1" smtClean="0">
                <a:solidFill>
                  <a:prstClr val="white"/>
                </a:solidFill>
                <a:latin typeface="Verdana"/>
              </a:rPr>
              <a:t>Stiopa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[cit. 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2013-02-20], 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dostupné pod licencí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1100" dirty="0" err="1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1100" dirty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1100" dirty="0">
                <a:solidFill>
                  <a:prstClr val="white"/>
                </a:solidFill>
                <a:latin typeface="Verdana"/>
                <a:hlinkClick r:id="rId3"/>
              </a:rPr>
              <a:t>http://</a:t>
            </a:r>
            <a:r>
              <a:rPr lang="cs-CZ" sz="1100" dirty="0" smtClean="0">
                <a:solidFill>
                  <a:prstClr val="white"/>
                </a:solidFill>
                <a:latin typeface="Verdana"/>
                <a:hlinkClick r:id="rId3"/>
              </a:rPr>
              <a:t>cs.wikipedia.org/wiki/Soubor:Pst7.jpg</a:t>
            </a:r>
            <a:r>
              <a:rPr lang="cs-CZ" sz="1100" dirty="0" smtClean="0">
                <a:solidFill>
                  <a:prstClr val="white"/>
                </a:solidFill>
                <a:latin typeface="Verdana"/>
              </a:rPr>
              <a:t> </a:t>
            </a:r>
            <a:endParaRPr lang="cs-CZ" sz="1100" dirty="0">
              <a:solidFill>
                <a:prstClr val="white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75027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Poštolka obecná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800" dirty="0"/>
              <a:t>Létá nad poli a </a:t>
            </a:r>
            <a:r>
              <a:rPr lang="cs-CZ" sz="2800" dirty="0" smtClean="0"/>
              <a:t> </a:t>
            </a:r>
            <a:r>
              <a:rPr lang="cs-CZ" sz="2800" dirty="0"/>
              <a:t>při třepotavém letu </a:t>
            </a:r>
            <a:r>
              <a:rPr lang="cs-CZ" sz="2800" dirty="0" smtClean="0"/>
              <a:t>se zastaví </a:t>
            </a:r>
            <a:r>
              <a:rPr lang="cs-CZ" sz="2800" dirty="0"/>
              <a:t>na místě a pátrá po kořisti.</a:t>
            </a:r>
            <a:endParaRPr lang="cs-CZ" sz="2800" dirty="0" smtClean="0"/>
          </a:p>
          <a:p>
            <a:r>
              <a:rPr lang="cs-CZ" sz="2800" dirty="0" smtClean="0"/>
              <a:t>Hlavní </a:t>
            </a:r>
            <a:r>
              <a:rPr lang="cs-CZ" sz="2800" dirty="0"/>
              <a:t>složkou potravy poštolek jsou hraboši, </a:t>
            </a:r>
            <a:r>
              <a:rPr lang="cs-CZ" sz="2800" dirty="0" smtClean="0"/>
              <a:t>větší </a:t>
            </a:r>
            <a:r>
              <a:rPr lang="cs-CZ" sz="2800" dirty="0"/>
              <a:t>hmyz, ještěrky a ptáci </a:t>
            </a:r>
            <a:r>
              <a:rPr lang="cs-CZ" sz="2800" dirty="0" smtClean="0"/>
              <a:t>pobývající na </a:t>
            </a:r>
            <a:r>
              <a:rPr lang="cs-CZ" sz="2800" dirty="0"/>
              <a:t>zemi. </a:t>
            </a:r>
            <a:endParaRPr lang="cs-CZ" sz="2800" dirty="0" smtClean="0"/>
          </a:p>
          <a:p>
            <a:r>
              <a:rPr lang="cs-CZ" sz="2800" dirty="0" smtClean="0"/>
              <a:t>Velmi </a:t>
            </a:r>
            <a:r>
              <a:rPr lang="cs-CZ" sz="2800" dirty="0"/>
              <a:t>výjimečně </a:t>
            </a:r>
            <a:r>
              <a:rPr lang="cs-CZ" sz="2800" dirty="0" smtClean="0"/>
              <a:t>se uchyluje k </a:t>
            </a:r>
            <a:r>
              <a:rPr lang="cs-CZ" sz="2800" dirty="0" err="1" smtClean="0"/>
              <a:t>mrchožravosti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K hnízdění využívá hnízda </a:t>
            </a:r>
            <a:r>
              <a:rPr lang="cs-CZ" sz="2800" dirty="0" err="1" smtClean="0"/>
              <a:t>havranovitých</a:t>
            </a:r>
            <a:r>
              <a:rPr lang="cs-CZ" sz="2800" dirty="0" smtClean="0"/>
              <a:t> ptáků, římsy, výklenky a balkony na budovách ve městech.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517232"/>
            <a:ext cx="8712968" cy="95410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Je nějaký rozdíl v konzumaci potravy poštolkou </a:t>
            </a:r>
          </a:p>
          <a:p>
            <a:pPr algn="ctr"/>
            <a:r>
              <a:rPr lang="cs-CZ" sz="2800" b="1" i="1" dirty="0" smtClean="0"/>
              <a:t>a kalousem?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69219" y="4685959"/>
            <a:ext cx="762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49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052736"/>
            <a:ext cx="7992888" cy="4176464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Nyní se vydejte nasbírat vývržky, které podrobíte zkoumání.</a:t>
            </a:r>
            <a:br>
              <a:rPr lang="cs-CZ" sz="32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Vývržky poštolek naleznete na dvoře a na parapetech oken školy, vývržky kalousů hledejte pod vysokými stromy před školou.</a:t>
            </a:r>
            <a:br>
              <a:rPr lang="cs-CZ" sz="3200" b="1" dirty="0" smtClean="0">
                <a:solidFill>
                  <a:schemeClr val="tx1"/>
                </a:solidFill>
                <a:latin typeface="+mn-lt"/>
              </a:rPr>
            </a:b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1822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772816"/>
            <a:ext cx="8352928" cy="19812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200" b="1" dirty="0" smtClean="0"/>
              <a:t>Úkol č.1: 	</a:t>
            </a:r>
            <a:r>
              <a:rPr lang="cs-CZ" sz="3200" i="1" dirty="0" smtClean="0"/>
              <a:t>Pozorujte rozdíly ve tvaru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i="1" dirty="0" smtClean="0"/>
              <a:t>	        	a zbarvení vývržků poštolek </a:t>
            </a:r>
            <a:r>
              <a:rPr lang="cs-CZ" sz="3200" i="1" dirty="0" smtClean="0"/>
              <a:t/>
            </a:r>
            <a:br>
              <a:rPr lang="cs-CZ" sz="3200" i="1" dirty="0" smtClean="0"/>
            </a:br>
            <a:r>
              <a:rPr lang="cs-CZ" sz="3200" i="1" dirty="0" smtClean="0"/>
              <a:t>		a kalousů</a:t>
            </a:r>
            <a:r>
              <a:rPr lang="cs-CZ" sz="3200" i="1" dirty="0" smtClean="0"/>
              <a:t>.</a:t>
            </a:r>
            <a:endParaRPr lang="cs-CZ" sz="3200" i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620688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95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95262"/>
            <a:ext cx="7315200" cy="1154097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Potřeby: 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60867"/>
            <a:ext cx="7234963" cy="4197932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/>
              <a:t>vývržky kalousů a poštolek, laboratorní váha, </a:t>
            </a:r>
            <a:r>
              <a:rPr lang="cs-CZ" sz="2800" dirty="0" err="1" smtClean="0"/>
              <a:t>Petriho</a:t>
            </a:r>
            <a:r>
              <a:rPr lang="cs-CZ" sz="2800" dirty="0" smtClean="0"/>
              <a:t> misky, kádinky, voda, peroxid vodíku, preparační jehla, pinzeta, skleněná tyčinka, filtrační papíry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76256" y="692696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157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535817" cy="924475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Postup: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568952" cy="4968553"/>
          </a:xfrm>
          <a:noFill/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</a:t>
            </a:r>
            <a:r>
              <a:rPr lang="cs-CZ" sz="2800" dirty="0" err="1" smtClean="0"/>
              <a:t>Petriho</a:t>
            </a:r>
            <a:r>
              <a:rPr lang="cs-CZ" sz="2800" dirty="0" smtClean="0"/>
              <a:t> misku si připravte asi 5 kusů vývržků sovy, na druhou stejný počet vývržků poštolky.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Vývržky zvažte a vypočítejte průměrnou hmotnost jednoho vývržku.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Délku všech vývržků na misce změřte a spočítejte průměrnou délku.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Vše zapište do zjištění, srovnejte hmotnost, délku   i zbarvení vývržků obou druhů ptáků.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6296" y="393513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430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Vlastní fotografie prezentace\Vývržky sov a poštolek\DSCN276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Vývržky </a:t>
            </a:r>
            <a:r>
              <a:rPr lang="cs-CZ" sz="3200" b="1" dirty="0" smtClean="0"/>
              <a:t>kalouse</a:t>
            </a:r>
            <a:r>
              <a:rPr lang="cs-CZ" sz="3200" dirty="0" smtClean="0"/>
              <a:t> jsou tmavší, větší, </a:t>
            </a:r>
            <a:r>
              <a:rPr lang="cs-CZ" sz="3200" b="1" dirty="0" smtClean="0"/>
              <a:t>poštolka</a:t>
            </a:r>
            <a:r>
              <a:rPr lang="cs-CZ" sz="3200" dirty="0" smtClean="0"/>
              <a:t> má menší, světlejší a uhlazenější vývržky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494829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772816"/>
            <a:ext cx="8352928" cy="19812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200" b="1" dirty="0"/>
              <a:t>Úkol č.1: 	</a:t>
            </a:r>
            <a:r>
              <a:rPr lang="cs-CZ" sz="3200" i="1" dirty="0" smtClean="0"/>
              <a:t>Zjistěte, jak se liší potrava sov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	a poštolek.</a:t>
            </a:r>
            <a:endParaRPr lang="cs-CZ" sz="3200" i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620688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5909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207"/>
            <a:ext cx="8535817" cy="924475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Postup: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68170"/>
            <a:ext cx="8928992" cy="5701191"/>
          </a:xfrm>
          <a:noFill/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jedné kádinky s vodou namočte vývržky poštolky, do druhé kalouse. Zpracovávejte vzorky odděleně.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Průběžně míchejte až se jednotlivé složky uvolní.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</a:t>
            </a:r>
            <a:r>
              <a:rPr lang="cs-CZ" sz="2800" dirty="0" err="1" smtClean="0"/>
              <a:t>Petriho</a:t>
            </a:r>
            <a:r>
              <a:rPr lang="cs-CZ" sz="2800" dirty="0" smtClean="0"/>
              <a:t> misek odeberte vznášející se chlupy.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Nechte je okapat na filtračním papíru a prohlédněte, zda obsahuje peří, nebo chitinové schránky hmyzu.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malé kádinky se zředěným peroxidem vodíku vylovte pinzetou kosti a nechte trochu vybělit.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 chvilce je vyberte a nechte oschnout na filtračním papíru.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Oschlé oddělené složky opět zvažte, zapište do zjištění.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80312" y="0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963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Takto si materiál z vývržků roztřiďte</a:t>
            </a:r>
            <a:endParaRPr lang="cs-CZ" sz="3200" dirty="0"/>
          </a:p>
        </p:txBody>
      </p:sp>
      <p:pic>
        <p:nvPicPr>
          <p:cNvPr id="3074" name="Picture 2" descr="C:\Users\Ucitel\Desktop\Vlastní fotografie prezentace\Vývržky sov a poštolek\DSCN277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550495"/>
            <a:ext cx="8352928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25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Desktop\Vlastní fotografie prezentace\Vývržky sov a poštolek\DSCN2774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3792" y="609780"/>
            <a:ext cx="8316416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Opatrně vybírejte z chlupů pevné části a nechte je vyčistit ve zředěném peroxidu vodíku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329660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23528" y="229199"/>
            <a:ext cx="8496944" cy="9244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Závěr: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378188"/>
            <a:ext cx="8496944" cy="4499084"/>
          </a:xfrm>
          <a:noFill/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tvarem, hmotností  a velikostí liší vývržky kalousů a poštolek?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vývržky liší vnitřním obsahem?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Existuje souvislost mezi způsobem konzumace potravy a obsahem vývržku?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kosti ve vývržcích dokážete identifikovat?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Najdete ve vývržcích důkaz toho, že hlavní potravou těchto živočichů jsou hlodavci?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0" indent="0" algn="ctr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27584" y="392417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76256" y="392417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659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Zdroje informací: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cs.wikipedia.org/wiki/Sova_p%C3%A1len%C3%A1</a:t>
            </a:r>
            <a:r>
              <a:rPr lang="cs-CZ" sz="2400" dirty="0" smtClean="0"/>
              <a:t> </a:t>
            </a:r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cs.wikipedia.org/wiki/Sovy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cs.wikipedia.org/wiki/Kalous_u%C5%A1at%C3%BD</a:t>
            </a:r>
            <a:endParaRPr lang="cs-CZ" sz="2400" dirty="0" smtClean="0"/>
          </a:p>
          <a:p>
            <a:r>
              <a:rPr lang="cs-CZ" sz="2400" dirty="0" smtClean="0"/>
              <a:t>Neoznačené fotografie jsou autorky vlastní.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807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314</TotalTime>
  <Words>872</Words>
  <Application>Microsoft Office PowerPoint</Application>
  <PresentationFormat>Předvádění na obrazovce (4:3)</PresentationFormat>
  <Paragraphs>104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Tok</vt:lpstr>
      <vt:lpstr>VÝVRŽKY SOV A POŠTOLEK</vt:lpstr>
      <vt:lpstr>Prezentace aplikace PowerPoint</vt:lpstr>
      <vt:lpstr>Vysvětlivky k pomocným symbolům:</vt:lpstr>
      <vt:lpstr>Co jsou vývržky?</vt:lpstr>
      <vt:lpstr>Proč si máte vývržků všímat?</vt:lpstr>
      <vt:lpstr>Prezentace aplikace PowerPoint</vt:lpstr>
      <vt:lpstr>Kalous ušatý</vt:lpstr>
      <vt:lpstr>Prezentace aplikace PowerPoint</vt:lpstr>
      <vt:lpstr>Prezentace aplikace PowerPoint</vt:lpstr>
      <vt:lpstr>Prezentace aplikace PowerPoint</vt:lpstr>
      <vt:lpstr>Prezentace aplikace PowerPoint</vt:lpstr>
      <vt:lpstr>Podle tvaru a obsahu vývržků je možné odhadnout druh sovy</vt:lpstr>
      <vt:lpstr>Prezentace aplikace PowerPoint</vt:lpstr>
      <vt:lpstr>Prezentace aplikace PowerPoint</vt:lpstr>
      <vt:lpstr>Poštolka obecná</vt:lpstr>
      <vt:lpstr>Nyní se vydejte nasbírat vývržky, které podrobíte zkoumání. Vývržky poštolek naleznete na dvoře a na parapetech oken školy, vývržky kalousů hledejte pod vysokými stromy před školou. </vt:lpstr>
      <vt:lpstr>Prezentace aplikace PowerPoint</vt:lpstr>
      <vt:lpstr>Potřeby: </vt:lpstr>
      <vt:lpstr>Postup:</vt:lpstr>
      <vt:lpstr>Prezentace aplikace PowerPoint</vt:lpstr>
      <vt:lpstr>Prezentace aplikace PowerPoint</vt:lpstr>
      <vt:lpstr>Postup:</vt:lpstr>
      <vt:lpstr>Prezentace aplikace PowerPoint</vt:lpstr>
      <vt:lpstr>Prezentace aplikace PowerPoint</vt:lpstr>
      <vt:lpstr>Prezentace aplikace PowerPoint</vt:lpstr>
      <vt:lpstr>Zdroje informací: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25</cp:revision>
  <dcterms:created xsi:type="dcterms:W3CDTF">2013-02-10T18:27:15Z</dcterms:created>
  <dcterms:modified xsi:type="dcterms:W3CDTF">2013-05-20T05:44:03Z</dcterms:modified>
</cp:coreProperties>
</file>