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74" r:id="rId4"/>
    <p:sldId id="283" r:id="rId5"/>
    <p:sldId id="276" r:id="rId6"/>
    <p:sldId id="275" r:id="rId7"/>
    <p:sldId id="284" r:id="rId8"/>
    <p:sldId id="282" r:id="rId9"/>
    <p:sldId id="285" r:id="rId10"/>
    <p:sldId id="280" r:id="rId11"/>
    <p:sldId id="269" r:id="rId12"/>
    <p:sldId id="288" r:id="rId13"/>
    <p:sldId id="289" r:id="rId14"/>
    <p:sldId id="294" r:id="rId15"/>
    <p:sldId id="292" r:id="rId16"/>
    <p:sldId id="291" r:id="rId17"/>
    <p:sldId id="295" r:id="rId18"/>
    <p:sldId id="272" r:id="rId19"/>
    <p:sldId id="273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95EC1D4A-A796-47C3-A63E-CE236FB377E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AC57A5DF-1266-40EA-9282-1E66B9DE06C0}" type="slidenum">
              <a:rPr lang="cs-CZ" smtClean="0">
                <a:solidFill>
                  <a:srgbClr val="94C600"/>
                </a:solidFill>
              </a:rPr>
              <a:pPr/>
              <a:t>‹#›</a:t>
            </a:fld>
            <a:endParaRPr lang="cs-CZ">
              <a:solidFill>
                <a:srgbClr val="94C600"/>
              </a:solidFill>
            </a:endParaRPr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04920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72526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24493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14952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57217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11996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21876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3926469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3073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49237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191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8212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SoriDicksonia.jpg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Dryopteris_filix-mas_-_K%C3%B6hler%E2%80%93s_Medizinal-Pflanzen-202.jpg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SoriDicksonia.jpg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SoriDicksonia.jpg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Kapra%C4%8F_samec" TargetMode="External"/><Relationship Id="rId2" Type="http://schemas.openxmlformats.org/officeDocument/2006/relationships/hyperlink" Target="http://cs.wikipedia.org/wiki/Kapradiny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1988840"/>
            <a:ext cx="7117180" cy="2376264"/>
          </a:xfrm>
          <a:noFill/>
        </p:spPr>
        <p:txBody>
          <a:bodyPr>
            <a:normAutofit/>
          </a:bodyPr>
          <a:lstStyle/>
          <a:p>
            <a:r>
              <a:rPr lang="cs-CZ" sz="4400" b="1" dirty="0" smtClean="0">
                <a:solidFill>
                  <a:schemeClr val="tx2"/>
                </a:solidFill>
              </a:rPr>
              <a:t>VÝTRUSNICE A VÝTRUSY KAPRADIN</a:t>
            </a:r>
            <a:endParaRPr lang="cs-CZ" sz="4400" b="1" dirty="0">
              <a:solidFill>
                <a:schemeClr val="tx2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4777380"/>
            <a:ext cx="8280920" cy="1747964"/>
          </a:xfrm>
        </p:spPr>
        <p:txBody>
          <a:bodyPr>
            <a:noAutofit/>
          </a:bodyPr>
          <a:lstStyle/>
          <a:p>
            <a:pPr algn="ctr"/>
            <a:r>
              <a:rPr lang="cs-CZ" sz="2400" b="1" dirty="0" smtClean="0"/>
              <a:t>Výuková prezentace pro Seminář z přírodopisu</a:t>
            </a:r>
          </a:p>
          <a:p>
            <a:pPr algn="ctr"/>
            <a:r>
              <a:rPr lang="cs-CZ" sz="2400" b="1" dirty="0"/>
              <a:t>d</a:t>
            </a:r>
            <a:r>
              <a:rPr lang="cs-CZ" sz="2400" b="1" dirty="0" smtClean="0"/>
              <a:t>okončeno 4. 1. 2013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900058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67544" y="1700808"/>
            <a:ext cx="8208912" cy="4824536"/>
          </a:xfrm>
        </p:spPr>
        <p:txBody>
          <a:bodyPr>
            <a:noAutofit/>
          </a:bodyPr>
          <a:lstStyle/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400" dirty="0">
              <a:solidFill>
                <a:schemeClr val="tx1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400" dirty="0">
                <a:solidFill>
                  <a:schemeClr val="tx1"/>
                </a:solidFill>
                <a:latin typeface="+mj-lt"/>
              </a:rPr>
              <a:t>Název školy:	Základní škola Městec Králové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400" dirty="0">
              <a:solidFill>
                <a:schemeClr val="tx1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400" dirty="0">
                <a:solidFill>
                  <a:schemeClr val="tx1"/>
                </a:solidFill>
                <a:latin typeface="+mj-lt"/>
              </a:rPr>
              <a:t>Autor:	</a:t>
            </a:r>
            <a:r>
              <a:rPr lang="cs-CZ" sz="1400" dirty="0" smtClean="0">
                <a:solidFill>
                  <a:schemeClr val="tx1"/>
                </a:solidFill>
                <a:latin typeface="+mj-lt"/>
              </a:rPr>
              <a:t>Ing. Eva </a:t>
            </a:r>
            <a:r>
              <a:rPr lang="cs-CZ" sz="1400" dirty="0" err="1" smtClean="0">
                <a:solidFill>
                  <a:schemeClr val="tx1"/>
                </a:solidFill>
                <a:latin typeface="+mj-lt"/>
              </a:rPr>
              <a:t>Khorelová</a:t>
            </a:r>
            <a:endParaRPr lang="cs-CZ" sz="1400" dirty="0" smtClean="0">
              <a:solidFill>
                <a:schemeClr val="tx1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400" dirty="0">
              <a:solidFill>
                <a:schemeClr val="tx1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400" dirty="0">
                <a:solidFill>
                  <a:schemeClr val="tx1"/>
                </a:solidFill>
                <a:latin typeface="+mj-lt"/>
              </a:rPr>
              <a:t>Název:	</a:t>
            </a:r>
            <a:r>
              <a:rPr lang="cs-CZ" sz="1400" dirty="0" smtClean="0">
                <a:solidFill>
                  <a:schemeClr val="tx1"/>
                </a:solidFill>
                <a:latin typeface="+mj-lt"/>
              </a:rPr>
              <a:t>VY_32_INOVACE_23_SPř</a:t>
            </a:r>
            <a:endParaRPr lang="cs-CZ" sz="1400" dirty="0">
              <a:solidFill>
                <a:schemeClr val="tx1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400" dirty="0">
              <a:solidFill>
                <a:schemeClr val="tx1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400" dirty="0">
                <a:solidFill>
                  <a:schemeClr val="tx1"/>
                </a:solidFill>
                <a:latin typeface="+mj-lt"/>
              </a:rPr>
              <a:t>Číslo projektu:	CZ.1.07/1.4.00/21.2313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400" dirty="0">
              <a:solidFill>
                <a:schemeClr val="tx1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400" dirty="0">
                <a:solidFill>
                  <a:schemeClr val="tx1"/>
                </a:solidFill>
                <a:latin typeface="+mj-lt"/>
              </a:rPr>
              <a:t>Téma:	</a:t>
            </a:r>
            <a:r>
              <a:rPr lang="cs-CZ" sz="1400" dirty="0" smtClean="0">
                <a:solidFill>
                  <a:schemeClr val="tx1"/>
                </a:solidFill>
                <a:latin typeface="+mj-lt"/>
              </a:rPr>
              <a:t>Seminář z přírodopisu -Výtrusnice </a:t>
            </a:r>
            <a:r>
              <a:rPr lang="cs-CZ" sz="1400" dirty="0" smtClean="0">
                <a:solidFill>
                  <a:schemeClr val="tx1"/>
                </a:solidFill>
                <a:latin typeface="+mj-lt"/>
              </a:rPr>
              <a:t>a výtrusy kapradin</a:t>
            </a:r>
            <a:endParaRPr lang="cs-CZ" sz="1400" dirty="0">
              <a:solidFill>
                <a:schemeClr val="tx1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400" dirty="0">
              <a:solidFill>
                <a:schemeClr val="tx1"/>
              </a:solidFill>
              <a:latin typeface="+mj-lt"/>
            </a:endParaRPr>
          </a:p>
          <a:p>
            <a:pPr marL="2330450" indent="-2330450" eaLnBrk="1" hangingPunct="1">
              <a:lnSpc>
                <a:spcPct val="90000"/>
              </a:lnSpc>
              <a:buFontTx/>
              <a:buNone/>
            </a:pPr>
            <a:r>
              <a:rPr lang="cs-CZ" sz="1400" dirty="0">
                <a:solidFill>
                  <a:schemeClr val="tx1"/>
                </a:solidFill>
                <a:latin typeface="+mj-lt"/>
              </a:rPr>
              <a:t>Anotace:	</a:t>
            </a:r>
            <a:r>
              <a:rPr lang="cs-CZ" sz="1400" dirty="0" smtClean="0">
                <a:solidFill>
                  <a:schemeClr val="tx1"/>
                </a:solidFill>
                <a:latin typeface="+mj-lt"/>
              </a:rPr>
              <a:t>Výuková prezentace</a:t>
            </a:r>
            <a:r>
              <a:rPr lang="cs-CZ" sz="1400" dirty="0">
                <a:solidFill>
                  <a:schemeClr val="tx1"/>
                </a:solidFill>
                <a:latin typeface="+mj-lt"/>
              </a:rPr>
              <a:t>, </a:t>
            </a:r>
            <a:r>
              <a:rPr lang="cs-CZ" sz="1400" dirty="0" smtClean="0">
                <a:solidFill>
                  <a:schemeClr val="tx1"/>
                </a:solidFill>
                <a:latin typeface="+mj-lt"/>
              </a:rPr>
              <a:t>sloužící  k seznámení žáků s procesem rozmnožování kapradin, obsahuje náměty pro samostatnou práci žáků, vhodné použít s pracovním listem č. 24.</a:t>
            </a:r>
          </a:p>
          <a:p>
            <a:pPr marL="2330450" indent="-2330450" eaLnBrk="1" hangingPunct="1">
              <a:lnSpc>
                <a:spcPct val="90000"/>
              </a:lnSpc>
              <a:buFontTx/>
              <a:buNone/>
            </a:pPr>
            <a:r>
              <a:rPr lang="cs-CZ" sz="1400" dirty="0">
                <a:solidFill>
                  <a:schemeClr val="tx1"/>
                </a:solidFill>
                <a:latin typeface="+mj-lt"/>
              </a:rPr>
              <a:t>	</a:t>
            </a:r>
            <a:endParaRPr lang="cs-CZ" sz="1400" dirty="0" smtClean="0">
              <a:solidFill>
                <a:schemeClr val="tx1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0450" algn="l"/>
              </a:tabLst>
            </a:pPr>
            <a:r>
              <a:rPr lang="cs-CZ" sz="1400" dirty="0" smtClean="0">
                <a:solidFill>
                  <a:schemeClr val="tx1"/>
                </a:solidFill>
                <a:latin typeface="+mj-lt"/>
              </a:rPr>
              <a:t>Datum dokončení:</a:t>
            </a:r>
            <a:r>
              <a:rPr lang="cs-CZ" sz="1400" dirty="0">
                <a:solidFill>
                  <a:schemeClr val="tx1"/>
                </a:solidFill>
                <a:latin typeface="+mj-lt"/>
              </a:rPr>
              <a:t>	</a:t>
            </a:r>
            <a:r>
              <a:rPr lang="cs-CZ" sz="1400" dirty="0" smtClean="0">
                <a:solidFill>
                  <a:schemeClr val="tx1"/>
                </a:solidFill>
                <a:latin typeface="+mj-lt"/>
              </a:rPr>
              <a:t>4. 1. 2013</a:t>
            </a:r>
            <a:endParaRPr lang="cs-CZ" sz="1400" dirty="0">
              <a:solidFill>
                <a:schemeClr val="tx1"/>
              </a:solidFill>
              <a:latin typeface="+mj-lt"/>
            </a:endParaRPr>
          </a:p>
        </p:txBody>
      </p:sp>
      <p:pic>
        <p:nvPicPr>
          <p:cNvPr id="2051" name="Picture 4"/>
          <p:cNvPicPr>
            <a:picLocks noGrp="1" noChangeAspect="1" noChangeArrowheads="1"/>
          </p:cNvPicPr>
          <p:nvPr>
            <p:ph type="title" idx="4294967295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395536" y="116632"/>
            <a:ext cx="8280400" cy="1143000"/>
          </a:xfrm>
          <a:noFill/>
          <a:ln/>
        </p:spPr>
      </p:pic>
    </p:spTree>
    <p:extLst>
      <p:ext uri="{BB962C8B-B14F-4D97-AF65-F5344CB8AC3E}">
        <p14:creationId xmlns:p14="http://schemas.microsoft.com/office/powerpoint/2010/main" val="3441992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-1312"/>
            <a:ext cx="5067672" cy="65530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66476" y="6410945"/>
            <a:ext cx="8717314" cy="461665"/>
          </a:xfrm>
          <a:prstGeom prst="rect">
            <a:avLst/>
          </a:prstGeom>
          <a:solidFill>
            <a:srgbClr val="FFFFFF">
              <a:lumMod val="95000"/>
            </a:srgbClr>
          </a:solidFill>
        </p:spPr>
        <p:txBody>
          <a:bodyPr wrap="square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200" b="0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nstantia"/>
              </a:rPr>
              <a:t>DanielCD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nstantia"/>
              </a:rPr>
              <a:t>, [cit. 2013-03-03], dostupné pod licencí  </a:t>
            </a:r>
            <a:r>
              <a:rPr kumimoji="0" lang="cs-CZ" sz="1200" b="0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nstantia"/>
              </a:rPr>
              <a:t>Creative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nstantia"/>
              </a:rPr>
              <a:t> </a:t>
            </a:r>
            <a:r>
              <a:rPr kumimoji="0" lang="cs-CZ" sz="1200" b="0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nstantia"/>
              </a:rPr>
              <a:t>Commons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nstantia"/>
              </a:rPr>
              <a:t> na www.:</a:t>
            </a:r>
          </a:p>
          <a:p>
            <a:pPr lvl="0"/>
            <a:r>
              <a:rPr lang="cs-CZ" sz="1200" kern="0" dirty="0">
                <a:solidFill>
                  <a:prstClr val="black"/>
                </a:solidFill>
                <a:latin typeface="Constantia"/>
                <a:hlinkClick r:id="rId3"/>
              </a:rPr>
              <a:t>http://</a:t>
            </a:r>
            <a:r>
              <a:rPr lang="cs-CZ" sz="1200" kern="0" dirty="0" smtClean="0">
                <a:solidFill>
                  <a:prstClr val="black"/>
                </a:solidFill>
                <a:latin typeface="Constantia"/>
                <a:hlinkClick r:id="rId3"/>
              </a:rPr>
              <a:t>cs.wikipedia.org/wiki/Soubor:SoriDicksonia.jpg</a:t>
            </a:r>
            <a:r>
              <a:rPr lang="cs-CZ" sz="1200" kern="0" dirty="0" smtClean="0">
                <a:solidFill>
                  <a:prstClr val="black"/>
                </a:solidFill>
                <a:latin typeface="Constantia"/>
              </a:rPr>
              <a:t> </a:t>
            </a:r>
            <a:endParaRPr kumimoji="0" lang="cs-CZ" sz="1200" b="0" i="0" u="none" strike="noStrike" kern="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nstantia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1286" y="1340767"/>
            <a:ext cx="3686617" cy="3108543"/>
          </a:xfrm>
          <a:prstGeom prst="rect">
            <a:avLst/>
          </a:prstGeom>
          <a:solidFill>
            <a:schemeClr val="accent1"/>
          </a:solidFill>
        </p:spPr>
        <p:txBody>
          <a:bodyPr wrap="square">
            <a:spAutoFit/>
          </a:bodyPr>
          <a:lstStyle/>
          <a:p>
            <a:pPr marL="640080" lvl="1" indent="-274320" algn="ctr">
              <a:spcBef>
                <a:spcPct val="20000"/>
              </a:spcBef>
              <a:buClr>
                <a:srgbClr val="94C600"/>
              </a:buClr>
              <a:buSzPct val="76000"/>
              <a:buFont typeface="Wingdings" pitchFamily="2" charset="2"/>
              <a:buChar char="§"/>
            </a:pPr>
            <a:r>
              <a:rPr lang="cs-CZ" sz="2800" b="1" dirty="0" smtClean="0">
                <a:solidFill>
                  <a:srgbClr val="3E3D2D"/>
                </a:solidFill>
              </a:rPr>
              <a:t>Kapradiny</a:t>
            </a:r>
            <a:r>
              <a:rPr lang="cs-CZ" sz="2800" dirty="0" smtClean="0">
                <a:solidFill>
                  <a:srgbClr val="3E3D2D"/>
                </a:solidFill>
              </a:rPr>
              <a:t> se rozmnožují </a:t>
            </a:r>
            <a:r>
              <a:rPr lang="cs-CZ" sz="2800" b="1" dirty="0" smtClean="0">
                <a:solidFill>
                  <a:srgbClr val="3E3D2D"/>
                </a:solidFill>
              </a:rPr>
              <a:t>výtrusy</a:t>
            </a:r>
            <a:r>
              <a:rPr lang="cs-CZ" sz="2800" dirty="0" smtClean="0">
                <a:solidFill>
                  <a:srgbClr val="3E3D2D"/>
                </a:solidFill>
              </a:rPr>
              <a:t>, které vypadávají z kupek </a:t>
            </a:r>
            <a:r>
              <a:rPr lang="cs-CZ" sz="2800" b="1" dirty="0" smtClean="0">
                <a:solidFill>
                  <a:srgbClr val="3E3D2D"/>
                </a:solidFill>
              </a:rPr>
              <a:t>výtrusnic</a:t>
            </a:r>
            <a:r>
              <a:rPr lang="cs-CZ" sz="2800" dirty="0" smtClean="0">
                <a:solidFill>
                  <a:srgbClr val="3E3D2D"/>
                </a:solidFill>
              </a:rPr>
              <a:t> na spodní straně listů</a:t>
            </a:r>
            <a:endParaRPr lang="cs-CZ" sz="2800" dirty="0">
              <a:solidFill>
                <a:srgbClr val="3E3D2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71533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C:\Users\Ucitel\Desktop\Vlastní fotografie prezentace\rostliny a živočichové Sněžka, Pomezky\DSCN065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440" y="515161"/>
            <a:ext cx="8457119" cy="6342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" y="-8059"/>
            <a:ext cx="9143999" cy="954107"/>
          </a:xfrm>
          <a:prstGeom prst="rect">
            <a:avLst/>
          </a:prstGeom>
          <a:solidFill>
            <a:schemeClr val="accent1"/>
          </a:solidFill>
        </p:spPr>
        <p:txBody>
          <a:bodyPr wrap="square">
            <a:spAutoFit/>
          </a:bodyPr>
          <a:lstStyle/>
          <a:p>
            <a:pPr marL="640080" lvl="1" indent="-274320" algn="ctr">
              <a:spcBef>
                <a:spcPct val="20000"/>
              </a:spcBef>
              <a:buClr>
                <a:srgbClr val="94C600"/>
              </a:buClr>
              <a:buSzPct val="76000"/>
              <a:buFont typeface="Wingdings" pitchFamily="2" charset="2"/>
              <a:buChar char="§"/>
            </a:pPr>
            <a:r>
              <a:rPr lang="cs-CZ" sz="2800" dirty="0" smtClean="0">
                <a:solidFill>
                  <a:srgbClr val="3E3D2D"/>
                </a:solidFill>
              </a:rPr>
              <a:t>Nejběžnější kapradinou našich lesů je </a:t>
            </a:r>
            <a:r>
              <a:rPr lang="cs-CZ" sz="2800" b="1" dirty="0" smtClean="0">
                <a:solidFill>
                  <a:srgbClr val="3E3D2D"/>
                </a:solidFill>
              </a:rPr>
              <a:t>kapraď samec</a:t>
            </a:r>
            <a:endParaRPr lang="cs-CZ" sz="2800" b="1" dirty="0">
              <a:solidFill>
                <a:srgbClr val="3E3D2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8048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6013" y="600075"/>
            <a:ext cx="4490218" cy="58108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66476" y="6410945"/>
            <a:ext cx="8717314" cy="461665"/>
          </a:xfrm>
          <a:prstGeom prst="rect">
            <a:avLst/>
          </a:prstGeom>
          <a:solidFill>
            <a:srgbClr val="FFFFFF">
              <a:lumMod val="95000"/>
            </a:srgbClr>
          </a:solidFill>
        </p:spPr>
        <p:txBody>
          <a:bodyPr wrap="square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nstantia"/>
              </a:rPr>
              <a:t>Franz Eugen Köhler, [cit. 2013-03-03], dostupné na www.:</a:t>
            </a:r>
          </a:p>
          <a:p>
            <a:pPr lvl="0"/>
            <a:r>
              <a:rPr lang="cs-CZ" sz="1200" kern="0" dirty="0">
                <a:solidFill>
                  <a:prstClr val="black"/>
                </a:solidFill>
                <a:latin typeface="Constantia"/>
                <a:hlinkClick r:id="rId3"/>
              </a:rPr>
              <a:t>http://cs.wikipedia.org/wiki/Soubor:Dryopteris_filix-mas_-_</a:t>
            </a:r>
            <a:r>
              <a:rPr lang="cs-CZ" sz="1200" kern="0" dirty="0" smtClean="0">
                <a:solidFill>
                  <a:prstClr val="black"/>
                </a:solidFill>
                <a:latin typeface="Constantia"/>
                <a:hlinkClick r:id="rId3"/>
              </a:rPr>
              <a:t>K%C3%B6hler%E2%80%93s_Medizinal-Pflanzen-202.jpg</a:t>
            </a:r>
            <a:r>
              <a:rPr lang="cs-CZ" sz="1200" kern="0" dirty="0" smtClean="0">
                <a:solidFill>
                  <a:prstClr val="black"/>
                </a:solidFill>
                <a:latin typeface="Constantia"/>
              </a:rPr>
              <a:t> </a:t>
            </a:r>
            <a:endParaRPr kumimoji="0" lang="cs-CZ" sz="1200" b="0" i="0" u="none" strike="noStrike" kern="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nstantia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" y="-8059"/>
            <a:ext cx="9143999" cy="523220"/>
          </a:xfrm>
          <a:prstGeom prst="rect">
            <a:avLst/>
          </a:prstGeom>
          <a:solidFill>
            <a:schemeClr val="accent1"/>
          </a:solidFill>
        </p:spPr>
        <p:txBody>
          <a:bodyPr wrap="square">
            <a:spAutoFit/>
          </a:bodyPr>
          <a:lstStyle/>
          <a:p>
            <a:pPr marL="640080" lvl="1" indent="-274320" algn="ctr">
              <a:spcBef>
                <a:spcPct val="20000"/>
              </a:spcBef>
              <a:buClr>
                <a:srgbClr val="94C600"/>
              </a:buClr>
              <a:buSzPct val="76000"/>
              <a:buFont typeface="Wingdings" pitchFamily="2" charset="2"/>
              <a:buChar char="§"/>
            </a:pPr>
            <a:r>
              <a:rPr lang="cs-CZ" sz="2800" i="1" dirty="0" smtClean="0">
                <a:solidFill>
                  <a:srgbClr val="3E3D2D"/>
                </a:solidFill>
              </a:rPr>
              <a:t>Pokuste se popsat části rostliny </a:t>
            </a:r>
            <a:r>
              <a:rPr lang="cs-CZ" sz="2800" b="1" i="1" dirty="0" smtClean="0">
                <a:solidFill>
                  <a:srgbClr val="3E3D2D"/>
                </a:solidFill>
              </a:rPr>
              <a:t>kapradě samce</a:t>
            </a:r>
            <a:endParaRPr lang="cs-CZ" sz="2800" i="1" dirty="0">
              <a:solidFill>
                <a:srgbClr val="3E3D2D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46595" y="1988840"/>
            <a:ext cx="1521148" cy="40011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list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46594" y="3789040"/>
            <a:ext cx="1521149" cy="40011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oddenek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73520" y="4829671"/>
            <a:ext cx="2036554" cy="1015663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/>
              <a:t>k</a:t>
            </a:r>
            <a:r>
              <a:rPr lang="cs-CZ" sz="2000" b="1" dirty="0" smtClean="0"/>
              <a:t>upky výtrusnic kryté ostěrou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746595" y="5445224"/>
            <a:ext cx="1521148" cy="40011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kořeny</a:t>
            </a:r>
            <a:endParaRPr lang="cs-CZ" b="1" dirty="0"/>
          </a:p>
        </p:txBody>
      </p:sp>
      <p:cxnSp>
        <p:nvCxnSpPr>
          <p:cNvPr id="9" name="Přímá spojnice 8"/>
          <p:cNvCxnSpPr/>
          <p:nvPr/>
        </p:nvCxnSpPr>
        <p:spPr>
          <a:xfrm flipV="1">
            <a:off x="2233611" y="1628800"/>
            <a:ext cx="1751745" cy="511248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2233611" y="3989095"/>
            <a:ext cx="682205" cy="840576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2233611" y="5673414"/>
            <a:ext cx="1114253" cy="0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5737101" y="5083586"/>
            <a:ext cx="1136419" cy="253916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29690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2915"/>
            <a:ext cx="7776864" cy="68004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" y="-8059"/>
            <a:ext cx="9143999" cy="954107"/>
          </a:xfrm>
          <a:prstGeom prst="rect">
            <a:avLst/>
          </a:prstGeom>
          <a:solidFill>
            <a:schemeClr val="accent1"/>
          </a:solidFill>
        </p:spPr>
        <p:txBody>
          <a:bodyPr wrap="square">
            <a:spAutoFit/>
          </a:bodyPr>
          <a:lstStyle/>
          <a:p>
            <a:pPr marL="640080" lvl="1" indent="-274320" algn="ctr">
              <a:spcBef>
                <a:spcPct val="20000"/>
              </a:spcBef>
              <a:buClr>
                <a:srgbClr val="94C600"/>
              </a:buClr>
              <a:buSzPct val="76000"/>
              <a:buFont typeface="Wingdings" pitchFamily="2" charset="2"/>
              <a:buChar char="§"/>
            </a:pPr>
            <a:r>
              <a:rPr lang="cs-CZ" sz="2800" b="1" dirty="0" smtClean="0">
                <a:solidFill>
                  <a:srgbClr val="3E3D2D"/>
                </a:solidFill>
              </a:rPr>
              <a:t>Kupky výtrusnic </a:t>
            </a:r>
            <a:r>
              <a:rPr lang="cs-CZ" sz="2800" dirty="0" smtClean="0">
                <a:solidFill>
                  <a:srgbClr val="3E3D2D"/>
                </a:solidFill>
              </a:rPr>
              <a:t>na spodní straně úkrojků listu </a:t>
            </a:r>
            <a:r>
              <a:rPr lang="cs-CZ" sz="2800" b="1" dirty="0" smtClean="0">
                <a:solidFill>
                  <a:srgbClr val="3E3D2D"/>
                </a:solidFill>
              </a:rPr>
              <a:t>kapradě samce </a:t>
            </a:r>
            <a:r>
              <a:rPr lang="cs-CZ" sz="2800" dirty="0" smtClean="0">
                <a:solidFill>
                  <a:srgbClr val="3E3D2D"/>
                </a:solidFill>
              </a:rPr>
              <a:t>s kupkami výtrusnic</a:t>
            </a:r>
            <a:endParaRPr lang="cs-CZ" sz="2800" dirty="0">
              <a:solidFill>
                <a:srgbClr val="3E3D2D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66476" y="6410945"/>
            <a:ext cx="8717314" cy="461665"/>
          </a:xfrm>
          <a:prstGeom prst="rect">
            <a:avLst/>
          </a:prstGeom>
          <a:solidFill>
            <a:srgbClr val="FFFFFF">
              <a:lumMod val="95000"/>
            </a:srgbClr>
          </a:solidFill>
        </p:spPr>
        <p:txBody>
          <a:bodyPr wrap="square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nstantia"/>
              </a:rPr>
              <a:t>Frank </a:t>
            </a:r>
            <a:r>
              <a:rPr kumimoji="0" lang="cs-CZ" sz="1200" b="0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nstantia"/>
              </a:rPr>
              <a:t>Vincentz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nstantia"/>
              </a:rPr>
              <a:t>, [cit. 2013-03-03], dostupné pod licencí  </a:t>
            </a:r>
            <a:r>
              <a:rPr kumimoji="0" lang="cs-CZ" sz="1200" b="0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nstantia"/>
              </a:rPr>
              <a:t>Creative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nstantia"/>
              </a:rPr>
              <a:t> </a:t>
            </a:r>
            <a:r>
              <a:rPr kumimoji="0" lang="cs-CZ" sz="1200" b="0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nstantia"/>
              </a:rPr>
              <a:t>Commons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nstantia"/>
              </a:rPr>
              <a:t> na www.:</a:t>
            </a:r>
          </a:p>
          <a:p>
            <a:pPr lvl="0"/>
            <a:r>
              <a:rPr lang="cs-CZ" sz="1200" kern="0" dirty="0">
                <a:solidFill>
                  <a:prstClr val="black"/>
                </a:solidFill>
                <a:latin typeface="Constantia"/>
                <a:hlinkClick r:id="rId3"/>
              </a:rPr>
              <a:t>http://</a:t>
            </a:r>
            <a:r>
              <a:rPr lang="cs-CZ" sz="1200" kern="0" dirty="0" smtClean="0">
                <a:solidFill>
                  <a:prstClr val="black"/>
                </a:solidFill>
                <a:latin typeface="Constantia"/>
                <a:hlinkClick r:id="rId3"/>
              </a:rPr>
              <a:t>cs.wikipedia.org/wiki/Soubor:SoriDicksonia.jpg</a:t>
            </a:r>
            <a:r>
              <a:rPr lang="cs-CZ" sz="1200" kern="0" dirty="0" smtClean="0">
                <a:solidFill>
                  <a:prstClr val="black"/>
                </a:solidFill>
                <a:latin typeface="Constantia"/>
              </a:rPr>
              <a:t> </a:t>
            </a:r>
            <a:endParaRPr kumimoji="0" lang="cs-CZ" sz="1200" b="0" i="0" u="none" strike="noStrike" kern="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nstantia"/>
            </a:endParaRPr>
          </a:p>
        </p:txBody>
      </p:sp>
    </p:spTree>
    <p:extLst>
      <p:ext uri="{BB962C8B-B14F-4D97-AF65-F5344CB8AC3E}">
        <p14:creationId xmlns:p14="http://schemas.microsoft.com/office/powerpoint/2010/main" val="3656092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111430"/>
            <a:ext cx="6218634" cy="57254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" y="-8059"/>
            <a:ext cx="9143999" cy="1384995"/>
          </a:xfrm>
          <a:prstGeom prst="rect">
            <a:avLst/>
          </a:prstGeom>
          <a:solidFill>
            <a:schemeClr val="accent1"/>
          </a:solidFill>
        </p:spPr>
        <p:txBody>
          <a:bodyPr wrap="square">
            <a:spAutoFit/>
          </a:bodyPr>
          <a:lstStyle/>
          <a:p>
            <a:pPr marL="640080" lvl="1" indent="-274320" algn="ctr">
              <a:spcBef>
                <a:spcPct val="20000"/>
              </a:spcBef>
              <a:buClr>
                <a:srgbClr val="94C600"/>
              </a:buClr>
              <a:buSzPct val="76000"/>
              <a:buFont typeface="Wingdings" pitchFamily="2" charset="2"/>
              <a:buChar char="§"/>
            </a:pPr>
            <a:r>
              <a:rPr lang="cs-CZ" sz="2800" b="1" dirty="0" smtClean="0">
                <a:solidFill>
                  <a:srgbClr val="3E3D2D"/>
                </a:solidFill>
              </a:rPr>
              <a:t>Kupky výtrusnic </a:t>
            </a:r>
            <a:r>
              <a:rPr lang="cs-CZ" sz="2800" dirty="0" smtClean="0">
                <a:solidFill>
                  <a:srgbClr val="3E3D2D"/>
                </a:solidFill>
              </a:rPr>
              <a:t>kapradě samce mají </a:t>
            </a:r>
            <a:r>
              <a:rPr lang="cs-CZ" sz="2800" b="1" dirty="0" smtClean="0">
                <a:solidFill>
                  <a:srgbClr val="3E3D2D"/>
                </a:solidFill>
              </a:rPr>
              <a:t>ledvinovitý tvar </a:t>
            </a:r>
            <a:r>
              <a:rPr lang="cs-CZ" sz="2800" dirty="0" smtClean="0">
                <a:solidFill>
                  <a:srgbClr val="3E3D2D"/>
                </a:solidFill>
              </a:rPr>
              <a:t>a jsou kryty </a:t>
            </a:r>
            <a:r>
              <a:rPr lang="cs-CZ" sz="2800" b="1" dirty="0" smtClean="0">
                <a:solidFill>
                  <a:srgbClr val="3E3D2D"/>
                </a:solidFill>
              </a:rPr>
              <a:t>ostěrou</a:t>
            </a:r>
            <a:r>
              <a:rPr lang="cs-CZ" sz="2800" dirty="0" smtClean="0">
                <a:solidFill>
                  <a:srgbClr val="3E3D2D"/>
                </a:solidFill>
              </a:rPr>
              <a:t> - </a:t>
            </a:r>
            <a:r>
              <a:rPr lang="cs-CZ" sz="2800" i="1" dirty="0" smtClean="0">
                <a:solidFill>
                  <a:srgbClr val="3E3D2D"/>
                </a:solidFill>
              </a:rPr>
              <a:t>nákres části zpeřeného listu  s kupkami výtrusnic</a:t>
            </a:r>
            <a:endParaRPr lang="cs-CZ" sz="2800" i="1" dirty="0">
              <a:solidFill>
                <a:srgbClr val="3E3D2D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937467" y="1786105"/>
            <a:ext cx="1296144" cy="707886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/>
              <a:t>ú</a:t>
            </a:r>
            <a:r>
              <a:rPr lang="cs-CZ" sz="2000" b="1" dirty="0" smtClean="0"/>
              <a:t>krojek listu</a:t>
            </a:r>
            <a:endParaRPr lang="cs-CZ" b="1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2233611" y="2140048"/>
            <a:ext cx="3503490" cy="507832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916360" y="2606212"/>
            <a:ext cx="1296144" cy="707886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/>
              <a:t>k</a:t>
            </a:r>
            <a:r>
              <a:rPr lang="cs-CZ" sz="2000" b="1" dirty="0" smtClean="0"/>
              <a:t>upka výtrusnic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916360" y="3499373"/>
            <a:ext cx="1296144" cy="40011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/>
              <a:t>o</a:t>
            </a:r>
            <a:r>
              <a:rPr lang="cs-CZ" sz="2000" b="1" dirty="0" smtClean="0"/>
              <a:t>stěra </a:t>
            </a:r>
            <a:endParaRPr lang="cs-CZ" b="1" dirty="0"/>
          </a:p>
        </p:txBody>
      </p:sp>
      <p:cxnSp>
        <p:nvCxnSpPr>
          <p:cNvPr id="9" name="Přímá spojnice 8"/>
          <p:cNvCxnSpPr/>
          <p:nvPr/>
        </p:nvCxnSpPr>
        <p:spPr>
          <a:xfrm>
            <a:off x="2166004" y="3699428"/>
            <a:ext cx="3206468" cy="449652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2199897" y="2907216"/>
            <a:ext cx="3172575" cy="592157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552047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7" grpId="0" animBg="1"/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Users\Ucitel\Desktop\Vlastní fotografie prezentace\MIKROSKOP\výtrusnice kapradin\Img00106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491545" y="332656"/>
            <a:ext cx="8220407" cy="61653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" y="-8059"/>
            <a:ext cx="9143999" cy="954107"/>
          </a:xfrm>
          <a:prstGeom prst="rect">
            <a:avLst/>
          </a:prstGeom>
          <a:solidFill>
            <a:schemeClr val="accent1"/>
          </a:solidFill>
        </p:spPr>
        <p:txBody>
          <a:bodyPr wrap="square">
            <a:spAutoFit/>
          </a:bodyPr>
          <a:lstStyle/>
          <a:p>
            <a:pPr marL="640080" lvl="1" indent="-274320" algn="ctr">
              <a:spcBef>
                <a:spcPct val="20000"/>
              </a:spcBef>
              <a:buClr>
                <a:srgbClr val="94C600"/>
              </a:buClr>
              <a:buSzPct val="76000"/>
              <a:buFont typeface="Wingdings" pitchFamily="2" charset="2"/>
              <a:buChar char="§"/>
            </a:pPr>
            <a:r>
              <a:rPr lang="cs-CZ" sz="2800" b="1" dirty="0" smtClean="0">
                <a:solidFill>
                  <a:srgbClr val="3E3D2D"/>
                </a:solidFill>
              </a:rPr>
              <a:t>Výtrusnice</a:t>
            </a:r>
            <a:r>
              <a:rPr lang="cs-CZ" sz="2800" dirty="0" smtClean="0">
                <a:solidFill>
                  <a:srgbClr val="3E3D2D"/>
                </a:solidFill>
              </a:rPr>
              <a:t> mají po obvodu tlustostěnné buňky vytvářející </a:t>
            </a:r>
            <a:r>
              <a:rPr lang="cs-CZ" sz="2800" b="1" dirty="0" smtClean="0">
                <a:solidFill>
                  <a:srgbClr val="3E3D2D"/>
                </a:solidFill>
              </a:rPr>
              <a:t>prstenec</a:t>
            </a:r>
            <a:endParaRPr lang="cs-CZ" sz="2800" b="1" dirty="0">
              <a:solidFill>
                <a:srgbClr val="3E3D2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01803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Ucitel\Desktop\Vlastní fotografie prezentace\Nákresy\2R2hE6UX-5KXHWzs5ndAtYG5wFEAnG6PFPgzoplfjzzuLkLZlUNjF9AHmonck6YV2R-yocc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2650914" y="482663"/>
            <a:ext cx="6215459" cy="5829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" y="-8059"/>
            <a:ext cx="9143999" cy="954107"/>
          </a:xfrm>
          <a:prstGeom prst="rect">
            <a:avLst/>
          </a:prstGeom>
          <a:solidFill>
            <a:schemeClr val="accent1"/>
          </a:solidFill>
        </p:spPr>
        <p:txBody>
          <a:bodyPr wrap="square">
            <a:spAutoFit/>
          </a:bodyPr>
          <a:lstStyle/>
          <a:p>
            <a:pPr marL="640080" lvl="1" indent="-274320" algn="ctr">
              <a:spcBef>
                <a:spcPct val="20000"/>
              </a:spcBef>
              <a:buClr>
                <a:srgbClr val="94C600"/>
              </a:buClr>
              <a:buSzPct val="76000"/>
              <a:buFont typeface="Wingdings" pitchFamily="2" charset="2"/>
              <a:buChar char="§"/>
            </a:pPr>
            <a:r>
              <a:rPr lang="cs-CZ" sz="2800" dirty="0" smtClean="0">
                <a:solidFill>
                  <a:srgbClr val="3E3D2D"/>
                </a:solidFill>
              </a:rPr>
              <a:t>Okrajové buňky na výtrusnicích mají tlusté vnitřní </a:t>
            </a:r>
            <a:r>
              <a:rPr lang="cs-CZ" sz="2800" b="1" dirty="0" smtClean="0">
                <a:solidFill>
                  <a:srgbClr val="3E3D2D"/>
                </a:solidFill>
              </a:rPr>
              <a:t>buněčné stěny,</a:t>
            </a:r>
            <a:r>
              <a:rPr lang="cs-CZ" sz="2800" dirty="0" smtClean="0">
                <a:solidFill>
                  <a:srgbClr val="3E3D2D"/>
                </a:solidFill>
              </a:rPr>
              <a:t> vnější stěna je tenká</a:t>
            </a:r>
            <a:endParaRPr lang="cs-CZ" sz="2800" dirty="0">
              <a:solidFill>
                <a:srgbClr val="3E3D2D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1784974"/>
            <a:ext cx="1694059" cy="1015663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/>
              <a:t>o</a:t>
            </a:r>
            <a:r>
              <a:rPr lang="cs-CZ" sz="2000" b="1" dirty="0" smtClean="0"/>
              <a:t>krajové buňky prstence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3043556"/>
            <a:ext cx="1694059" cy="1015663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tlustá buněčná stěna</a:t>
            </a:r>
            <a:endParaRPr lang="cs-CZ" b="1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2233611" y="2140048"/>
            <a:ext cx="2914453" cy="640880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2233611" y="3397499"/>
            <a:ext cx="1906341" cy="391541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V="1">
            <a:off x="2233611" y="4293096"/>
            <a:ext cx="2122365" cy="746896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539552" y="4509120"/>
            <a:ext cx="1694059" cy="1015663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/>
              <a:t>t</a:t>
            </a:r>
            <a:r>
              <a:rPr lang="cs-CZ" sz="2000" b="1" dirty="0" smtClean="0"/>
              <a:t>enká buněčná stěna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164288" y="3012849"/>
            <a:ext cx="1296144" cy="40011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výtrus</a:t>
            </a:r>
            <a:endParaRPr lang="cs-CZ" b="1" dirty="0"/>
          </a:p>
        </p:txBody>
      </p:sp>
      <p:cxnSp>
        <p:nvCxnSpPr>
          <p:cNvPr id="17" name="Přímá spojnice 16"/>
          <p:cNvCxnSpPr/>
          <p:nvPr/>
        </p:nvCxnSpPr>
        <p:spPr>
          <a:xfrm>
            <a:off x="5508104" y="3239326"/>
            <a:ext cx="1656184" cy="0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023030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000"/>
                            </p:stCondLst>
                            <p:childTnLst>
                              <p:par>
                                <p:cTn id="27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000"/>
                            </p:stCondLst>
                            <p:childTnLst>
                              <p:par>
                                <p:cTn id="38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42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10" grpId="0" animBg="1"/>
      <p:bldP spid="1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Ucitel\Desktop\Vlastní fotografie prezentace\MIKROSKOP\výtrusnice kapradin\Img00125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674694"/>
            <a:ext cx="8244408" cy="61833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" y="-8059"/>
            <a:ext cx="9143999" cy="1384995"/>
          </a:xfrm>
          <a:prstGeom prst="rect">
            <a:avLst/>
          </a:prstGeom>
          <a:solidFill>
            <a:schemeClr val="accent1"/>
          </a:solidFill>
        </p:spPr>
        <p:txBody>
          <a:bodyPr wrap="square">
            <a:spAutoFit/>
          </a:bodyPr>
          <a:lstStyle/>
          <a:p>
            <a:pPr marL="640080" lvl="1" indent="-274320" algn="ctr">
              <a:spcBef>
                <a:spcPct val="20000"/>
              </a:spcBef>
              <a:buClr>
                <a:srgbClr val="94C600"/>
              </a:buClr>
              <a:buSzPct val="76000"/>
              <a:buFont typeface="Wingdings" pitchFamily="2" charset="2"/>
              <a:buChar char="§"/>
            </a:pPr>
            <a:r>
              <a:rPr lang="cs-CZ" sz="2800" dirty="0" smtClean="0">
                <a:solidFill>
                  <a:srgbClr val="3E3D2D"/>
                </a:solidFill>
              </a:rPr>
              <a:t>Při vysušení  se tenká vnější  </a:t>
            </a:r>
            <a:r>
              <a:rPr lang="cs-CZ" sz="2800" b="1" dirty="0" smtClean="0">
                <a:solidFill>
                  <a:srgbClr val="3E3D2D"/>
                </a:solidFill>
              </a:rPr>
              <a:t>buněčná stěna prstence propadne </a:t>
            </a:r>
            <a:r>
              <a:rPr lang="cs-CZ" sz="2800" dirty="0" smtClean="0">
                <a:solidFill>
                  <a:srgbClr val="3E3D2D"/>
                </a:solidFill>
              </a:rPr>
              <a:t>a oválná výtrusnice praská. Za sucha je usnadněno </a:t>
            </a:r>
            <a:r>
              <a:rPr lang="cs-CZ" sz="2800" b="1" dirty="0" smtClean="0">
                <a:solidFill>
                  <a:srgbClr val="3E3D2D"/>
                </a:solidFill>
              </a:rPr>
              <a:t>šíření výtrusů vzduchem</a:t>
            </a:r>
            <a:r>
              <a:rPr lang="cs-CZ" sz="2800" dirty="0" smtClean="0">
                <a:solidFill>
                  <a:srgbClr val="3E3D2D"/>
                </a:solidFill>
              </a:rPr>
              <a:t>.</a:t>
            </a:r>
            <a:endParaRPr lang="cs-CZ" sz="2800" dirty="0">
              <a:solidFill>
                <a:srgbClr val="3E3D2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29066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/>
              <a:t>Úkol č. </a:t>
            </a:r>
            <a:r>
              <a:rPr lang="cs-CZ" b="1" dirty="0" smtClean="0"/>
              <a:t>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996953"/>
            <a:ext cx="8208912" cy="1368152"/>
          </a:xfrm>
          <a:solidFill>
            <a:schemeClr val="accent1"/>
          </a:solidFill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200" b="1" dirty="0" smtClean="0"/>
              <a:t>Pozorování tvaru kupek výtrusnic různých druhů kapradin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298394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>
            <a:normAutofit/>
          </a:bodyPr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Pomůcky: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043492" y="2323652"/>
            <a:ext cx="6984892" cy="3508977"/>
          </a:xfrm>
        </p:spPr>
        <p:txBody>
          <a:bodyPr>
            <a:normAutofit/>
          </a:bodyPr>
          <a:lstStyle/>
          <a:p>
            <a:pPr marL="68580" indent="0">
              <a:buNone/>
            </a:pPr>
            <a:r>
              <a:rPr lang="cs-CZ" sz="2800" dirty="0" smtClean="0"/>
              <a:t>mikroskop, binokulární lupa, podložní  a krycí sklo, pinzeta, preparační jehla, pipeta, kádinka s vodou, </a:t>
            </a:r>
            <a:r>
              <a:rPr lang="cs-CZ" sz="2800" dirty="0" err="1" smtClean="0"/>
              <a:t>Petriho</a:t>
            </a:r>
            <a:r>
              <a:rPr lang="cs-CZ" sz="2800" dirty="0" smtClean="0"/>
              <a:t> miska, listy kapradin s výtrusnicemi, odborná literatura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2541996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2207"/>
            <a:ext cx="8535817" cy="924475"/>
          </a:xfrm>
          <a:solidFill>
            <a:schemeClr val="accent1"/>
          </a:solidFill>
        </p:spPr>
        <p:txBody>
          <a:bodyPr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Postup: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628800"/>
            <a:ext cx="8064896" cy="5040561"/>
          </a:xfrm>
          <a:noFill/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Prohlédněte si spodní stranu části listu kapradiny s výtrusnicemi binokulární lupou.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Zakreslete do zjištění tvar kupek výtrusnic.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S pomocí </a:t>
            </a:r>
            <a:r>
              <a:rPr lang="cs-CZ" sz="2800" dirty="0"/>
              <a:t>odborné literatury určete </a:t>
            </a:r>
            <a:r>
              <a:rPr lang="cs-CZ" sz="2800" dirty="0" smtClean="0"/>
              <a:t>druh kapradiny podle tvaru listů i tvaru kupek výtrusnic.</a:t>
            </a:r>
            <a:endParaRPr lang="cs-CZ" sz="2800" dirty="0"/>
          </a:p>
          <a:p>
            <a:pPr marL="514350" indent="-514350">
              <a:buFont typeface="+mj-lt"/>
              <a:buAutoNum type="arabicPeriod"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     </a:t>
            </a:r>
          </a:p>
        </p:txBody>
      </p:sp>
    </p:spTree>
    <p:extLst>
      <p:ext uri="{BB962C8B-B14F-4D97-AF65-F5344CB8AC3E}">
        <p14:creationId xmlns:p14="http://schemas.microsoft.com/office/powerpoint/2010/main" val="26118021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2915"/>
            <a:ext cx="7776864" cy="68004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" y="-8059"/>
            <a:ext cx="9143999" cy="523220"/>
          </a:xfrm>
          <a:prstGeom prst="rect">
            <a:avLst/>
          </a:prstGeom>
          <a:solidFill>
            <a:schemeClr val="accent1"/>
          </a:solidFill>
        </p:spPr>
        <p:txBody>
          <a:bodyPr wrap="square">
            <a:spAutoFit/>
          </a:bodyPr>
          <a:lstStyle/>
          <a:p>
            <a:pPr marL="640080" lvl="1" indent="-274320" algn="ctr">
              <a:spcBef>
                <a:spcPct val="20000"/>
              </a:spcBef>
              <a:buClr>
                <a:srgbClr val="94C600"/>
              </a:buClr>
              <a:buSzPct val="76000"/>
              <a:buFont typeface="Wingdings" pitchFamily="2" charset="2"/>
              <a:buChar char="§"/>
            </a:pPr>
            <a:r>
              <a:rPr lang="cs-CZ" sz="2800" i="1" dirty="0" smtClean="0">
                <a:solidFill>
                  <a:srgbClr val="3E3D2D"/>
                </a:solidFill>
              </a:rPr>
              <a:t>Nákres zjednodušte a popište</a:t>
            </a:r>
            <a:endParaRPr lang="cs-CZ" sz="2800" i="1" dirty="0">
              <a:solidFill>
                <a:srgbClr val="3E3D2D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66476" y="6410945"/>
            <a:ext cx="8717314" cy="461665"/>
          </a:xfrm>
          <a:prstGeom prst="rect">
            <a:avLst/>
          </a:prstGeom>
          <a:solidFill>
            <a:srgbClr val="FFFFFF">
              <a:lumMod val="95000"/>
            </a:srgbClr>
          </a:soli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1200" kern="0" dirty="0" smtClean="0">
                <a:solidFill>
                  <a:prstClr val="black"/>
                </a:solidFill>
                <a:latin typeface="Constantia"/>
              </a:rPr>
              <a:t>Frank </a:t>
            </a:r>
            <a:r>
              <a:rPr lang="cs-CZ" sz="1200" kern="0" dirty="0" err="1" smtClean="0">
                <a:solidFill>
                  <a:prstClr val="black"/>
                </a:solidFill>
                <a:latin typeface="Constantia"/>
              </a:rPr>
              <a:t>Vincentz</a:t>
            </a:r>
            <a:r>
              <a:rPr lang="cs-CZ" sz="1200" kern="0" dirty="0" smtClean="0">
                <a:solidFill>
                  <a:prstClr val="black"/>
                </a:solidFill>
                <a:latin typeface="Constantia"/>
              </a:rPr>
              <a:t>, [cit. 2013-03-03], dostupné pod licencí  </a:t>
            </a:r>
            <a:r>
              <a:rPr lang="cs-CZ" sz="1200" kern="0" dirty="0" err="1" smtClean="0">
                <a:solidFill>
                  <a:prstClr val="black"/>
                </a:solidFill>
                <a:latin typeface="Constantia"/>
              </a:rPr>
              <a:t>Creative</a:t>
            </a:r>
            <a:r>
              <a:rPr lang="cs-CZ" sz="1200" kern="0" dirty="0" smtClean="0">
                <a:solidFill>
                  <a:prstClr val="black"/>
                </a:solidFill>
                <a:latin typeface="Constantia"/>
              </a:rPr>
              <a:t> </a:t>
            </a:r>
            <a:r>
              <a:rPr lang="cs-CZ" sz="1200" kern="0" dirty="0" err="1" smtClean="0">
                <a:solidFill>
                  <a:prstClr val="black"/>
                </a:solidFill>
                <a:latin typeface="Constantia"/>
              </a:rPr>
              <a:t>Commons</a:t>
            </a:r>
            <a:r>
              <a:rPr lang="cs-CZ" sz="1200" kern="0" dirty="0" smtClean="0">
                <a:solidFill>
                  <a:prstClr val="black"/>
                </a:solidFill>
                <a:latin typeface="Constantia"/>
              </a:rPr>
              <a:t> na www.:</a:t>
            </a:r>
          </a:p>
          <a:p>
            <a:r>
              <a:rPr lang="cs-CZ" sz="1200" kern="0" dirty="0">
                <a:solidFill>
                  <a:prstClr val="black"/>
                </a:solidFill>
                <a:latin typeface="Constantia"/>
                <a:hlinkClick r:id="rId3"/>
              </a:rPr>
              <a:t>http://</a:t>
            </a:r>
            <a:r>
              <a:rPr lang="cs-CZ" sz="1200" kern="0" dirty="0" smtClean="0">
                <a:solidFill>
                  <a:prstClr val="black"/>
                </a:solidFill>
                <a:latin typeface="Constantia"/>
                <a:hlinkClick r:id="rId3"/>
              </a:rPr>
              <a:t>cs.wikipedia.org/wiki/Soubor:SoriDicksonia.jpg</a:t>
            </a:r>
            <a:r>
              <a:rPr lang="cs-CZ" sz="1200" kern="0" dirty="0" smtClean="0">
                <a:solidFill>
                  <a:prstClr val="black"/>
                </a:solidFill>
                <a:latin typeface="Constantia"/>
              </a:rPr>
              <a:t> </a:t>
            </a: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4283968" y="515161"/>
            <a:ext cx="4400151" cy="4055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22577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/>
              <a:t>Úkol č. </a:t>
            </a:r>
            <a:r>
              <a:rPr lang="cs-CZ" b="1" dirty="0" smtClean="0"/>
              <a:t>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996953"/>
            <a:ext cx="8208912" cy="1368152"/>
          </a:xfrm>
          <a:solidFill>
            <a:schemeClr val="accent1"/>
          </a:solidFill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200" b="1" dirty="0" smtClean="0"/>
              <a:t>Buňky v prstenci výtrusnice kapradin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3173659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2207"/>
            <a:ext cx="8535817" cy="924475"/>
          </a:xfrm>
          <a:solidFill>
            <a:schemeClr val="accent1"/>
          </a:solidFill>
        </p:spPr>
        <p:txBody>
          <a:bodyPr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Postup: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59"/>
            <a:ext cx="8424936" cy="5256585"/>
          </a:xfrm>
          <a:noFill/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Na vyčištěné podložní sklíčko s pomocí preparační  jehly seškrábněte do kapky vody část výtrusnic.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Najděte v zorném poli celou, nebo prasklou výtrusnici a pozorujte její prstenec.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Do zjištění zakreslete tvar výtrusnice a po zvětšení několik buněk z jejího prstence.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Zhotovte suchý preparát výtrusnic 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a </a:t>
            </a:r>
            <a:r>
              <a:rPr lang="cs-CZ" sz="2800" dirty="0" smtClean="0"/>
              <a:t>pozorujte jejich chování v suchu a teple.</a:t>
            </a:r>
          </a:p>
          <a:p>
            <a:pPr marL="514350" indent="-514350">
              <a:buFont typeface="+mj-lt"/>
              <a:buAutoNum type="arabicPeriod"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42438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Ucitel\Desktop\Vlastní fotografie prezentace\MIKROSKOP\výtrusnice kapradin\Img0012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796" y="289497"/>
            <a:ext cx="8244408" cy="61833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" y="-8059"/>
            <a:ext cx="9143999" cy="954107"/>
          </a:xfrm>
          <a:prstGeom prst="rect">
            <a:avLst/>
          </a:prstGeom>
          <a:solidFill>
            <a:schemeClr val="accent1"/>
          </a:solidFill>
        </p:spPr>
        <p:txBody>
          <a:bodyPr wrap="square">
            <a:spAutoFit/>
          </a:bodyPr>
          <a:lstStyle/>
          <a:p>
            <a:pPr marL="640080" lvl="1" indent="-274320" algn="ctr">
              <a:spcBef>
                <a:spcPct val="20000"/>
              </a:spcBef>
              <a:buClr>
                <a:srgbClr val="94C600"/>
              </a:buClr>
              <a:buSzPct val="76000"/>
              <a:buFont typeface="Wingdings" pitchFamily="2" charset="2"/>
              <a:buChar char="§"/>
            </a:pPr>
            <a:r>
              <a:rPr lang="cs-CZ" sz="2800" i="1" dirty="0" smtClean="0">
                <a:solidFill>
                  <a:srgbClr val="3E3D2D"/>
                </a:solidFill>
              </a:rPr>
              <a:t>Po dostatečném zvětšení nakreslete několik buněk z prstence</a:t>
            </a:r>
            <a:endParaRPr lang="cs-CZ" sz="2800" i="1" dirty="0">
              <a:solidFill>
                <a:srgbClr val="3E3D2D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987824" y="4293096"/>
            <a:ext cx="2448272" cy="1440160"/>
          </a:xfrm>
          <a:prstGeom prst="rect">
            <a:avLst/>
          </a:prstGeom>
          <a:noFill/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57303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 txBox="1">
            <a:spLocks/>
          </p:cNvSpPr>
          <p:nvPr/>
        </p:nvSpPr>
        <p:spPr>
          <a:xfrm>
            <a:off x="467544" y="332656"/>
            <a:ext cx="8280920" cy="924475"/>
          </a:xfrm>
          <a:prstGeom prst="rect">
            <a:avLst/>
          </a:prstGeom>
          <a:solidFill>
            <a:schemeClr val="accent1"/>
          </a:solidFill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Závěr: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67544" y="1772815"/>
            <a:ext cx="8280920" cy="4848647"/>
          </a:xfrm>
          <a:noFill/>
        </p:spPr>
        <p:txBody>
          <a:bodyPr>
            <a:noAutofit/>
          </a:bodyPr>
          <a:lstStyle/>
          <a:p>
            <a:pPr marL="582930" indent="-514350" fontAlgn="base">
              <a:buFont typeface="+mj-lt"/>
              <a:buAutoNum type="arabicPeriod"/>
            </a:pPr>
            <a:r>
              <a:rPr lang="cs-CZ" sz="2800" dirty="0" smtClean="0"/>
              <a:t>Jaký tvar mají výtrusnice kapradě samce?</a:t>
            </a:r>
          </a:p>
          <a:p>
            <a:pPr marL="582930" indent="-514350" fontAlgn="base">
              <a:buFont typeface="+mj-lt"/>
              <a:buAutoNum type="arabicPeriod"/>
            </a:pPr>
            <a:r>
              <a:rPr lang="cs-CZ" sz="2800" dirty="0" smtClean="0"/>
              <a:t>Jsou výtrusnice kryty ostěrou?</a:t>
            </a:r>
          </a:p>
          <a:p>
            <a:pPr marL="582930" indent="-514350" fontAlgn="base">
              <a:buFont typeface="+mj-lt"/>
              <a:buAutoNum type="arabicPeriod"/>
            </a:pPr>
            <a:r>
              <a:rPr lang="cs-CZ" sz="2800" dirty="0" smtClean="0"/>
              <a:t>Co to ostěra  je?</a:t>
            </a:r>
            <a:endParaRPr lang="cs-CZ" sz="2800" dirty="0"/>
          </a:p>
          <a:p>
            <a:pPr marL="582930" indent="-514350" fontAlgn="base">
              <a:buFont typeface="+mj-lt"/>
              <a:buAutoNum type="arabicPeriod"/>
            </a:pPr>
            <a:r>
              <a:rPr lang="cs-CZ" sz="2800" dirty="0" smtClean="0"/>
              <a:t>Jaká je buněčná stěna buněk  prstence 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na </a:t>
            </a:r>
            <a:r>
              <a:rPr lang="cs-CZ" sz="2800" dirty="0" smtClean="0"/>
              <a:t>obvodu výtrusnice?</a:t>
            </a:r>
          </a:p>
          <a:p>
            <a:pPr marL="582930" indent="-514350" fontAlgn="base">
              <a:buFont typeface="+mj-lt"/>
              <a:buAutoNum type="arabicPeriod"/>
            </a:pPr>
            <a:r>
              <a:rPr lang="cs-CZ" sz="2800" dirty="0" smtClean="0"/>
              <a:t>Jak se tyto buňky chovají při vysychání?</a:t>
            </a:r>
          </a:p>
          <a:p>
            <a:pPr marL="582930" indent="-514350" fontAlgn="base">
              <a:buFont typeface="+mj-lt"/>
              <a:buAutoNum type="arabicPeriod"/>
            </a:pPr>
            <a:r>
              <a:rPr lang="cs-CZ" sz="2800" dirty="0" smtClean="0"/>
              <a:t>Jaký význam má prstenec na výtrusnici pro rozšiřování výtrusů?</a:t>
            </a:r>
            <a:r>
              <a:rPr lang="cs-CZ" sz="4000" dirty="0" smtClean="0"/>
              <a:t> </a:t>
            </a:r>
            <a:endParaRPr lang="cs-CZ" sz="4000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827584" y="392417"/>
            <a:ext cx="762597" cy="761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559138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404664"/>
            <a:ext cx="7315200" cy="1154097"/>
          </a:xfrm>
        </p:spPr>
        <p:txBody>
          <a:bodyPr/>
          <a:lstStyle/>
          <a:p>
            <a:pPr algn="ctr"/>
            <a:r>
              <a:rPr lang="cs-CZ" b="1" dirty="0" smtClean="0"/>
              <a:t>Zdroje informací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cs.wikipedia.org/wiki/Kapradiny</a:t>
            </a:r>
            <a:r>
              <a:rPr lang="cs-CZ" dirty="0" smtClean="0"/>
              <a:t> 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</a:t>
            </a:r>
            <a:r>
              <a:rPr lang="cs-CZ" dirty="0" smtClean="0">
                <a:hlinkClick r:id="rId3"/>
              </a:rPr>
              <a:t>cs.wikipedia.org/wiki/Kapra%C4%8F_samec</a:t>
            </a:r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nepopsané fotografie a nákresy jsou autorky vlastní</a:t>
            </a:r>
          </a:p>
          <a:p>
            <a:pPr>
              <a:buFont typeface="Wingdings" pitchFamily="2" charset="2"/>
              <a:buChar char="§"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9893811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342</TotalTime>
  <Words>409</Words>
  <Application>Microsoft Office PowerPoint</Application>
  <PresentationFormat>Předvádění na obrazovce (4:3)</PresentationFormat>
  <Paragraphs>74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Austin</vt:lpstr>
      <vt:lpstr>VÝTRUSNICE A VÝTRUSY KAPRADIN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Úkol č. 1</vt:lpstr>
      <vt:lpstr>Pomůcky:</vt:lpstr>
      <vt:lpstr>Postup:</vt:lpstr>
      <vt:lpstr>Prezentace aplikace PowerPoint</vt:lpstr>
      <vt:lpstr>Úkol č. 2</vt:lpstr>
      <vt:lpstr>Postup:</vt:lpstr>
      <vt:lpstr>Prezentace aplikace PowerPoint</vt:lpstr>
      <vt:lpstr>Prezentace aplikace PowerPoint</vt:lpstr>
      <vt:lpstr>Zdroje informací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ROSTLINNÁ PLETIVA II.</dc:title>
  <dc:creator>Ucitel</dc:creator>
  <cp:lastModifiedBy>Ucitel</cp:lastModifiedBy>
  <cp:revision>28</cp:revision>
  <dcterms:created xsi:type="dcterms:W3CDTF">2013-01-02T18:59:39Z</dcterms:created>
  <dcterms:modified xsi:type="dcterms:W3CDTF">2013-05-20T05:46:27Z</dcterms:modified>
</cp:coreProperties>
</file>