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74" r:id="rId7"/>
    <p:sldId id="261" r:id="rId8"/>
    <p:sldId id="273" r:id="rId9"/>
    <p:sldId id="263" r:id="rId10"/>
    <p:sldId id="272" r:id="rId11"/>
    <p:sldId id="262" r:id="rId12"/>
    <p:sldId id="276" r:id="rId13"/>
    <p:sldId id="275" r:id="rId14"/>
    <p:sldId id="277" r:id="rId15"/>
    <p:sldId id="278" r:id="rId16"/>
    <p:sldId id="279" r:id="rId17"/>
    <p:sldId id="280" r:id="rId18"/>
    <p:sldId id="264" r:id="rId19"/>
    <p:sldId id="265" r:id="rId20"/>
    <p:sldId id="266" r:id="rId21"/>
    <p:sldId id="267" r:id="rId22"/>
    <p:sldId id="270" r:id="rId23"/>
    <p:sldId id="271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Poko%C5%BEka_rostli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052736"/>
            <a:ext cx="7117180" cy="3312368"/>
          </a:xfrm>
          <a:noFill/>
        </p:spPr>
        <p:txBody>
          <a:bodyPr>
            <a:normAutofit/>
          </a:bodyPr>
          <a:lstStyle/>
          <a:p>
            <a:pPr algn="ctr"/>
            <a:r>
              <a:rPr lang="cs-CZ" sz="4400" b="1" dirty="0" smtClean="0"/>
              <a:t>POKOŽKA LISTŮ JEDNODĚLOŽNÝCH </a:t>
            </a:r>
            <a:br>
              <a:rPr lang="cs-CZ" sz="4400" b="1" dirty="0" smtClean="0"/>
            </a:br>
            <a:r>
              <a:rPr lang="cs-CZ" sz="4400" b="1" dirty="0" smtClean="0"/>
              <a:t>A DVOUDĚLOŽNÝCH ROSTLIN</a:t>
            </a:r>
            <a:endParaRPr lang="cs-CZ" sz="4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4777380"/>
            <a:ext cx="8280920" cy="1747964"/>
          </a:xfrm>
        </p:spPr>
        <p:txBody>
          <a:bodyPr>
            <a:noAutofit/>
          </a:bodyPr>
          <a:lstStyle/>
          <a:p>
            <a:pPr algn="ctr"/>
            <a:r>
              <a:rPr lang="cs-CZ" sz="2400" b="1" dirty="0" smtClean="0"/>
              <a:t>Výuková prezentace pro Seminář z přírodopisu</a:t>
            </a:r>
          </a:p>
          <a:p>
            <a:pPr algn="ctr"/>
            <a:r>
              <a:rPr lang="cs-CZ" sz="2400" b="1" dirty="0"/>
              <a:t>d</a:t>
            </a:r>
            <a:r>
              <a:rPr lang="cs-CZ" sz="2400" b="1" dirty="0" smtClean="0"/>
              <a:t>okončeno 2. 4. 2013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006977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67544" y="1484313"/>
            <a:ext cx="8280920" cy="5184775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Název školy:	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Autor:	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Ing. Eva </a:t>
            </a:r>
            <a:r>
              <a:rPr lang="cs-CZ" sz="1400" dirty="0" err="1" smtClean="0">
                <a:solidFill>
                  <a:schemeClr val="tx1"/>
                </a:solidFill>
                <a:latin typeface="+mj-lt"/>
              </a:rPr>
              <a:t>Khorelová</a:t>
            </a:r>
            <a:endParaRPr lang="cs-CZ" sz="1400" dirty="0" smtClean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Název:	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VY_32_INOVACE_29_SPř</a:t>
            </a: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Číslo projektu:	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Téma:	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Pokožka listů jednoděložných a dvouděložných rostlin</a:t>
            </a: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marL="2330450" indent="-2330450" eaLnBrk="1" hangingPunct="1">
              <a:lnSpc>
                <a:spcPct val="90000"/>
              </a:lnSpc>
              <a:buFontTx/>
              <a:buNone/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Anotace:	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Výuková prezentace</a:t>
            </a:r>
            <a:r>
              <a:rPr lang="cs-CZ" sz="1400" dirty="0">
                <a:solidFill>
                  <a:schemeClr val="tx1"/>
                </a:solidFill>
                <a:latin typeface="+mj-lt"/>
              </a:rPr>
              <a:t>, 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sloužící  k vysvětlení  rozdílu mezi listy jednoděložných a dvouděložných rostlin, obsahuje  náměty pro samostatnou práci žáků.</a:t>
            </a:r>
          </a:p>
          <a:p>
            <a:pPr marL="2330450" indent="-2330450" eaLnBrk="1" hangingPunct="1">
              <a:lnSpc>
                <a:spcPct val="90000"/>
              </a:lnSpc>
              <a:buFontTx/>
              <a:buNone/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	</a:t>
            </a:r>
            <a:endParaRPr lang="cs-CZ" sz="1400" dirty="0" smtClean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0450" algn="l"/>
              </a:tabLst>
            </a:pP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Datum dokončení:</a:t>
            </a:r>
            <a:r>
              <a:rPr lang="cs-CZ" sz="1400" dirty="0">
                <a:solidFill>
                  <a:schemeClr val="tx1"/>
                </a:solidFill>
                <a:latin typeface="+mj-lt"/>
              </a:rPr>
              <a:t>	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2. 4. 2013</a:t>
            </a:r>
            <a:endParaRPr lang="cs-CZ" sz="1400" dirty="0">
              <a:solidFill>
                <a:schemeClr val="tx1"/>
              </a:solidFill>
              <a:latin typeface="+mj-lt"/>
            </a:endParaRP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7544" y="188640"/>
            <a:ext cx="8280400" cy="1143000"/>
          </a:xfrm>
          <a:noFill/>
          <a:ln/>
        </p:spPr>
      </p:pic>
    </p:spTree>
    <p:extLst>
      <p:ext uri="{BB962C8B-B14F-4D97-AF65-F5344CB8AC3E}">
        <p14:creationId xmlns:p14="http://schemas.microsoft.com/office/powerpoint/2010/main" val="2786042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1050" y="260648"/>
            <a:ext cx="8229600" cy="1143000"/>
          </a:xfrm>
          <a:solidFill>
            <a:schemeClr val="bg1">
              <a:lumMod val="50000"/>
            </a:schemeClr>
          </a:solidFill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2800" b="1" dirty="0" smtClean="0">
                <a:solidFill>
                  <a:schemeClr val="bg1"/>
                </a:solidFill>
              </a:rPr>
              <a:t>Vysvětlivky k pomocným symbolům:</a:t>
            </a:r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409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642338" y="3639243"/>
            <a:ext cx="762597" cy="76125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9552" y="2103854"/>
            <a:ext cx="968170" cy="9681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907704" y="3789040"/>
            <a:ext cx="561632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400" b="1" dirty="0" smtClean="0">
                <a:latin typeface="+mj-lt"/>
              </a:rPr>
              <a:t>Přemýšlejte, řešte problém.</a:t>
            </a:r>
            <a:endParaRPr lang="cs-CZ" sz="2400" b="1" dirty="0">
              <a:latin typeface="+mj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907704" y="2400503"/>
            <a:ext cx="629451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s-CZ" sz="2400" b="1" dirty="0"/>
              <a:t>Určeno k zápisu do protokolů</a:t>
            </a:r>
            <a:r>
              <a:rPr lang="cs-CZ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05652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3600400" cy="924475"/>
          </a:xfrm>
          <a:solidFill>
            <a:schemeClr val="bg1">
              <a:lumMod val="5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Teoretický úvod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916832"/>
            <a:ext cx="3600399" cy="4320480"/>
          </a:xfrm>
          <a:solidFill>
            <a:schemeClr val="bg1">
              <a:lumMod val="85000"/>
            </a:schemeClr>
          </a:solidFill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2800" dirty="0" smtClean="0"/>
              <a:t>Podle žilnatiny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a </a:t>
            </a:r>
            <a:r>
              <a:rPr lang="cs-CZ" sz="2800" dirty="0" smtClean="0"/>
              <a:t>tvaru listu už dokážete poznat list jednoděložné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a </a:t>
            </a:r>
            <a:r>
              <a:rPr lang="cs-CZ" sz="2800" dirty="0" smtClean="0"/>
              <a:t>dvouděložné rostliny</a:t>
            </a:r>
          </a:p>
        </p:txBody>
      </p:sp>
      <p:pic>
        <p:nvPicPr>
          <p:cNvPr id="4" name="Picture 2" descr="C:\Users\Ucitel\Desktop\Vlastní fotografie prezentace\Nákresy\nákresy\list 001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979941" y="12220"/>
            <a:ext cx="513325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724128" y="5962658"/>
            <a:ext cx="3142131" cy="52322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jednoděložná</a:t>
            </a:r>
            <a:endParaRPr lang="cs-CZ" sz="2800" b="1" dirty="0"/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619672" y="1124744"/>
            <a:ext cx="762597" cy="761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60978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51519" y="1124744"/>
            <a:ext cx="3384377" cy="4464496"/>
          </a:xfrm>
          <a:solidFill>
            <a:schemeClr val="bg1">
              <a:lumMod val="85000"/>
            </a:schemeClr>
          </a:solidFill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b="1" dirty="0" smtClean="0"/>
              <a:t>Popište tyto rozdíly:</a:t>
            </a:r>
          </a:p>
          <a:p>
            <a:pPr marL="0" indent="0">
              <a:buNone/>
            </a:pPr>
            <a:r>
              <a:rPr lang="cs-CZ" sz="2800" dirty="0"/>
              <a:t>rozvětvená žilnatina</a:t>
            </a:r>
          </a:p>
          <a:p>
            <a:pPr marL="0" indent="0">
              <a:buNone/>
            </a:pPr>
            <a:r>
              <a:rPr lang="cs-CZ" sz="2800" dirty="0" smtClean="0"/>
              <a:t>čepel</a:t>
            </a:r>
          </a:p>
          <a:p>
            <a:pPr marL="0" indent="0">
              <a:buNone/>
            </a:pPr>
            <a:r>
              <a:rPr lang="cs-CZ" sz="2800" dirty="0"/>
              <a:t>řapík</a:t>
            </a:r>
          </a:p>
          <a:p>
            <a:pPr marL="0" indent="0">
              <a:buNone/>
            </a:pPr>
            <a:endParaRPr lang="cs-CZ" sz="2800" b="1" dirty="0" smtClean="0"/>
          </a:p>
        </p:txBody>
      </p:sp>
      <p:pic>
        <p:nvPicPr>
          <p:cNvPr id="2050" name="Picture 2" descr="C:\Users\Ucitel\Desktop\Vlastní fotografie prezentace\Nákresy\nákresy\list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122532" y="22804"/>
            <a:ext cx="502129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724128" y="6093296"/>
            <a:ext cx="3142131" cy="52322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dvouděložná</a:t>
            </a:r>
            <a:endParaRPr lang="cs-CZ" sz="2800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75656" y="260648"/>
            <a:ext cx="76200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1475656" y="4437112"/>
            <a:ext cx="3960440" cy="1440160"/>
          </a:xfrm>
          <a:prstGeom prst="line">
            <a:avLst/>
          </a:prstGeom>
          <a:ln w="38100" cmpd="sng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2051720" y="2420888"/>
            <a:ext cx="3888432" cy="648072"/>
          </a:xfrm>
          <a:prstGeom prst="line">
            <a:avLst/>
          </a:prstGeom>
          <a:ln w="38100" cmpd="sng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475656" y="3861048"/>
            <a:ext cx="3960440" cy="360040"/>
          </a:xfrm>
          <a:prstGeom prst="line">
            <a:avLst/>
          </a:prstGeom>
          <a:ln w="38100" cmpd="sng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0857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500"/>
                            </p:stCondLst>
                            <p:childTnLst>
                              <p:par>
                                <p:cTn id="31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250"/>
                            </p:stCondLst>
                            <p:childTnLst>
                              <p:par>
                                <p:cTn id="37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88640"/>
            <a:ext cx="7125113" cy="924475"/>
          </a:xfrm>
          <a:solidFill>
            <a:schemeClr val="bg2">
              <a:lumMod val="60000"/>
              <a:lumOff val="40000"/>
            </a:schemeClr>
          </a:solidFill>
        </p:spPr>
        <p:txBody>
          <a:bodyPr/>
          <a:lstStyle/>
          <a:p>
            <a:pPr algn="ctr"/>
            <a:r>
              <a:rPr lang="cs-CZ" b="1" dirty="0" smtClean="0"/>
              <a:t>Pokožka rostlin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1"/>
            <a:ext cx="8424936" cy="525658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b="1" dirty="0" smtClean="0"/>
              <a:t>chrání</a:t>
            </a:r>
            <a:r>
              <a:rPr lang="cs-CZ" sz="2800" dirty="0" smtClean="0"/>
              <a:t> </a:t>
            </a:r>
            <a:r>
              <a:rPr lang="cs-CZ" sz="2800" dirty="0"/>
              <a:t>před nadměrnou ztrátou vody, </a:t>
            </a:r>
            <a:r>
              <a:rPr lang="cs-CZ" sz="2800" b="1" dirty="0"/>
              <a:t>reguluje</a:t>
            </a:r>
            <a:r>
              <a:rPr lang="cs-CZ" sz="2800" dirty="0"/>
              <a:t> výměnu plynů </a:t>
            </a:r>
            <a:endParaRPr lang="cs-CZ" sz="2800" dirty="0" smtClean="0"/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obvykle je průsvitná, v buňkách  </a:t>
            </a:r>
            <a:r>
              <a:rPr lang="cs-CZ" sz="2800" b="1" dirty="0"/>
              <a:t>nejsou </a:t>
            </a:r>
            <a:r>
              <a:rPr lang="cs-CZ" sz="2800" b="1" dirty="0" smtClean="0"/>
              <a:t>chloroplasty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buňky k sobě těsně přiléhají, proto jsou mezi nimi </a:t>
            </a:r>
            <a:r>
              <a:rPr lang="cs-CZ" sz="2800" b="1" dirty="0" smtClean="0"/>
              <a:t>průduchy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svěrací buňky průduchů </a:t>
            </a:r>
            <a:r>
              <a:rPr lang="cs-CZ" sz="2800" b="1" dirty="0" smtClean="0"/>
              <a:t>obsahují</a:t>
            </a:r>
            <a:r>
              <a:rPr lang="cs-CZ" sz="2800" dirty="0" smtClean="0"/>
              <a:t> </a:t>
            </a:r>
            <a:r>
              <a:rPr lang="cs-CZ" sz="2800" b="1" dirty="0" smtClean="0"/>
              <a:t>chloroplasty</a:t>
            </a:r>
            <a:r>
              <a:rPr lang="cs-CZ" sz="2800" dirty="0" smtClean="0"/>
              <a:t>, někdy jsou doplněny podpůrnými buňkami</a:t>
            </a:r>
            <a:endParaRPr lang="cs-CZ" sz="28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020272" y="260648"/>
            <a:ext cx="968170" cy="9681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28422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0"/>
            <a:ext cx="9144000" cy="1124744"/>
          </a:xfrm>
          <a:solidFill>
            <a:schemeClr val="bg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2800" b="1" dirty="0" smtClean="0"/>
              <a:t>Dvouděložná</a:t>
            </a:r>
            <a:r>
              <a:rPr lang="cs-CZ" sz="2800" dirty="0" smtClean="0"/>
              <a:t> rostlina mívá nepravidelný tvar buněk pokožky, leckdy krásných tvarů</a:t>
            </a:r>
          </a:p>
        </p:txBody>
      </p:sp>
      <p:pic>
        <p:nvPicPr>
          <p:cNvPr id="3074" name="Picture 2" descr="C:\Users\Ucitel\Desktop\Vlastní fotografie prezentace\MIKROSKOP\pokožka listů\Img00088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75656" y="1106743"/>
            <a:ext cx="7668343" cy="5751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1268760"/>
            <a:ext cx="3491880" cy="1384995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Mezi buňkami </a:t>
            </a:r>
            <a:r>
              <a:rPr lang="cs-CZ" sz="2800" b="1" dirty="0" smtClean="0"/>
              <a:t>svrchní</a:t>
            </a:r>
            <a:r>
              <a:rPr lang="cs-CZ" sz="2800" dirty="0" smtClean="0"/>
              <a:t> pokožky chybí </a:t>
            </a:r>
            <a:r>
              <a:rPr lang="cs-CZ" sz="2800" b="1" dirty="0" smtClean="0"/>
              <a:t>průduchy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114878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7616"/>
            <a:ext cx="9143999" cy="95410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Mezi pokožkovými buňkami </a:t>
            </a:r>
            <a:r>
              <a:rPr lang="cs-CZ" sz="2800" b="1" dirty="0" err="1" smtClean="0"/>
              <a:t>difenbachie</a:t>
            </a:r>
            <a:r>
              <a:rPr lang="cs-CZ" sz="2800" dirty="0" smtClean="0"/>
              <a:t> na </a:t>
            </a:r>
            <a:r>
              <a:rPr lang="cs-CZ" sz="2800" b="1" dirty="0" smtClean="0"/>
              <a:t>spodní</a:t>
            </a:r>
            <a:r>
              <a:rPr lang="cs-CZ" sz="2800" dirty="0" smtClean="0"/>
              <a:t> straně listu je velké množství </a:t>
            </a:r>
            <a:r>
              <a:rPr lang="cs-CZ" sz="2800" b="1" dirty="0" smtClean="0"/>
              <a:t>průduchů</a:t>
            </a:r>
            <a:endParaRPr lang="cs-CZ" sz="2800" b="1" dirty="0">
              <a:solidFill>
                <a:srgbClr val="FFFFFF"/>
              </a:solidFill>
            </a:endParaRPr>
          </a:p>
        </p:txBody>
      </p:sp>
      <p:pic>
        <p:nvPicPr>
          <p:cNvPr id="6146" name="Picture 2" descr="C:\Users\Ucitel\Desktop\Vlastní fotografie prezentace\MIKROSKOP\pokožka listů\Img00083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66246" y="991723"/>
            <a:ext cx="7977753" cy="5983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1268760"/>
            <a:ext cx="3491880" cy="1384995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/>
              <a:t>k</a:t>
            </a:r>
            <a:r>
              <a:rPr lang="cs-CZ" sz="2800" dirty="0" smtClean="0"/>
              <a:t>olem průduchu jsou patrné </a:t>
            </a:r>
            <a:r>
              <a:rPr lang="cs-CZ" sz="2800" b="1" dirty="0" smtClean="0"/>
              <a:t>podpůrné</a:t>
            </a:r>
            <a:r>
              <a:rPr lang="cs-CZ" sz="2800" dirty="0" smtClean="0"/>
              <a:t> buňky</a:t>
            </a:r>
            <a:endParaRPr lang="cs-CZ" sz="2800" b="1" dirty="0"/>
          </a:p>
        </p:txBody>
      </p:sp>
      <p:cxnSp>
        <p:nvCxnSpPr>
          <p:cNvPr id="4" name="Přímá spojnice 3"/>
          <p:cNvCxnSpPr/>
          <p:nvPr/>
        </p:nvCxnSpPr>
        <p:spPr>
          <a:xfrm flipH="1">
            <a:off x="4644008" y="991723"/>
            <a:ext cx="2880320" cy="2437277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475656" y="2563071"/>
            <a:ext cx="2952328" cy="1420309"/>
          </a:xfrm>
          <a:prstGeom prst="line">
            <a:avLst/>
          </a:prstGeom>
          <a:ln w="38100" cmpd="sng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8951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7616"/>
            <a:ext cx="9143999" cy="95410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Pokožkové buňky </a:t>
            </a:r>
            <a:r>
              <a:rPr lang="cs-CZ" sz="2800" b="1" dirty="0" smtClean="0"/>
              <a:t>tulipánu</a:t>
            </a:r>
            <a:r>
              <a:rPr lang="cs-CZ" sz="2800" dirty="0" smtClean="0"/>
              <a:t> jsou protáhlé, </a:t>
            </a:r>
            <a:r>
              <a:rPr lang="cs-CZ" sz="2800" b="1" dirty="0" smtClean="0"/>
              <a:t>průduchy</a:t>
            </a:r>
            <a:r>
              <a:rPr lang="cs-CZ" sz="2800" dirty="0" smtClean="0"/>
              <a:t> naleznete na spodní straně listu </a:t>
            </a:r>
            <a:endParaRPr lang="cs-CZ" sz="2800" dirty="0">
              <a:solidFill>
                <a:srgbClr val="FFFFFF"/>
              </a:solidFill>
            </a:endParaRPr>
          </a:p>
        </p:txBody>
      </p:sp>
      <p:pic>
        <p:nvPicPr>
          <p:cNvPr id="4098" name="Picture 2" descr="C:\Users\Ucitel\Desktop\Vlastní fotografie prezentace\MIKROSKOP\pokožka listů\Img00078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322297" y="991723"/>
            <a:ext cx="7821703" cy="5866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819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7616"/>
            <a:ext cx="9143999" cy="95410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Svrchní</a:t>
            </a:r>
            <a:r>
              <a:rPr lang="cs-CZ" sz="2800" dirty="0" smtClean="0"/>
              <a:t> strana listu tulipánu má </a:t>
            </a:r>
            <a:r>
              <a:rPr lang="cs-CZ" sz="2800" b="1" dirty="0" smtClean="0"/>
              <a:t>průduchů více</a:t>
            </a:r>
            <a:r>
              <a:rPr lang="cs-CZ" sz="2800" dirty="0" smtClean="0"/>
              <a:t>, dobře jsou patrná jádra buněk</a:t>
            </a:r>
            <a:endParaRPr lang="cs-CZ" sz="2800" dirty="0">
              <a:solidFill>
                <a:srgbClr val="FFFFFF"/>
              </a:solidFill>
            </a:endParaRPr>
          </a:p>
        </p:txBody>
      </p:sp>
      <p:pic>
        <p:nvPicPr>
          <p:cNvPr id="5123" name="Picture 3" descr="C:\Users\Ucitel\Desktop\Vlastní fotografie prezentace\MIKROSKOP\pokožka listů\Img00068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331640" y="998730"/>
            <a:ext cx="7812359" cy="5859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7826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Ucitel\Desktop\Vlastní fotografie prezentace\MIKROSKOP\pokožka listů\Img00071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75656" y="1106741"/>
            <a:ext cx="7668344" cy="5751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0" y="0"/>
            <a:ext cx="9144000" cy="1412776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700" dirty="0" smtClean="0">
                <a:solidFill>
                  <a:schemeClr val="tx1"/>
                </a:solidFill>
                <a:latin typeface="+mn-lt"/>
              </a:rPr>
              <a:t>Na rozdíl od pokožkových buněk obsahují buňky průduchu</a:t>
            </a:r>
            <a:r>
              <a:rPr lang="cs-CZ" sz="2700" b="1" dirty="0" smtClean="0">
                <a:solidFill>
                  <a:schemeClr val="tx1"/>
                </a:solidFill>
                <a:latin typeface="+mn-lt"/>
              </a:rPr>
              <a:t> chloroplasty</a:t>
            </a:r>
            <a:r>
              <a:rPr lang="cs-CZ" sz="2700" dirty="0" smtClean="0">
                <a:solidFill>
                  <a:schemeClr val="tx1"/>
                </a:solidFill>
                <a:latin typeface="+mn-lt"/>
              </a:rPr>
              <a:t>. Otvor mezi nimi se může uzavřít, jakmile má rostlina nedostatek vody.</a:t>
            </a:r>
            <a:endParaRPr lang="cs-CZ" sz="2700" dirty="0">
              <a:solidFill>
                <a:schemeClr val="tx1"/>
              </a:solidFill>
              <a:latin typeface="+mn-lt"/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1259632" y="1268760"/>
            <a:ext cx="3672408" cy="2232248"/>
          </a:xfrm>
          <a:prstGeom prst="line">
            <a:avLst/>
          </a:prstGeom>
          <a:ln w="38100" cmpd="sng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1263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7616"/>
            <a:ext cx="9143999" cy="95410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Pokožkové buňky mají rozličné tvary – </a:t>
            </a:r>
          </a:p>
          <a:p>
            <a:pPr algn="ctr"/>
            <a:r>
              <a:rPr lang="cs-CZ" sz="2800" b="1" dirty="0" smtClean="0"/>
              <a:t>spodní strana </a:t>
            </a:r>
            <a:r>
              <a:rPr lang="cs-CZ" sz="2800" dirty="0" smtClean="0"/>
              <a:t>listu</a:t>
            </a:r>
            <a:r>
              <a:rPr lang="cs-CZ" sz="2800" b="1" dirty="0" smtClean="0"/>
              <a:t> voskovky</a:t>
            </a:r>
            <a:endParaRPr lang="cs-CZ" sz="2800" b="1" dirty="0">
              <a:solidFill>
                <a:srgbClr val="FFFFFF"/>
              </a:solidFill>
            </a:endParaRPr>
          </a:p>
        </p:txBody>
      </p:sp>
      <p:pic>
        <p:nvPicPr>
          <p:cNvPr id="8194" name="Picture 2" descr="C:\Users\Ucitel\Desktop\Vlastní fotografie prezentace\MIKROSKOP\pokožka listů\Img00000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322297" y="991723"/>
            <a:ext cx="7821703" cy="5866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0019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Users\Ucitel\Desktop\Vlastní fotografie prezentace\MIKROSKOP\pokožka listů\pokožka ibišek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-1" y="0"/>
            <a:ext cx="9143999" cy="95410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Spodní strana </a:t>
            </a:r>
            <a:r>
              <a:rPr lang="cs-CZ" sz="2800" dirty="0" smtClean="0"/>
              <a:t>listu</a:t>
            </a:r>
            <a:r>
              <a:rPr lang="cs-CZ" sz="2800" b="1" dirty="0" smtClean="0"/>
              <a:t> ibišku </a:t>
            </a:r>
            <a:r>
              <a:rPr lang="cs-CZ" sz="2800" dirty="0" smtClean="0"/>
              <a:t>s mnoha </a:t>
            </a:r>
            <a:r>
              <a:rPr lang="cs-CZ" sz="2800" dirty="0" smtClean="0"/>
              <a:t>průduchy. </a:t>
            </a:r>
            <a:r>
              <a:rPr lang="cs-CZ" sz="2800" dirty="0"/>
              <a:t>J</a:t>
            </a:r>
            <a:r>
              <a:rPr lang="cs-CZ" sz="2800" dirty="0" smtClean="0"/>
              <a:t>e </a:t>
            </a:r>
            <a:r>
              <a:rPr lang="cs-CZ" sz="2800" dirty="0" smtClean="0"/>
              <a:t>to jednoděložná, nebo dvouděložná rostlina? </a:t>
            </a:r>
            <a:endParaRPr lang="cs-CZ" sz="2800" dirty="0">
              <a:solidFill>
                <a:srgbClr val="FFFFFF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34220" y="5157192"/>
            <a:ext cx="3491880" cy="52322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dvouděložná</a:t>
            </a:r>
            <a:endParaRPr lang="cs-CZ" sz="2800" b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8100392" y="1196752"/>
            <a:ext cx="762597" cy="761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65001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Ucitel\Desktop\Vlastní fotografie prezentace\MIKROSKOP\pokožka listů\Img00021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1" y="-13854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0"/>
            <a:ext cx="9143999" cy="95410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Jednoděložné </a:t>
            </a:r>
            <a:r>
              <a:rPr lang="cs-CZ" sz="2800" dirty="0" smtClean="0"/>
              <a:t>rostliny mají protáhlý tvar buněk - </a:t>
            </a:r>
            <a:r>
              <a:rPr lang="cs-CZ" sz="2800" b="1" dirty="0" smtClean="0"/>
              <a:t>svrchní</a:t>
            </a:r>
            <a:r>
              <a:rPr lang="cs-CZ" sz="2800" dirty="0" smtClean="0"/>
              <a:t> strana listu </a:t>
            </a:r>
            <a:r>
              <a:rPr lang="cs-CZ" sz="2800" b="1" dirty="0" smtClean="0"/>
              <a:t>lilie</a:t>
            </a:r>
            <a:r>
              <a:rPr lang="cs-CZ" sz="2800" dirty="0" smtClean="0"/>
              <a:t> má patrné</a:t>
            </a:r>
            <a:r>
              <a:rPr lang="cs-CZ" sz="2800" b="1" dirty="0" smtClean="0"/>
              <a:t> průduchy</a:t>
            </a:r>
            <a:endParaRPr lang="cs-CZ" sz="28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0019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Ucitel\Desktop\Vlastní fotografie prezentace\MIKROSKOP\pokožka listů\Img00025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156" y="37616"/>
            <a:ext cx="9093844" cy="6820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37616"/>
            <a:ext cx="9143999" cy="95410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I svrchní</a:t>
            </a:r>
            <a:r>
              <a:rPr lang="cs-CZ" sz="2800" dirty="0" smtClean="0"/>
              <a:t> strana listu </a:t>
            </a:r>
            <a:r>
              <a:rPr lang="cs-CZ" sz="2800" b="1" dirty="0" smtClean="0"/>
              <a:t>hyacintu</a:t>
            </a:r>
            <a:r>
              <a:rPr lang="cs-CZ" sz="2800" dirty="0" smtClean="0"/>
              <a:t> má průduchy, je to jednoděložná, či dvouděložná rostlina?</a:t>
            </a:r>
            <a:endParaRPr lang="cs-CZ" sz="2800" dirty="0">
              <a:solidFill>
                <a:srgbClr val="FFFFFF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634220" y="5157192"/>
            <a:ext cx="3491880" cy="52322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jednoděložná</a:t>
            </a:r>
            <a:endParaRPr lang="cs-CZ" sz="2800" b="1" dirty="0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8363503" y="1124744"/>
            <a:ext cx="762597" cy="761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50019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Users\Ucitel\Desktop\Vlastní fotografie prezentace\MIKROSKOP\pokožka listů\Img00042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619672" y="1214754"/>
            <a:ext cx="7524328" cy="5643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37616"/>
            <a:ext cx="9143999" cy="1384995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Vaším úkolem bude zhotovit otisk pokožkových buněk</a:t>
            </a:r>
            <a:r>
              <a:rPr lang="cs-CZ" sz="2800" dirty="0" smtClean="0"/>
              <a:t>, který může vypadat pod mikroskopem takto</a:t>
            </a:r>
            <a:endParaRPr lang="cs-CZ" sz="28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0019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C:\Users\Ucitel\Desktop\Vlastní fotografie prezentace\MIKROSKOP\pokožka listů\Img00033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-31657"/>
            <a:ext cx="9143999" cy="1384995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/>
              <a:t>P</a:t>
            </a:r>
            <a:r>
              <a:rPr lang="cs-CZ" sz="2800" dirty="0" smtClean="0"/>
              <a:t>odle </a:t>
            </a:r>
            <a:r>
              <a:rPr lang="cs-CZ" sz="2800" b="1" dirty="0" smtClean="0"/>
              <a:t>tvaru</a:t>
            </a:r>
            <a:r>
              <a:rPr lang="cs-CZ" sz="2800" dirty="0" smtClean="0"/>
              <a:t> pokožkových buněk a výskytu </a:t>
            </a:r>
            <a:r>
              <a:rPr lang="cs-CZ" sz="2800" b="1" dirty="0" smtClean="0"/>
              <a:t>průduchů</a:t>
            </a:r>
            <a:r>
              <a:rPr lang="cs-CZ" sz="2800" dirty="0" smtClean="0"/>
              <a:t> na svrchní straně listu určit </a:t>
            </a:r>
            <a:r>
              <a:rPr lang="cs-CZ" sz="2800" b="1" dirty="0" smtClean="0"/>
              <a:t>jednoděložnou</a:t>
            </a:r>
            <a:r>
              <a:rPr lang="cs-CZ" sz="2800" dirty="0" smtClean="0"/>
              <a:t> a </a:t>
            </a:r>
            <a:r>
              <a:rPr lang="cs-CZ" sz="2800" b="1" dirty="0" smtClean="0"/>
              <a:t>dvouděložnou</a:t>
            </a:r>
            <a:r>
              <a:rPr lang="cs-CZ" sz="2800" dirty="0" smtClean="0"/>
              <a:t> rostlinu</a:t>
            </a:r>
            <a:endParaRPr lang="cs-CZ" sz="2800" dirty="0">
              <a:solidFill>
                <a:srgbClr val="FFFFFF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08104" y="4437112"/>
            <a:ext cx="3491880" cy="95410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/>
              <a:t>j</a:t>
            </a:r>
            <a:r>
              <a:rPr lang="cs-CZ" sz="2800" b="1" dirty="0" smtClean="0"/>
              <a:t>ednoděložná - hyacint</a:t>
            </a:r>
            <a:endParaRPr lang="cs-CZ" sz="2800" b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8235787" y="1484784"/>
            <a:ext cx="762597" cy="761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28099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899592" y="1484784"/>
            <a:ext cx="7315200" cy="3024336"/>
          </a:xfrm>
          <a:solidFill>
            <a:schemeClr val="bg1">
              <a:lumMod val="5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  <a:latin typeface="+mn-lt"/>
              </a:rPr>
              <a:t>Nyní si všechno sami ověřte!</a:t>
            </a:r>
            <a:endParaRPr lang="cs-CZ" sz="3600" b="1" dirty="0">
              <a:solidFill>
                <a:schemeClr val="bg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540209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843629" y="1844824"/>
            <a:ext cx="7416800" cy="1981200"/>
          </a:xfrm>
          <a:solidFill>
            <a:schemeClr val="bg1">
              <a:lumMod val="50000"/>
            </a:schemeClr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bg1"/>
                </a:solidFill>
              </a:rPr>
              <a:t>Úkol: Zhotovte trvalé preparáty otisků pokožky listů</a:t>
            </a:r>
            <a:endParaRPr lang="cs-CZ" sz="3200" b="1" dirty="0">
              <a:solidFill>
                <a:schemeClr val="bg1"/>
              </a:solidFill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067944" y="620688"/>
            <a:ext cx="968170" cy="9681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8365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495262"/>
            <a:ext cx="7315200" cy="1154097"/>
          </a:xfrm>
          <a:solidFill>
            <a:schemeClr val="bg1">
              <a:lumMod val="50000"/>
            </a:schemeClr>
          </a:solidFill>
        </p:spPr>
        <p:txBody>
          <a:bodyPr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Potřeby: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660867"/>
            <a:ext cx="7234963" cy="4197932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dirty="0"/>
              <a:t>m</a:t>
            </a:r>
            <a:r>
              <a:rPr lang="cs-CZ" sz="2800" dirty="0" smtClean="0"/>
              <a:t>ikroskop, podložní sklíčka, hadřík, nůžky, pinzeta, bezbarvý lak na nehty, průsvitná lepící páska, samolepky, listy jednoděložných a dvouděložných rostlin</a:t>
            </a:r>
            <a:endParaRPr lang="cs-CZ" sz="28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876256" y="692696"/>
            <a:ext cx="968170" cy="9681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27369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2207"/>
            <a:ext cx="8535817" cy="924475"/>
          </a:xfrm>
          <a:solidFill>
            <a:schemeClr val="bg1">
              <a:lumMod val="50000"/>
            </a:schemeClr>
          </a:solidFill>
        </p:spPr>
        <p:txBody>
          <a:bodyPr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Postup: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764704"/>
            <a:ext cx="9144000" cy="6093297"/>
          </a:xfrm>
          <a:solidFill>
            <a:schemeClr val="bg1">
              <a:lumMod val="85000"/>
            </a:schemeClr>
          </a:solidFill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Rozhodněte podle tvaru listu, která rostlina je jednoděložná a která dvouděložná.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Přelakujte kousek listu 1 x 0,5 cm a nechte zaschnout.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Přes tuto plochu nalepte kousek izolepy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a </a:t>
            </a:r>
            <a:r>
              <a:rPr lang="cs-CZ" sz="2800" dirty="0" smtClean="0"/>
              <a:t>opatrně stáhněte.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Izolepu nalepte do středu podložního skla.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Opatřete štítkem – název preparátu, datum, vaše jméno.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Pozorujte tvar buněk a výskyt průduchů, zakreslete a popište.</a:t>
            </a:r>
          </a:p>
          <a:p>
            <a:pPr marL="514350" indent="-514350">
              <a:buFont typeface="+mj-lt"/>
              <a:buAutoNum type="arabicPeriod"/>
            </a:pPr>
            <a:endParaRPr lang="cs-CZ" sz="28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160372" y="0"/>
            <a:ext cx="968170" cy="9681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67154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323528" y="229199"/>
            <a:ext cx="8496944" cy="924475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Závěr: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340768"/>
            <a:ext cx="9144000" cy="5517232"/>
          </a:xfrm>
          <a:solidFill>
            <a:schemeClr val="bg1">
              <a:lumMod val="85000"/>
            </a:schemeClr>
          </a:solidFill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600" dirty="0"/>
              <a:t>1) Jaký je rozdíl ve zhotovení trvalého a dočasného mikroskopického preparátu?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600" dirty="0" smtClean="0"/>
              <a:t>2</a:t>
            </a:r>
            <a:r>
              <a:rPr lang="cs-CZ" sz="2600" dirty="0"/>
              <a:t>) Jaký je rozdíl ve tvaru pokožkových buněk jednoděložné a dvouděložné rostliny?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600" dirty="0" smtClean="0"/>
              <a:t>3</a:t>
            </a:r>
            <a:r>
              <a:rPr lang="cs-CZ" sz="2600" dirty="0"/>
              <a:t>) Na které straně listu mají dvouděložné rostliny průduchy?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600" dirty="0" smtClean="0"/>
              <a:t>4</a:t>
            </a:r>
            <a:r>
              <a:rPr lang="cs-CZ" sz="2600" dirty="0"/>
              <a:t>) Proč mají průduchy na této straně?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600" dirty="0" smtClean="0"/>
              <a:t>5</a:t>
            </a:r>
            <a:r>
              <a:rPr lang="cs-CZ" sz="2600" dirty="0"/>
              <a:t>) Je výskyt průduchů stejný u jednoděložné </a:t>
            </a:r>
            <a:r>
              <a:rPr lang="cs-CZ" sz="2600" dirty="0" smtClean="0"/>
              <a:t>rostliny</a:t>
            </a:r>
            <a:r>
              <a:rPr lang="cs-CZ" sz="2600" dirty="0"/>
              <a:t>?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600" dirty="0" smtClean="0"/>
              <a:t>6</a:t>
            </a:r>
            <a:r>
              <a:rPr lang="cs-CZ" sz="2600" dirty="0"/>
              <a:t>) Obsahují pokožkové buňky chloroplasty? </a:t>
            </a:r>
            <a:endParaRPr lang="cs-CZ" sz="2600" dirty="0" smtClean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600" dirty="0" smtClean="0"/>
              <a:t>7</a:t>
            </a:r>
            <a:r>
              <a:rPr lang="cs-CZ" sz="2600" dirty="0"/>
              <a:t>) Jsou mezi pokožkovými buňkami mezibuněčné prostory? </a:t>
            </a:r>
          </a:p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600" dirty="0" smtClean="0"/>
              <a:t> </a:t>
            </a:r>
            <a:endParaRPr lang="cs-CZ" sz="26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446285" y="310807"/>
            <a:ext cx="762597" cy="761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40352" y="230733"/>
            <a:ext cx="968170" cy="9681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36174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04664"/>
            <a:ext cx="7315200" cy="1154097"/>
          </a:xfrm>
        </p:spPr>
        <p:txBody>
          <a:bodyPr/>
          <a:lstStyle/>
          <a:p>
            <a:pPr algn="ctr"/>
            <a:r>
              <a:rPr lang="cs-CZ" b="1" dirty="0" smtClean="0"/>
              <a:t>Zdroje informací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cs.wikipedia.org/wiki/Poko%C5%BEka_rostlin</a:t>
            </a:r>
            <a:r>
              <a:rPr lang="cs-CZ" dirty="0" smtClean="0"/>
              <a:t>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Fotografie </a:t>
            </a:r>
            <a:r>
              <a:rPr lang="cs-CZ" smtClean="0"/>
              <a:t>a nákresy </a:t>
            </a:r>
            <a:r>
              <a:rPr lang="cs-CZ" dirty="0" smtClean="0"/>
              <a:t>jsou </a:t>
            </a:r>
            <a:r>
              <a:rPr lang="cs-CZ" smtClean="0"/>
              <a:t>autorky </a:t>
            </a:r>
            <a:r>
              <a:rPr lang="cs-CZ" smtClean="0"/>
              <a:t>vlastní.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08746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178</TotalTime>
  <Words>426</Words>
  <Application>Microsoft Office PowerPoint</Application>
  <PresentationFormat>Předvádění na obrazovce (4:3)</PresentationFormat>
  <Paragraphs>73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Spring</vt:lpstr>
      <vt:lpstr>POKOŽKA LISTŮ JEDNODĚLOŽNÝCH  A DVOUDĚLOŽNÝCH ROSTLIN</vt:lpstr>
      <vt:lpstr>Prezentace aplikace PowerPoint</vt:lpstr>
      <vt:lpstr>Vysvětlivky k pomocným symbolům:</vt:lpstr>
      <vt:lpstr>Teoretický úvod</vt:lpstr>
      <vt:lpstr>Prezentace aplikace PowerPoint</vt:lpstr>
      <vt:lpstr>Pokožka rostlin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Nyní si všechno sami ověřte!</vt:lpstr>
      <vt:lpstr>Prezentace aplikace PowerPoint</vt:lpstr>
      <vt:lpstr>Potřeby: </vt:lpstr>
      <vt:lpstr>Postup:</vt:lpstr>
      <vt:lpstr>Prezentace aplikace PowerPoint</vt:lpstr>
      <vt:lpstr>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POKOŽKA LISTŮ JEDNODĚLOŽNÝCH  A DVOUDĚLOŽNÝCH ROSTLIN</dc:title>
  <dc:creator>Ucitel</dc:creator>
  <cp:lastModifiedBy>Ucitel</cp:lastModifiedBy>
  <cp:revision>17</cp:revision>
  <dcterms:created xsi:type="dcterms:W3CDTF">2013-02-10T18:38:04Z</dcterms:created>
  <dcterms:modified xsi:type="dcterms:W3CDTF">2013-05-20T18:20:35Z</dcterms:modified>
</cp:coreProperties>
</file>