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64" r:id="rId9"/>
    <p:sldId id="265" r:id="rId10"/>
    <p:sldId id="267" r:id="rId11"/>
    <p:sldId id="269" r:id="rId12"/>
    <p:sldId id="270" r:id="rId13"/>
    <p:sldId id="271" r:id="rId14"/>
    <p:sldId id="273" r:id="rId15"/>
    <p:sldId id="274" r:id="rId16"/>
    <p:sldId id="277" r:id="rId17"/>
    <p:sldId id="276" r:id="rId18"/>
    <p:sldId id="278" r:id="rId19"/>
    <p:sldId id="294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88" r:id="rId30"/>
    <p:sldId id="289" r:id="rId31"/>
    <p:sldId id="290" r:id="rId32"/>
    <p:sldId id="291" r:id="rId33"/>
    <p:sldId id="292" r:id="rId34"/>
    <p:sldId id="293" r:id="rId35"/>
    <p:sldId id="295" r:id="rId36"/>
    <p:sldId id="259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21.5.2013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766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21.5.2013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528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21.5.2013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2725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21.5.2013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65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21.5.2013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862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21.5.2013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184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21.5.2013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685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21.5.2013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4418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21.5.2013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341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21.5.2013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7366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21.5.2013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6752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21.5.2013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030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052736"/>
            <a:ext cx="7117180" cy="3600400"/>
          </a:xfrm>
          <a:noFill/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ZNAKY JEDNODĚLOŽNÝCH A DVOUDĚLOŽNÝCH ROSTLIN</a:t>
            </a:r>
            <a:br>
              <a:rPr lang="cs-CZ" b="1" dirty="0" smtClean="0"/>
            </a:b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 smtClean="0"/>
              <a:t>opakování</a:t>
            </a:r>
            <a:endParaRPr lang="cs-CZ" sz="4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5013176"/>
            <a:ext cx="8280920" cy="1512168"/>
          </a:xfrm>
        </p:spPr>
        <p:txBody>
          <a:bodyPr>
            <a:noAutofit/>
          </a:bodyPr>
          <a:lstStyle/>
          <a:p>
            <a:pPr algn="ctr"/>
            <a:r>
              <a:rPr lang="cs-CZ" sz="2400" b="1" dirty="0" smtClean="0"/>
              <a:t>prezentace pro Seminář z přírodopisu</a:t>
            </a:r>
          </a:p>
          <a:p>
            <a:pPr algn="ctr"/>
            <a:r>
              <a:rPr lang="cs-CZ" sz="2400" b="1" dirty="0"/>
              <a:t>d</a:t>
            </a:r>
            <a:r>
              <a:rPr lang="cs-CZ" sz="2400" b="1" dirty="0" smtClean="0"/>
              <a:t>okončeno 12. 4. 2013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65794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3568" y="1484784"/>
            <a:ext cx="7956550" cy="5184775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 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Autor: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Ing. Eva </a:t>
            </a:r>
            <a:r>
              <a:rPr lang="cs-CZ" sz="1400" dirty="0" err="1" smtClean="0">
                <a:solidFill>
                  <a:schemeClr val="tx1"/>
                </a:solidFill>
                <a:latin typeface="+mj-lt"/>
              </a:rPr>
              <a:t>Khorelová</a:t>
            </a:r>
            <a:endParaRPr lang="cs-CZ" sz="1400" dirty="0" smtClean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VY_32_INOVACE_31_SPř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Téma: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Seminář z přírodopisu - Znaky jednoděložných</a:t>
            </a:r>
            <a:br>
              <a:rPr lang="cs-CZ" sz="1400" dirty="0" smtClean="0">
                <a:solidFill>
                  <a:schemeClr val="tx1"/>
                </a:solidFill>
                <a:latin typeface="+mj-lt"/>
              </a:rPr>
            </a:b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	a 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dvouděložných rostlin 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- opakování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Anotace: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Prezentace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, 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slouží  k prověření znalostí žáků, navazuje na předchozí pokusy a pozorování. Obsahuje řešení.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0450" algn="l"/>
              </a:tabLst>
            </a:pPr>
            <a:endParaRPr lang="cs-CZ" sz="1400" dirty="0" smtClean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0450" algn="l"/>
              </a:tabLst>
            </a:pP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Datum dokončení: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12. 4. 2013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7544" y="188640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4079617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Pokyny k práci: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07361"/>
            <a:ext cx="8064896" cy="405143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i="1" dirty="0" smtClean="0"/>
              <a:t>Čeká vás 15 otázek.</a:t>
            </a:r>
          </a:p>
          <a:p>
            <a:pPr>
              <a:buFont typeface="Wingdings" pitchFamily="2" charset="2"/>
              <a:buChar char="§"/>
            </a:pPr>
            <a:r>
              <a:rPr lang="cs-CZ" sz="2800" i="1" dirty="0" smtClean="0"/>
              <a:t>Na papír napište číslo otázky </a:t>
            </a:r>
            <a:br>
              <a:rPr lang="cs-CZ" sz="2800" i="1" dirty="0" smtClean="0"/>
            </a:br>
            <a:r>
              <a:rPr lang="cs-CZ" sz="2800" i="1" dirty="0" smtClean="0"/>
              <a:t>a rozhodněte se pro </a:t>
            </a:r>
            <a:r>
              <a:rPr lang="cs-CZ" sz="2800" i="1" smtClean="0"/>
              <a:t>jednu možnou variantu</a:t>
            </a:r>
            <a:r>
              <a:rPr lang="cs-CZ" sz="2800" i="1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2800" i="1" dirty="0" smtClean="0"/>
              <a:t>Její písmeno napište.</a:t>
            </a:r>
          </a:p>
          <a:p>
            <a:pPr>
              <a:buFont typeface="Wingdings" pitchFamily="2" charset="2"/>
              <a:buChar char="§"/>
            </a:pPr>
            <a:r>
              <a:rPr lang="cs-CZ" sz="2800" i="1" dirty="0" smtClean="0"/>
              <a:t>Odpovědi si zkontrolujte a zhodnoťte.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884716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-13855"/>
            <a:ext cx="9144000" cy="1368152"/>
          </a:xfrm>
          <a:solidFill>
            <a:schemeClr val="accent1"/>
          </a:solidFill>
        </p:spPr>
        <p:txBody>
          <a:bodyPr>
            <a:noAutofit/>
          </a:bodyPr>
          <a:lstStyle/>
          <a:p>
            <a:pPr marL="514350" indent="-514350">
              <a:spcBef>
                <a:spcPts val="0"/>
              </a:spcBef>
              <a:spcAft>
                <a:spcPts val="0"/>
              </a:spcAft>
              <a:buAutoNum type="arabicParenR"/>
            </a:pPr>
            <a:r>
              <a:rPr lang="cs-CZ" sz="2800" b="1" dirty="0" smtClean="0"/>
              <a:t>Označená rostlina je: </a:t>
            </a:r>
            <a:r>
              <a:rPr lang="cs-CZ" sz="2800" dirty="0" smtClean="0"/>
              <a:t>	a) jednoděložná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/>
              <a:t>											b) dvouděložná</a:t>
            </a:r>
          </a:p>
        </p:txBody>
      </p:sp>
      <p:pic>
        <p:nvPicPr>
          <p:cNvPr id="1026" name="Picture 2" descr="C:\Users\Ucitel\Desktop\Vlastní fotografie prezentace\geotropismus a fototropismus\100NIKON\DSCN27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376772"/>
            <a:ext cx="7308304" cy="548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5940152" y="1628800"/>
            <a:ext cx="2520280" cy="2664296"/>
          </a:xfrm>
          <a:prstGeom prst="ellipse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46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1781" y="1340768"/>
            <a:ext cx="4201875" cy="4680520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2) Podle jakého znaku poznáš, že je toto dvouděložná rostlina: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b="1" dirty="0" smtClean="0"/>
          </a:p>
          <a:p>
            <a:pPr marL="514350" indent="-514350">
              <a:spcBef>
                <a:spcPts val="0"/>
              </a:spcBef>
              <a:spcAft>
                <a:spcPts val="0"/>
              </a:spcAft>
              <a:buAutoNum type="alphaLcParenR"/>
            </a:pPr>
            <a:r>
              <a:rPr lang="cs-CZ" sz="2800" dirty="0"/>
              <a:t>o</a:t>
            </a:r>
            <a:r>
              <a:rPr lang="cs-CZ" sz="2800" dirty="0" smtClean="0"/>
              <a:t>květí</a:t>
            </a:r>
          </a:p>
          <a:p>
            <a:pPr marL="514350" indent="-514350">
              <a:spcBef>
                <a:spcPts val="0"/>
              </a:spcBef>
              <a:spcAft>
                <a:spcPts val="0"/>
              </a:spcAft>
              <a:buAutoNum type="alphaLcParenR"/>
            </a:pPr>
            <a:r>
              <a:rPr lang="cs-CZ" sz="2800" dirty="0"/>
              <a:t>k</a:t>
            </a:r>
            <a:r>
              <a:rPr lang="cs-CZ" sz="2800" dirty="0" smtClean="0"/>
              <a:t>alich a koruna</a:t>
            </a:r>
          </a:p>
          <a:p>
            <a:pPr marL="514350" indent="-514350">
              <a:spcBef>
                <a:spcPts val="0"/>
              </a:spcBef>
              <a:spcAft>
                <a:spcPts val="0"/>
              </a:spcAft>
              <a:buAutoNum type="alphaLcParenR"/>
            </a:pPr>
            <a:r>
              <a:rPr lang="cs-CZ" sz="2800" dirty="0"/>
              <a:t>m</a:t>
            </a:r>
            <a:r>
              <a:rPr lang="cs-CZ" sz="2800" dirty="0" smtClean="0"/>
              <a:t>odré okvětní lístky</a:t>
            </a:r>
          </a:p>
        </p:txBody>
      </p:sp>
      <p:pic>
        <p:nvPicPr>
          <p:cNvPr id="1027" name="Picture 3" descr="C:\Users\Ucitel\Desktop\Vlastní fotografie prezentace\kvetoucí byliny\DSCN15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3657" y="260648"/>
            <a:ext cx="4948014" cy="659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0513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3) Tento list patří rostlině:</a:t>
            </a:r>
            <a:r>
              <a:rPr lang="cs-CZ" sz="2800" dirty="0" smtClean="0"/>
              <a:t>	a) jednoděložné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							b) dvouděložné</a:t>
            </a:r>
          </a:p>
        </p:txBody>
      </p:sp>
      <p:pic>
        <p:nvPicPr>
          <p:cNvPr id="2050" name="Picture 2" descr="C:\Users\Ucitel\Desktop\Vlastní fotografie prezentace\kvetoucí byliny\DSCN154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820440" y="447303"/>
            <a:ext cx="5525092" cy="7366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9991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4) Tato rostlina má cévní svazky ve stonku uspořádané do kruhu. Je:</a:t>
            </a:r>
            <a:r>
              <a:rPr lang="cs-CZ" sz="2800" dirty="0" smtClean="0"/>
              <a:t>	a) jednoděložná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							b) dvouděložná</a:t>
            </a:r>
          </a:p>
        </p:txBody>
      </p:sp>
      <p:pic>
        <p:nvPicPr>
          <p:cNvPr id="3074" name="Picture 2" descr="C:\Users\Ucitel\Desktop\Vlastní fotografie prezentace\MIKROSKOP\Cévní svazky\Img0006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859" y="1368152"/>
            <a:ext cx="7319797" cy="548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491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5) Toto je mikrofotografie svrchní pokožky 	  listu rostliny:		</a:t>
            </a:r>
            <a:r>
              <a:rPr lang="cs-CZ" sz="2800" dirty="0" smtClean="0"/>
              <a:t>a) jednoděložné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				b) dvouděložné</a:t>
            </a:r>
          </a:p>
        </p:txBody>
      </p:sp>
      <p:pic>
        <p:nvPicPr>
          <p:cNvPr id="5" name="Picture 2" descr="C:\Users\Ucitel\Desktop\Vlastní fotografie prezentace\MIKROSKOP\pokožka listů\Img0006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68152"/>
            <a:ext cx="7308304" cy="548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491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6) Podle tvaru buněk pokožky spodní strany 	 listu rozhodni, 	zda se jedná o rostlinu: </a:t>
            </a:r>
            <a:r>
              <a:rPr lang="cs-CZ" sz="2800" dirty="0" smtClean="0"/>
              <a:t>	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	</a:t>
            </a:r>
            <a:r>
              <a:rPr lang="cs-CZ" sz="2800" dirty="0" smtClean="0"/>
              <a:t>a) jednoděložnou				b) dvouděložnou</a:t>
            </a:r>
          </a:p>
        </p:txBody>
      </p:sp>
      <p:pic>
        <p:nvPicPr>
          <p:cNvPr id="5123" name="Picture 3" descr="C:\Users\Ucitel\Desktop\Vlastní fotografie prezentace\MIKROSKOP\pokožka listů\Img0004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52542"/>
            <a:ext cx="7308304" cy="548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491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7) Jak se nazývá útvar označený na 	mikrofotografii:	 </a:t>
            </a:r>
            <a:r>
              <a:rPr lang="cs-CZ" sz="2800" dirty="0" smtClean="0"/>
              <a:t>	a) průduch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				b) jádro</a:t>
            </a:r>
          </a:p>
        </p:txBody>
      </p:sp>
      <p:pic>
        <p:nvPicPr>
          <p:cNvPr id="7170" name="Picture 2" descr="C:\Users\Ucitel\Desktop\Vlastní fotografie prezentace\MIKROSKOP\pokožka listů\Img0006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57400"/>
            <a:ext cx="7200800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2222020" y="3573016"/>
            <a:ext cx="3718132" cy="2952328"/>
          </a:xfrm>
          <a:prstGeom prst="ellipse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91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8) Označený útvar na mikrofotografii je: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 </a:t>
            </a:r>
            <a:r>
              <a:rPr lang="cs-CZ" sz="2800" dirty="0" smtClean="0"/>
              <a:t>							a) průduch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		b) cévní svazek</a:t>
            </a:r>
          </a:p>
        </p:txBody>
      </p:sp>
      <p:pic>
        <p:nvPicPr>
          <p:cNvPr id="9218" name="Picture 2" descr="C:\Users\Ucitel\Desktop\Vlastní fotografie prezentace\MIKROSKOP\Rostlinná pletiva\Img0004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011" y="1368152"/>
            <a:ext cx="7319797" cy="548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2987824" y="1368152"/>
            <a:ext cx="4176464" cy="4320480"/>
          </a:xfrm>
          <a:prstGeom prst="ellipse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91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9) Nákres zobrazuje klíčící rostlinu:</a:t>
            </a:r>
            <a:r>
              <a:rPr lang="cs-CZ" sz="2800" dirty="0" smtClean="0"/>
              <a:t>	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	</a:t>
            </a:r>
            <a:r>
              <a:rPr lang="cs-CZ" sz="2800" dirty="0" smtClean="0"/>
              <a:t>				a) jednoděložnou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b) dvouděložnou</a:t>
            </a:r>
          </a:p>
        </p:txBody>
      </p:sp>
      <p:pic>
        <p:nvPicPr>
          <p:cNvPr id="10243" name="Picture 3" descr="C:\Users\Ucitel\Desktop\Vlastní fotografie prezentace\Nákresy\nákresy\list 0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68152"/>
            <a:ext cx="4706243" cy="548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491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 descr="C:\Users\Ucitel\Desktop\Vlastní fotografie prezentace\Nákresy\nákresy\list 0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228725"/>
            <a:ext cx="3943350" cy="562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10) Nákres zobrazuje klíčící rostlinu:</a:t>
            </a:r>
            <a:r>
              <a:rPr lang="cs-CZ" sz="2800" dirty="0" smtClean="0"/>
              <a:t>	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	</a:t>
            </a:r>
            <a:r>
              <a:rPr lang="cs-CZ" sz="2800" dirty="0" smtClean="0"/>
              <a:t>				a) jednoděložnou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b) dvouděložnou</a:t>
            </a:r>
          </a:p>
        </p:txBody>
      </p:sp>
    </p:spTree>
    <p:extLst>
      <p:ext uri="{BB962C8B-B14F-4D97-AF65-F5344CB8AC3E}">
        <p14:creationId xmlns:p14="http://schemas.microsoft.com/office/powerpoint/2010/main" val="164491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Ucitel\Desktop\Vlastní fotografie prezentace\Nákresy\nákresy\cevni s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14503"/>
            <a:ext cx="6192688" cy="5943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0" y="0"/>
            <a:ext cx="9144000" cy="1628800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11) Toto uspořádání cévních svazků ve 			   stonku je typické pro rostliny: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		</a:t>
            </a:r>
            <a:r>
              <a:rPr lang="cs-CZ" sz="2800" dirty="0" smtClean="0"/>
              <a:t>a) jednoděložné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b) dvouděložné</a:t>
            </a:r>
          </a:p>
        </p:txBody>
      </p:sp>
    </p:spTree>
    <p:extLst>
      <p:ext uri="{BB962C8B-B14F-4D97-AF65-F5344CB8AC3E}">
        <p14:creationId xmlns:p14="http://schemas.microsoft.com/office/powerpoint/2010/main" val="164491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Ucitel\Desktop\Vlastní fotografie prezentace\Nákresy\nákresy\lis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839876" y="384819"/>
            <a:ext cx="5472333" cy="7474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12) Nákres listu patří rostlině:</a:t>
            </a:r>
            <a:endParaRPr lang="cs-CZ" sz="28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	</a:t>
            </a:r>
            <a:r>
              <a:rPr lang="cs-CZ" sz="2800" dirty="0" smtClean="0"/>
              <a:t>				a) jednoděložné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b) dvouděložné</a:t>
            </a:r>
          </a:p>
        </p:txBody>
      </p:sp>
    </p:spTree>
    <p:extLst>
      <p:ext uri="{BB962C8B-B14F-4D97-AF65-F5344CB8AC3E}">
        <p14:creationId xmlns:p14="http://schemas.microsoft.com/office/powerpoint/2010/main" val="164491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Ucitel\Desktop\Vlastní fotografie prezentace\Nákresy\nákresy\lis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839876" y="384819"/>
            <a:ext cx="5472333" cy="7474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13) Typickým znakem těchto listů je:</a:t>
            </a:r>
            <a:endParaRPr lang="cs-CZ" sz="28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	</a:t>
            </a:r>
            <a:r>
              <a:rPr lang="cs-CZ" sz="2800" dirty="0" smtClean="0"/>
              <a:t>				a) souběžná žilnatina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b) síťnatá (rozvětvená) žilnatina</a:t>
            </a:r>
          </a:p>
        </p:txBody>
      </p:sp>
    </p:spTree>
    <p:extLst>
      <p:ext uri="{BB962C8B-B14F-4D97-AF65-F5344CB8AC3E}">
        <p14:creationId xmlns:p14="http://schemas.microsoft.com/office/powerpoint/2010/main" val="2824111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citel\Desktop\Vlastní fotografie prezentace\Nákresy\nákresy\list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814122" y="499725"/>
            <a:ext cx="5443745" cy="727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14) Tomuto listu chybí:</a:t>
            </a:r>
            <a:r>
              <a:rPr lang="cs-CZ" sz="2800" dirty="0" smtClean="0"/>
              <a:t>	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	</a:t>
            </a:r>
            <a:r>
              <a:rPr lang="cs-CZ" sz="2800" dirty="0" smtClean="0"/>
              <a:t>				a) řapík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b) žilnatina</a:t>
            </a:r>
          </a:p>
        </p:txBody>
      </p:sp>
    </p:spTree>
    <p:extLst>
      <p:ext uri="{BB962C8B-B14F-4D97-AF65-F5344CB8AC3E}">
        <p14:creationId xmlns:p14="http://schemas.microsoft.com/office/powerpoint/2010/main" val="164491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755576" y="1052736"/>
            <a:ext cx="3816424" cy="4824536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15) Kořen této dvouděložné rostliny je: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	</a:t>
            </a:r>
            <a:r>
              <a:rPr lang="cs-CZ" sz="2800" dirty="0" smtClean="0"/>
              <a:t>a) svazčitý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b) kůlový</a:t>
            </a:r>
          </a:p>
        </p:txBody>
      </p:sp>
      <p:pic>
        <p:nvPicPr>
          <p:cNvPr id="1026" name="Picture 2" descr="C:\Users\Ucitel\Desktop\Vlastní fotografie prezentace\Nákresy\list\list 0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1950" y="27531"/>
            <a:ext cx="3881189" cy="691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5652120" y="3789040"/>
            <a:ext cx="3024336" cy="2592288"/>
          </a:xfrm>
          <a:prstGeom prst="ellipse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7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204864"/>
            <a:ext cx="7125113" cy="924475"/>
          </a:xfrm>
        </p:spPr>
        <p:txBody>
          <a:bodyPr/>
          <a:lstStyle/>
          <a:p>
            <a:pPr algn="ctr"/>
            <a:r>
              <a:rPr lang="cs-CZ" sz="4800" b="1" dirty="0" smtClean="0"/>
              <a:t>Řešení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4058402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-13855"/>
            <a:ext cx="9144000" cy="1368152"/>
          </a:xfrm>
          <a:solidFill>
            <a:schemeClr val="accent1"/>
          </a:solidFill>
        </p:spPr>
        <p:txBody>
          <a:bodyPr>
            <a:noAutofit/>
          </a:bodyPr>
          <a:lstStyle/>
          <a:p>
            <a:pPr marL="514350" indent="-514350">
              <a:spcBef>
                <a:spcPts val="0"/>
              </a:spcBef>
              <a:spcAft>
                <a:spcPts val="0"/>
              </a:spcAft>
              <a:buAutoNum type="arabicParenR"/>
            </a:pPr>
            <a:r>
              <a:rPr lang="cs-CZ" sz="2800" b="1" dirty="0" smtClean="0"/>
              <a:t>Označená rostlina je: </a:t>
            </a:r>
            <a:r>
              <a:rPr lang="cs-CZ" sz="2800" dirty="0" smtClean="0"/>
              <a:t>	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/>
              <a:t>											</a:t>
            </a:r>
            <a:r>
              <a:rPr lang="cs-CZ" sz="2800" b="1" dirty="0" smtClean="0">
                <a:solidFill>
                  <a:srgbClr val="FF0000"/>
                </a:solidFill>
              </a:rPr>
              <a:t>b) dvouděložná</a:t>
            </a:r>
          </a:p>
        </p:txBody>
      </p:sp>
      <p:pic>
        <p:nvPicPr>
          <p:cNvPr id="1026" name="Picture 2" descr="C:\Users\Ucitel\Desktop\Vlastní fotografie prezentace\geotropismus a fototropismus\100NIKON\DSCN27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376772"/>
            <a:ext cx="7308304" cy="548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5940152" y="1628800"/>
            <a:ext cx="2520280" cy="2664296"/>
          </a:xfrm>
          <a:prstGeom prst="ellipse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007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1781" y="1340768"/>
            <a:ext cx="4201875" cy="4680520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2) Podle jakého znaku poznáš, že je toto dvouděložná rostlina: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b) kalich a koruna</a:t>
            </a:r>
          </a:p>
        </p:txBody>
      </p:sp>
      <p:pic>
        <p:nvPicPr>
          <p:cNvPr id="1027" name="Picture 3" descr="C:\Users\Ucitel\Desktop\Vlastní fotografie prezentace\kvetoucí byliny\DSCN15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3657" y="260648"/>
            <a:ext cx="4948014" cy="659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9706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3) Tento list patří rostlině:</a:t>
            </a:r>
            <a:r>
              <a:rPr lang="cs-CZ" sz="2800" dirty="0" smtClean="0"/>
              <a:t>	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							</a:t>
            </a:r>
            <a:r>
              <a:rPr lang="cs-CZ" sz="2800" b="1" dirty="0" smtClean="0">
                <a:solidFill>
                  <a:srgbClr val="FF0000"/>
                </a:solidFill>
              </a:rPr>
              <a:t>b) dvouděložné</a:t>
            </a:r>
          </a:p>
        </p:txBody>
      </p:sp>
      <p:pic>
        <p:nvPicPr>
          <p:cNvPr id="2050" name="Picture 2" descr="C:\Users\Ucitel\Desktop\Vlastní fotografie prezentace\kvetoucí byliny\DSCN154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820440" y="447303"/>
            <a:ext cx="5525092" cy="7366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472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-23014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4) Tato rostlina má cévní svazky ve stonku   	uspořádané do kruhu. Je:</a:t>
            </a:r>
            <a:r>
              <a:rPr lang="cs-CZ" sz="2800" dirty="0" smtClean="0"/>
              <a:t>	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/>
              <a:t>												</a:t>
            </a:r>
            <a:r>
              <a:rPr lang="cs-CZ" sz="2800" b="1" dirty="0" smtClean="0">
                <a:solidFill>
                  <a:srgbClr val="FF0000"/>
                </a:solidFill>
              </a:rPr>
              <a:t>b) dvouděložná</a:t>
            </a:r>
          </a:p>
        </p:txBody>
      </p:sp>
      <p:pic>
        <p:nvPicPr>
          <p:cNvPr id="3074" name="Picture 2" descr="C:\Users\Ucitel\Desktop\Vlastní fotografie prezentace\MIKROSKOP\Cévní svazky\Img0006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859" y="1368152"/>
            <a:ext cx="7319797" cy="548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5672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5) Toto je mikrofotografie svrchní pokožky 	  listu rostliny:		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						</a:t>
            </a:r>
            <a:r>
              <a:rPr lang="cs-CZ" sz="2800" b="1" dirty="0" smtClean="0">
                <a:solidFill>
                  <a:srgbClr val="FF0000"/>
                </a:solidFill>
              </a:rPr>
              <a:t>a) jednoděložné</a:t>
            </a:r>
            <a:r>
              <a:rPr lang="cs-CZ" sz="2800" dirty="0" smtClean="0"/>
              <a:t>			</a:t>
            </a:r>
          </a:p>
        </p:txBody>
      </p:sp>
      <p:pic>
        <p:nvPicPr>
          <p:cNvPr id="5" name="Picture 2" descr="C:\Users\Ucitel\Desktop\Vlastní fotografie prezentace\MIKROSKOP\pokožka listů\Img0006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68152"/>
            <a:ext cx="7308304" cy="548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2362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6) Podle tvaru pokožkových buněk rozhodni, 	zda se jedná o rostlinu: </a:t>
            </a:r>
            <a:r>
              <a:rPr lang="cs-CZ" sz="2800" dirty="0" smtClean="0"/>
              <a:t>	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							</a:t>
            </a:r>
            <a:r>
              <a:rPr lang="cs-CZ" sz="2800" b="1" dirty="0" smtClean="0">
                <a:solidFill>
                  <a:srgbClr val="FF0000"/>
                </a:solidFill>
              </a:rPr>
              <a:t>b) dvouděložnou</a:t>
            </a:r>
          </a:p>
        </p:txBody>
      </p:sp>
      <p:pic>
        <p:nvPicPr>
          <p:cNvPr id="5123" name="Picture 3" descr="C:\Users\Ucitel\Desktop\Vlastní fotografie prezentace\MIKROSKOP\pokožka listů\Img0004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52542"/>
            <a:ext cx="7308304" cy="548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669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7) Jak se nazývá útvar označený na 	mikrofotografii:	 </a:t>
            </a:r>
            <a:r>
              <a:rPr lang="cs-CZ" sz="2800" dirty="0" smtClean="0"/>
              <a:t>	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	</a:t>
            </a:r>
            <a:r>
              <a:rPr lang="cs-CZ" sz="2800" dirty="0" smtClean="0"/>
              <a:t>									</a:t>
            </a:r>
            <a:r>
              <a:rPr lang="cs-CZ" sz="2800" b="1" dirty="0" smtClean="0">
                <a:solidFill>
                  <a:srgbClr val="FF0000"/>
                </a:solidFill>
              </a:rPr>
              <a:t>a) průduch</a:t>
            </a:r>
            <a:r>
              <a:rPr lang="cs-CZ" sz="2800" dirty="0" smtClean="0"/>
              <a:t>					</a:t>
            </a:r>
          </a:p>
        </p:txBody>
      </p:sp>
      <p:pic>
        <p:nvPicPr>
          <p:cNvPr id="7170" name="Picture 2" descr="C:\Users\Ucitel\Desktop\Vlastní fotografie prezentace\MIKROSKOP\pokožka listů\Img0006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57400"/>
            <a:ext cx="7200800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2222020" y="3573016"/>
            <a:ext cx="3718132" cy="2952328"/>
          </a:xfrm>
          <a:prstGeom prst="ellipse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0753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8) Označený útvar na mikrofotografii je: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 </a:t>
            </a:r>
            <a:r>
              <a:rPr lang="cs-CZ" sz="2800" dirty="0" smtClean="0"/>
              <a:t>										</a:t>
            </a:r>
            <a:r>
              <a:rPr lang="cs-CZ" sz="2800" b="1" dirty="0" smtClean="0">
                <a:solidFill>
                  <a:srgbClr val="FF0000"/>
                </a:solidFill>
              </a:rPr>
              <a:t>b) cévní svazek</a:t>
            </a:r>
          </a:p>
        </p:txBody>
      </p:sp>
      <p:pic>
        <p:nvPicPr>
          <p:cNvPr id="9218" name="Picture 2" descr="C:\Users\Ucitel\Desktop\Vlastní fotografie prezentace\MIKROSKOP\Rostlinná pletiva\Img0004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011" y="1368152"/>
            <a:ext cx="7319797" cy="548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2987824" y="1368152"/>
            <a:ext cx="4176464" cy="4320480"/>
          </a:xfrm>
          <a:prstGeom prst="ellipse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521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9) Nákres zobrazuje klíčící rostlinu:</a:t>
            </a:r>
            <a:r>
              <a:rPr lang="cs-CZ" sz="2800" dirty="0" smtClean="0"/>
              <a:t>	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	</a:t>
            </a:r>
            <a:r>
              <a:rPr lang="cs-CZ" sz="2800" dirty="0" smtClean="0"/>
              <a:t>				</a:t>
            </a:r>
            <a:r>
              <a:rPr lang="cs-CZ" sz="2800" b="1" dirty="0" smtClean="0">
                <a:solidFill>
                  <a:srgbClr val="FF0000"/>
                </a:solidFill>
              </a:rPr>
              <a:t>a) jednoděložnou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</a:t>
            </a:r>
          </a:p>
        </p:txBody>
      </p:sp>
      <p:pic>
        <p:nvPicPr>
          <p:cNvPr id="10243" name="Picture 3" descr="C:\Users\Ucitel\Desktop\Vlastní fotografie prezentace\Nákresy\nákresy\list 0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18873"/>
            <a:ext cx="4706243" cy="5539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1773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 descr="C:\Users\Ucitel\Desktop\Vlastní fotografie prezentace\Nákresy\nákresy\list 0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228725"/>
            <a:ext cx="3943350" cy="562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10) Nákres zobrazuje klíčící rostlinu:</a:t>
            </a:r>
            <a:r>
              <a:rPr lang="cs-CZ" sz="2800" dirty="0" smtClean="0"/>
              <a:t>	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	</a:t>
            </a:r>
            <a:r>
              <a:rPr lang="cs-CZ" sz="2800" dirty="0" smtClean="0"/>
              <a:t>									</a:t>
            </a:r>
            <a:r>
              <a:rPr lang="cs-CZ" sz="2800" b="1" dirty="0" smtClean="0">
                <a:solidFill>
                  <a:srgbClr val="FF0000"/>
                </a:solidFill>
              </a:rPr>
              <a:t>b) dvouděložnou</a:t>
            </a:r>
          </a:p>
        </p:txBody>
      </p:sp>
    </p:spTree>
    <p:extLst>
      <p:ext uri="{BB962C8B-B14F-4D97-AF65-F5344CB8AC3E}">
        <p14:creationId xmlns:p14="http://schemas.microsoft.com/office/powerpoint/2010/main" val="325556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Ucitel\Desktop\Vlastní fotografie prezentace\Nákresy\nákresy\cevni s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14503"/>
            <a:ext cx="6192688" cy="5943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0" y="0"/>
            <a:ext cx="9144000" cy="1628800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11) Toto uspořádání cévních svazků ve 			   stonku je typické pro rostliny: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		</a:t>
            </a:r>
            <a:r>
              <a:rPr lang="cs-CZ" sz="2800" b="1" dirty="0" smtClean="0">
                <a:solidFill>
                  <a:srgbClr val="FF0000"/>
                </a:solidFill>
              </a:rPr>
              <a:t>a) jednoděložné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</a:t>
            </a:r>
          </a:p>
        </p:txBody>
      </p:sp>
    </p:spTree>
    <p:extLst>
      <p:ext uri="{BB962C8B-B14F-4D97-AF65-F5344CB8AC3E}">
        <p14:creationId xmlns:p14="http://schemas.microsoft.com/office/powerpoint/2010/main" val="2073914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Ucitel\Desktop\Vlastní fotografie prezentace\Nákresy\nákresy\lis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839876" y="384819"/>
            <a:ext cx="5472333" cy="7474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12) Nákres listu patří rostlině:</a:t>
            </a:r>
            <a:endParaRPr lang="cs-CZ" sz="28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	</a:t>
            </a:r>
            <a:r>
              <a:rPr lang="cs-CZ" sz="2800" dirty="0" smtClean="0"/>
              <a:t>					</a:t>
            </a:r>
            <a:r>
              <a:rPr lang="cs-CZ" sz="2800" b="1" dirty="0" smtClean="0">
                <a:solidFill>
                  <a:srgbClr val="FF0000"/>
                </a:solidFill>
              </a:rPr>
              <a:t>b) dvouděložné</a:t>
            </a:r>
          </a:p>
        </p:txBody>
      </p:sp>
    </p:spTree>
    <p:extLst>
      <p:ext uri="{BB962C8B-B14F-4D97-AF65-F5344CB8AC3E}">
        <p14:creationId xmlns:p14="http://schemas.microsoft.com/office/powerpoint/2010/main" val="3729560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Ucitel\Desktop\Vlastní fotografie prezentace\Nákresy\nákresy\lis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839876" y="384819"/>
            <a:ext cx="5472333" cy="7474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13) Typickým znakem těchto listů je:</a:t>
            </a:r>
            <a:endParaRPr lang="cs-CZ" sz="28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	</a:t>
            </a:r>
            <a:r>
              <a:rPr lang="cs-CZ" sz="2800" dirty="0" smtClean="0"/>
              <a:t>				</a:t>
            </a:r>
            <a:r>
              <a:rPr lang="cs-CZ" sz="2800" b="1" dirty="0" smtClean="0">
                <a:solidFill>
                  <a:srgbClr val="FF0000"/>
                </a:solidFill>
              </a:rPr>
              <a:t>b) síťnatá (rozvětvená) žilnatina</a:t>
            </a:r>
          </a:p>
        </p:txBody>
      </p:sp>
    </p:spTree>
    <p:extLst>
      <p:ext uri="{BB962C8B-B14F-4D97-AF65-F5344CB8AC3E}">
        <p14:creationId xmlns:p14="http://schemas.microsoft.com/office/powerpoint/2010/main" val="1996277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citel\Desktop\Vlastní fotografie prezentace\Nákresy\nákresy\list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814122" y="499725"/>
            <a:ext cx="5443745" cy="727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0" y="0"/>
            <a:ext cx="9144000" cy="136815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14) Tomuto listu chybí:</a:t>
            </a:r>
            <a:r>
              <a:rPr lang="cs-CZ" sz="2800" dirty="0" smtClean="0"/>
              <a:t>	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	</a:t>
            </a:r>
            <a:r>
              <a:rPr lang="cs-CZ" sz="2800" dirty="0" smtClean="0"/>
              <a:t>				</a:t>
            </a:r>
            <a:r>
              <a:rPr lang="cs-CZ" sz="2800" b="1" dirty="0" smtClean="0">
                <a:solidFill>
                  <a:srgbClr val="FF0000"/>
                </a:solidFill>
              </a:rPr>
              <a:t>a) řapík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Wingdings 2" charset="2"/>
              <a:buNone/>
            </a:pPr>
            <a:r>
              <a:rPr lang="cs-CZ" sz="2800" dirty="0" smtClean="0"/>
              <a:t>					</a:t>
            </a:r>
          </a:p>
        </p:txBody>
      </p:sp>
    </p:spTree>
    <p:extLst>
      <p:ext uri="{BB962C8B-B14F-4D97-AF65-F5344CB8AC3E}">
        <p14:creationId xmlns:p14="http://schemas.microsoft.com/office/powerpoint/2010/main" val="335297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755576" y="1052736"/>
            <a:ext cx="3816424" cy="4824536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15) Kořen této dvouděložné rostliny je: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>
                <a:solidFill>
                  <a:srgbClr val="FF0000"/>
                </a:solidFill>
              </a:rPr>
              <a:t>	</a:t>
            </a:r>
            <a:r>
              <a:rPr lang="cs-CZ" sz="2800" b="1" dirty="0" smtClean="0">
                <a:solidFill>
                  <a:srgbClr val="FF0000"/>
                </a:solidFill>
              </a:rPr>
              <a:t>b) kůlový</a:t>
            </a:r>
          </a:p>
        </p:txBody>
      </p:sp>
      <p:pic>
        <p:nvPicPr>
          <p:cNvPr id="1026" name="Picture 2" descr="C:\Users\Ucitel\Desktop\Vlastní fotografie prezentace\Nákresy\list\list 0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1950" y="27531"/>
            <a:ext cx="3881189" cy="691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5652120" y="3789040"/>
            <a:ext cx="3024336" cy="2592288"/>
          </a:xfrm>
          <a:prstGeom prst="ellipse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788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Zhodnoďte</a:t>
            </a:r>
            <a:r>
              <a:rPr lang="cs-CZ" b="1" dirty="0" smtClean="0"/>
              <a:t> své výsledky: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1"/>
            <a:ext cx="8784976" cy="51125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13 – 15 bodů ……. výborný výsledek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10 – 12 bodů ……. pěkný výsledek, ale 										nebyl jsi vždy dost pozorný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7 – 9     bodů …… dobrý výsledek, 												ale příště se více snaž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4 – 6     bodů ….. máš velké nedostatky 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0 – 3     body ….. škoda slov, snad to příště 								bude lepší</a:t>
            </a:r>
          </a:p>
          <a:p>
            <a:pPr>
              <a:buFont typeface="Wingdings" pitchFamily="2" charset="2"/>
              <a:buChar char="§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85667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fotografie a nákresy jsou autorky vlastní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88362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Spring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312</Words>
  <Application>Microsoft Office PowerPoint</Application>
  <PresentationFormat>Předvádění na obrazovce (4:3)</PresentationFormat>
  <Paragraphs>109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1_Spring</vt:lpstr>
      <vt:lpstr>ZNAKY JEDNODĚLOŽNÝCH A DVOUDĚLOŽNÝCH ROSTLIN   opakování</vt:lpstr>
      <vt:lpstr>Prezentace aplikace PowerPoint</vt:lpstr>
      <vt:lpstr>Pokyny k práci: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Zhodnoďte své výsledky:</vt:lpstr>
      <vt:lpstr>Zdroje informací: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ZNAKY JEDNODĚLOŽNÝCH A DVOUDĚLOŽNÝCH ROSTLIN   opakování</dc:title>
  <dc:creator>Ucitel</dc:creator>
  <cp:lastModifiedBy>Ucitel</cp:lastModifiedBy>
  <cp:revision>15</cp:revision>
  <dcterms:created xsi:type="dcterms:W3CDTF">2013-03-20T19:15:32Z</dcterms:created>
  <dcterms:modified xsi:type="dcterms:W3CDTF">2013-05-21T19:44:16Z</dcterms:modified>
</cp:coreProperties>
</file>