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80" r:id="rId15"/>
    <p:sldId id="281" r:id="rId16"/>
    <p:sldId id="282" r:id="rId17"/>
    <p:sldId id="283" r:id="rId18"/>
    <p:sldId id="284" r:id="rId19"/>
    <p:sldId id="285" r:id="rId20"/>
    <p:sldId id="279" r:id="rId21"/>
    <p:sldId id="286" r:id="rId22"/>
    <p:sldId id="26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Hana Halamová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TÉMA: Co už umíme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NÁZEV:VY_32_INOVACE_14_ČJ5_Co už umíme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LinFactNeighborX="0" custLinFactNeighborY="1213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7DD38B-19C9-457C-AAAC-1C40E8A8397B}" type="presOf" srcId="{D1D4F407-5343-4D3F-B5B9-D407B03CAEB4}" destId="{AED2198E-93D5-4001-81B4-73124B309672}" srcOrd="1" destOrd="0" presId="urn:microsoft.com/office/officeart/2005/8/layout/target3"/>
    <dgm:cxn modelId="{8CF27F83-EF0B-4DC2-A64E-860499B3C1FA}" type="presOf" srcId="{1F4F8BC0-F267-4379-9FE7-6FFC8B64BAD8}" destId="{017154CD-D9A9-4968-AD11-1207A3C4C00A}" srcOrd="1" destOrd="0" presId="urn:microsoft.com/office/officeart/2005/8/layout/target3"/>
    <dgm:cxn modelId="{BD0DE170-6DD9-4E59-B39F-74E9D18A1A4B}" type="presOf" srcId="{26CBEA56-8CFD-48C0-BD6E-2EB16B1FBF42}" destId="{92E1E9E3-D1F0-4866-9424-7ECC0DD990BC}" srcOrd="1" destOrd="0" presId="urn:microsoft.com/office/officeart/2005/8/layout/target3"/>
    <dgm:cxn modelId="{5EEF4759-256C-462B-8CE0-64DDD8DD8FA4}" type="presOf" srcId="{1AE9165A-6B70-4FFD-A49C-881BF73B4F04}" destId="{BD3627E9-8FC8-4A2F-B3EA-FAE798EF81D8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6BCE4418-DC71-44B9-AD8D-26A2382CDC20}" type="presOf" srcId="{1F4F8BC0-F267-4379-9FE7-6FFC8B64BAD8}" destId="{C8857ABF-5052-4733-A46C-0F8B764FF76F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718FE49-90F4-4D9E-AF28-B81460E03335}" type="presOf" srcId="{26CBEA56-8CFD-48C0-BD6E-2EB16B1FBF42}" destId="{5583D5C5-FAFF-4548-819C-80E289F73770}" srcOrd="0" destOrd="0" presId="urn:microsoft.com/office/officeart/2005/8/layout/target3"/>
    <dgm:cxn modelId="{4C57DB84-2341-49F9-80A2-27915ED60C7D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E248DB-47B3-47B2-9EFA-FE54E8C77F61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7B671CBD-A1B7-4937-AA0B-2CC9A9DE4621}" type="presOf" srcId="{757F3AB3-0718-4624-B441-E567A8F0AB56}" destId="{333A1088-737F-45CB-B68E-254E46348037}" srcOrd="0" destOrd="0" presId="urn:microsoft.com/office/officeart/2005/8/layout/target3"/>
    <dgm:cxn modelId="{EEC59460-9F0B-41B7-964E-90BED4AF17C8}" type="presOf" srcId="{D1B46980-6531-4606-95E6-44980827E919}" destId="{2BE915AB-18AA-4053-B92C-3BFC9ED204BB}" srcOrd="1" destOrd="0" presId="urn:microsoft.com/office/officeart/2005/8/layout/target3"/>
    <dgm:cxn modelId="{2C5CFF06-2579-4A88-9BA0-26C74138DE7C}" type="presOf" srcId="{D1B46980-6531-4606-95E6-44980827E919}" destId="{6140AFEC-043D-4C43-A2F9-D0F5331DF3A3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0676B052-473D-47BF-8EE0-BAA6F7F7E475}" type="presParOf" srcId="{333A1088-737F-45CB-B68E-254E46348037}" destId="{F5ABB229-8D3B-4694-996A-96F23CF14429}" srcOrd="0" destOrd="0" presId="urn:microsoft.com/office/officeart/2005/8/layout/target3"/>
    <dgm:cxn modelId="{1B963E6F-2E8B-4E6B-9496-DCC7774AD63A}" type="presParOf" srcId="{333A1088-737F-45CB-B68E-254E46348037}" destId="{F41139FD-01EE-4571-8B17-4FB00FC51163}" srcOrd="1" destOrd="0" presId="urn:microsoft.com/office/officeart/2005/8/layout/target3"/>
    <dgm:cxn modelId="{939F25C0-5345-4B20-84B3-9F67A49C9429}" type="presParOf" srcId="{333A1088-737F-45CB-B68E-254E46348037}" destId="{D005CE8C-CC26-4C3E-AC11-E15060ECD759}" srcOrd="2" destOrd="0" presId="urn:microsoft.com/office/officeart/2005/8/layout/target3"/>
    <dgm:cxn modelId="{CDB8358A-5812-4EE2-98B5-37698AB6C3D3}" type="presParOf" srcId="{333A1088-737F-45CB-B68E-254E46348037}" destId="{2C702D82-9B77-49B7-9568-BB8EB47C3372}" srcOrd="3" destOrd="0" presId="urn:microsoft.com/office/officeart/2005/8/layout/target3"/>
    <dgm:cxn modelId="{58A5C6B4-51E3-4E87-BAA4-ED9CC70CDE75}" type="presParOf" srcId="{333A1088-737F-45CB-B68E-254E46348037}" destId="{A52A0455-90FF-4808-ABD0-F02540D31D5A}" srcOrd="4" destOrd="0" presId="urn:microsoft.com/office/officeart/2005/8/layout/target3"/>
    <dgm:cxn modelId="{82CAB59A-29E8-4610-8C6B-5BB58CD1F444}" type="presParOf" srcId="{333A1088-737F-45CB-B68E-254E46348037}" destId="{6140AFEC-043D-4C43-A2F9-D0F5331DF3A3}" srcOrd="5" destOrd="0" presId="urn:microsoft.com/office/officeart/2005/8/layout/target3"/>
    <dgm:cxn modelId="{6CD90E32-2B8F-4FB4-A3D0-FD34A9A1D823}" type="presParOf" srcId="{333A1088-737F-45CB-B68E-254E46348037}" destId="{71A10DEB-455E-4133-A618-0A0EE82A21E3}" srcOrd="6" destOrd="0" presId="urn:microsoft.com/office/officeart/2005/8/layout/target3"/>
    <dgm:cxn modelId="{A3911842-2166-41D8-9369-CCF666858FE5}" type="presParOf" srcId="{333A1088-737F-45CB-B68E-254E46348037}" destId="{DA6A876D-6D25-492F-8BDC-9AE6A6CFB1FA}" srcOrd="7" destOrd="0" presId="urn:microsoft.com/office/officeart/2005/8/layout/target3"/>
    <dgm:cxn modelId="{90DAC2E5-E4A1-4F27-BDA1-6D3D2653DA7B}" type="presParOf" srcId="{333A1088-737F-45CB-B68E-254E46348037}" destId="{A9F01C16-B5C0-47B0-9750-F7E5E11674A0}" srcOrd="8" destOrd="0" presId="urn:microsoft.com/office/officeart/2005/8/layout/target3"/>
    <dgm:cxn modelId="{8FB2B02C-8B30-4B9B-AA9E-05E1A9023423}" type="presParOf" srcId="{333A1088-737F-45CB-B68E-254E46348037}" destId="{5C0CF724-3222-4429-B09A-F154A62FD507}" srcOrd="9" destOrd="0" presId="urn:microsoft.com/office/officeart/2005/8/layout/target3"/>
    <dgm:cxn modelId="{9F23E54F-69B9-42F4-A0F0-19A3968675F2}" type="presParOf" srcId="{333A1088-737F-45CB-B68E-254E46348037}" destId="{71A5FEA7-FE77-4220-960F-2AB7AE466FE5}" srcOrd="10" destOrd="0" presId="urn:microsoft.com/office/officeart/2005/8/layout/target3"/>
    <dgm:cxn modelId="{E35F901C-893D-49CD-87BA-F5299FE29523}" type="presParOf" srcId="{333A1088-737F-45CB-B68E-254E46348037}" destId="{C8857ABF-5052-4733-A46C-0F8B764FF76F}" srcOrd="11" destOrd="0" presId="urn:microsoft.com/office/officeart/2005/8/layout/target3"/>
    <dgm:cxn modelId="{959C4207-B082-4391-AD7E-9495E7AD4FF1}" type="presParOf" srcId="{333A1088-737F-45CB-B68E-254E46348037}" destId="{1839E65E-6E97-41D2-A171-98C033275D27}" srcOrd="12" destOrd="0" presId="urn:microsoft.com/office/officeart/2005/8/layout/target3"/>
    <dgm:cxn modelId="{B03C821F-5654-49CE-8D34-C8FA5A2F47F4}" type="presParOf" srcId="{333A1088-737F-45CB-B68E-254E46348037}" destId="{914F10DC-A7FA-462B-9334-03354AC7EA9F}" srcOrd="13" destOrd="0" presId="urn:microsoft.com/office/officeart/2005/8/layout/target3"/>
    <dgm:cxn modelId="{638B5C5D-EB69-4BC1-AF87-992C71B9005C}" type="presParOf" srcId="{333A1088-737F-45CB-B68E-254E46348037}" destId="{5583D5C5-FAFF-4548-819C-80E289F73770}" srcOrd="14" destOrd="0" presId="urn:microsoft.com/office/officeart/2005/8/layout/target3"/>
    <dgm:cxn modelId="{FF5397D3-A122-45E7-A639-B7C0A8B983B3}" type="presParOf" srcId="{333A1088-737F-45CB-B68E-254E46348037}" destId="{AED2198E-93D5-4001-81B4-73124B309672}" srcOrd="15" destOrd="0" presId="urn:microsoft.com/office/officeart/2005/8/layout/target3"/>
    <dgm:cxn modelId="{C68B9DAA-5D2A-4A5A-B07F-D40F4E891F5A}" type="presParOf" srcId="{333A1088-737F-45CB-B68E-254E46348037}" destId="{2BE915AB-18AA-4053-B92C-3BFC9ED204BB}" srcOrd="16" destOrd="0" presId="urn:microsoft.com/office/officeart/2005/8/layout/target3"/>
    <dgm:cxn modelId="{E9A26990-103B-4958-939E-F704AED8CE6F}" type="presParOf" srcId="{333A1088-737F-45CB-B68E-254E46348037}" destId="{BD3627E9-8FC8-4A2F-B3EA-FAE798EF81D8}" srcOrd="17" destOrd="0" presId="urn:microsoft.com/office/officeart/2005/8/layout/target3"/>
    <dgm:cxn modelId="{842139BE-5890-47B4-957C-D3F21E89E75F}" type="presParOf" srcId="{333A1088-737F-45CB-B68E-254E46348037}" destId="{017154CD-D9A9-4968-AD11-1207A3C4C00A}" srcOrd="18" destOrd="0" presId="urn:microsoft.com/office/officeart/2005/8/layout/target3"/>
    <dgm:cxn modelId="{F88EB86E-5836-4868-A3F6-DDFA0B9FBEC2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Hana Halamová</a:t>
          </a:r>
          <a:endParaRPr lang="cs-CZ" sz="2000" kern="1200" dirty="0"/>
        </a:p>
      </dsp:txBody>
      <dsp:txXfrm>
        <a:off x="1273857" y="432048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NÁZEV:VY_32_INOVACE_14_ČJ5_Co už umíme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Co už umíme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8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F85FA-916D-42D1-B9B6-6B804E65EEE5}" type="datetimeFigureOut">
              <a:rPr lang="de-DE" smtClean="0"/>
              <a:pPr/>
              <a:t>22.05.2013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0B1922-C3B7-4342-B847-AA2E70B892C1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971600" y="1340768"/>
            <a:ext cx="7416824" cy="56938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Materiál je určen pro výuku českého jazyka </a:t>
            </a:r>
            <a:r>
              <a:rPr lang="cs-CZ" sz="2800" dirty="0" smtClean="0">
                <a:solidFill>
                  <a:prstClr val="black"/>
                </a:solidFill>
              </a:rPr>
              <a:t>                   v </a:t>
            </a:r>
            <a:r>
              <a:rPr lang="cs-CZ" sz="2800" dirty="0" smtClean="0">
                <a:solidFill>
                  <a:prstClr val="black"/>
                </a:solidFill>
              </a:rPr>
              <a:t>5.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Sada otázek je zaměřena na mluvnické jevy, které by měl zvládat  žák v pololetí 5.ročníku.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Žáci vybírají z trojice nabízených odpovědí a zapisují si příslušné písmenko. Na závěr vyjde tajenka – doplnění úvodního vtipu.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</a:rPr>
              <a:t>Aby nedošlo k tomu, že žáci odhadnou hledanou tajenku a nebudou otázky řešit, jsou písmenkové kódy řazeny pozpátku.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+mj-lt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556792"/>
            <a:ext cx="5112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Ospalý jsem ve škole pořád proto, že  …….</a:t>
            </a:r>
            <a:endParaRPr lang="de-DE" sz="4800" dirty="0"/>
          </a:p>
        </p:txBody>
      </p:sp>
      <p:pic>
        <p:nvPicPr>
          <p:cNvPr id="1028" name="Picture 4" descr="C:\Users\Hana\AppData\Local\Microsoft\Windows\Temporary Internet Files\Content.IE5\RB3IB0L3\MP9004316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0"/>
            <a:ext cx="3007196" cy="4508593"/>
          </a:xfrm>
          <a:prstGeom prst="rect">
            <a:avLst/>
          </a:prstGeom>
          <a:noFill/>
        </p:spPr>
      </p:pic>
      <p:grpSp>
        <p:nvGrpSpPr>
          <p:cNvPr id="9" name="Skupina 8"/>
          <p:cNvGrpSpPr/>
          <p:nvPr/>
        </p:nvGrpSpPr>
        <p:grpSpPr>
          <a:xfrm>
            <a:off x="2915816" y="3789040"/>
            <a:ext cx="4320480" cy="2232248"/>
            <a:chOff x="2627784" y="3573016"/>
            <a:chExt cx="4320480" cy="2232248"/>
          </a:xfrm>
        </p:grpSpPr>
        <p:sp>
          <p:nvSpPr>
            <p:cNvPr id="8" name="Obláček 7"/>
            <p:cNvSpPr/>
            <p:nvPr/>
          </p:nvSpPr>
          <p:spPr>
            <a:xfrm>
              <a:off x="2627784" y="3573016"/>
              <a:ext cx="4320480" cy="2232248"/>
            </a:xfrm>
            <a:prstGeom prst="cloudCallout">
              <a:avLst>
                <a:gd name="adj1" fmla="val -14981"/>
                <a:gd name="adj2" fmla="val 31290"/>
              </a:avLst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de-DE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3203848" y="4077072"/>
              <a:ext cx="3240360" cy="120032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 Řeš další úkoly a možná budeš překvapen, co je pravou příčinou …</a:t>
              </a:r>
              <a:endParaRPr lang="de-DE" sz="2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88840"/>
            <a:ext cx="741682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Které slovo je dvouslabičné?</a:t>
            </a:r>
          </a:p>
          <a:p>
            <a:r>
              <a:rPr lang="cs-CZ" sz="4800" dirty="0" smtClean="0"/>
              <a:t> </a:t>
            </a:r>
          </a:p>
          <a:p>
            <a:r>
              <a:rPr lang="cs-CZ" sz="4800" dirty="0" smtClean="0"/>
              <a:t>  V    ulice</a:t>
            </a:r>
          </a:p>
          <a:p>
            <a:r>
              <a:rPr lang="cs-CZ" sz="4800" dirty="0" smtClean="0"/>
              <a:t>  T    obr</a:t>
            </a:r>
          </a:p>
          <a:p>
            <a:r>
              <a:rPr lang="cs-CZ" sz="4800" dirty="0" smtClean="0"/>
              <a:t>  S    pstruh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Na kterém řádku jsou slova ve správném abecedním pořádku?</a:t>
            </a:r>
            <a:endParaRPr lang="de-DE" sz="4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0" y="2492896"/>
            <a:ext cx="8964488" cy="3705275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4800" dirty="0" smtClean="0"/>
              <a:t>O   </a:t>
            </a:r>
            <a:r>
              <a:rPr lang="cs-CZ" sz="3000" dirty="0" smtClean="0"/>
              <a:t>kotleta- kotel- kotník - kotlina – kotouč – kotoul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   </a:t>
            </a:r>
            <a:r>
              <a:rPr lang="cs-CZ" sz="4800" dirty="0" smtClean="0"/>
              <a:t> A   </a:t>
            </a:r>
            <a:r>
              <a:rPr lang="cs-CZ" sz="3000" dirty="0" smtClean="0"/>
              <a:t>kotel – kotleta – kotlina – kotník – kotoul – kotouč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4800" dirty="0" smtClean="0"/>
              <a:t>   N  </a:t>
            </a:r>
            <a:r>
              <a:rPr lang="cs-CZ" sz="3000" dirty="0" smtClean="0"/>
              <a:t>kotel – kotleta – kotlina – kotník – kotouč - kotoul  </a:t>
            </a:r>
            <a:endParaRPr lang="de-DE" sz="3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Který řádek obsahuje slova příbuzná?</a:t>
            </a:r>
            <a:endParaRPr lang="de-DE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492896"/>
            <a:ext cx="8229600" cy="31249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sz="4800" dirty="0" smtClean="0"/>
              <a:t>D     obliba,  listovat, záliba</a:t>
            </a:r>
          </a:p>
          <a:p>
            <a:pPr>
              <a:buNone/>
            </a:pPr>
            <a:r>
              <a:rPr lang="cs-CZ" sz="4800" dirty="0" smtClean="0"/>
              <a:t>  E      porada,  rádce, radnice</a:t>
            </a:r>
          </a:p>
          <a:p>
            <a:pPr>
              <a:buNone/>
            </a:pPr>
            <a:r>
              <a:rPr lang="cs-CZ" sz="4800" dirty="0" smtClean="0"/>
              <a:t>  R      kapka,  okap,  kapela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Které z uvedených slov není souznačné se slovem </a:t>
            </a:r>
            <a:r>
              <a:rPr lang="cs-CZ" sz="4800" b="1" dirty="0" smtClean="0"/>
              <a:t>marně ?</a:t>
            </a:r>
            <a:endParaRPr lang="de-DE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852936"/>
            <a:ext cx="8229600" cy="361724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sz="4800" dirty="0" smtClean="0"/>
              <a:t>  C      nadarmo</a:t>
            </a:r>
          </a:p>
          <a:p>
            <a:pPr>
              <a:buNone/>
            </a:pPr>
            <a:r>
              <a:rPr lang="cs-CZ" sz="4800" dirty="0" smtClean="0"/>
              <a:t>     U     zbytečně</a:t>
            </a:r>
          </a:p>
          <a:p>
            <a:pPr>
              <a:buNone/>
            </a:pPr>
            <a:r>
              <a:rPr lang="cs-CZ" sz="4800" dirty="0" smtClean="0"/>
              <a:t>      L     zčistajasna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dirty="0" smtClean="0"/>
              <a:t>Která věta je bez pravopisných chyb?</a:t>
            </a:r>
            <a:endParaRPr lang="de-DE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</a:t>
            </a:r>
          </a:p>
          <a:p>
            <a:pPr>
              <a:buNone/>
            </a:pPr>
            <a:r>
              <a:rPr lang="cs-CZ" sz="4400" dirty="0" smtClean="0"/>
              <a:t>Ř     Jakub se před obědem příliš zasytil cukrovým.</a:t>
            </a:r>
          </a:p>
          <a:p>
            <a:pPr>
              <a:buNone/>
            </a:pPr>
            <a:r>
              <a:rPr lang="cs-CZ" sz="4400" dirty="0" smtClean="0"/>
              <a:t>A     Chybami a omyly se člověk celý život učí.</a:t>
            </a:r>
          </a:p>
          <a:p>
            <a:pPr>
              <a:buNone/>
            </a:pPr>
            <a:r>
              <a:rPr lang="cs-CZ" sz="4400" dirty="0" smtClean="0"/>
              <a:t>Z      Myšlenky se mi při zkoušce stále </a:t>
            </a:r>
            <a:r>
              <a:rPr lang="cs-CZ" sz="4400" dirty="0" smtClean="0"/>
              <a:t>rozbíhali.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Který z uvedených slovních druhů se skloňuje?</a:t>
            </a:r>
            <a:endParaRPr lang="de-DE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459797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</a:t>
            </a:r>
            <a:r>
              <a:rPr lang="cs-CZ" sz="4800" dirty="0" smtClean="0"/>
              <a:t>P    částice</a:t>
            </a:r>
          </a:p>
          <a:p>
            <a:pPr>
              <a:buNone/>
            </a:pPr>
            <a:r>
              <a:rPr lang="cs-CZ" sz="4800" dirty="0" smtClean="0"/>
              <a:t>     T    zájmena</a:t>
            </a:r>
          </a:p>
          <a:p>
            <a:pPr>
              <a:buNone/>
            </a:pPr>
            <a:r>
              <a:rPr lang="cs-CZ" sz="4800" dirty="0" smtClean="0"/>
              <a:t>     N   slovesa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     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7016" y="1052736"/>
            <a:ext cx="8856984" cy="1143000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Doplňte větu vybranou z pohádky: „Věřím v tvou spravedlnost, moudrý   </a:t>
            </a:r>
            <a:r>
              <a:rPr lang="cs-CZ" dirty="0" smtClean="0"/>
              <a:t>………“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3501009"/>
            <a:ext cx="8229600" cy="3168352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4800" dirty="0" smtClean="0"/>
              <a:t> M       vládci</a:t>
            </a:r>
          </a:p>
          <a:p>
            <a:pPr>
              <a:buNone/>
            </a:pPr>
            <a:r>
              <a:rPr lang="cs-CZ" sz="4800" dirty="0" smtClean="0"/>
              <a:t>   A        </a:t>
            </a:r>
            <a:r>
              <a:rPr lang="cs-CZ" sz="4800" dirty="0" err="1" smtClean="0"/>
              <a:t>vládče</a:t>
            </a:r>
            <a:endParaRPr lang="cs-CZ" sz="4800" dirty="0" smtClean="0"/>
          </a:p>
          <a:p>
            <a:pPr>
              <a:buNone/>
            </a:pPr>
            <a:r>
              <a:rPr lang="cs-CZ" sz="4800" dirty="0" smtClean="0"/>
              <a:t>   E        vládce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98072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 větě   </a:t>
            </a:r>
            <a:r>
              <a:rPr lang="cs-CZ" b="1" dirty="0" smtClean="0"/>
              <a:t>Své děti všechny maminky velmi milují    </a:t>
            </a:r>
            <a:r>
              <a:rPr lang="cs-CZ" dirty="0" smtClean="0"/>
              <a:t>je </a:t>
            </a:r>
            <a:r>
              <a:rPr lang="cs-CZ" dirty="0" smtClean="0"/>
              <a:t>základní skladební dvojice: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  </a:t>
            </a:r>
            <a:r>
              <a:rPr lang="cs-CZ" sz="4800" b="1" dirty="0" smtClean="0"/>
              <a:t> </a:t>
            </a:r>
            <a:r>
              <a:rPr lang="cs-CZ" sz="4800" dirty="0" smtClean="0"/>
              <a:t>M     maminky milují</a:t>
            </a:r>
          </a:p>
          <a:p>
            <a:pPr>
              <a:buNone/>
            </a:pPr>
            <a:r>
              <a:rPr lang="cs-CZ" sz="4800" dirty="0" smtClean="0"/>
              <a:t>   K      všechny milují</a:t>
            </a:r>
          </a:p>
          <a:p>
            <a:pPr>
              <a:buNone/>
            </a:pPr>
            <a:r>
              <a:rPr lang="cs-CZ" sz="4800" dirty="0" smtClean="0"/>
              <a:t>   R      děti milují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412776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Ve větě  </a:t>
            </a:r>
            <a:r>
              <a:rPr lang="cs-CZ" sz="3600" b="1" dirty="0" smtClean="0"/>
              <a:t>Ty nezbedo, jestli hned neopustíš kuchyň a nebudeš si hrát jako ostatní štěňata na dvoře, vezmu na tebe koště</a:t>
            </a:r>
            <a:r>
              <a:rPr lang="cs-CZ" sz="3600" dirty="0" smtClean="0"/>
              <a:t>. označte podstatná jména a určete pád a číslo. Na kterém řádku je správné řešení?</a:t>
            </a:r>
            <a:endParaRPr lang="de-DE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717032"/>
            <a:ext cx="889248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4800" dirty="0" smtClean="0"/>
              <a:t>L     1. </a:t>
            </a:r>
            <a:r>
              <a:rPr lang="cs-CZ" sz="4800" dirty="0" err="1" smtClean="0"/>
              <a:t>j</a:t>
            </a:r>
            <a:r>
              <a:rPr lang="cs-CZ" sz="4800" dirty="0" smtClean="0"/>
              <a:t>. – 4.j. -  1. mn. -  6. </a:t>
            </a:r>
            <a:r>
              <a:rPr lang="cs-CZ" sz="4800" dirty="0" err="1" smtClean="0"/>
              <a:t>j</a:t>
            </a:r>
            <a:r>
              <a:rPr lang="cs-CZ" sz="4800" dirty="0" smtClean="0"/>
              <a:t>.  -  1. </a:t>
            </a:r>
            <a:r>
              <a:rPr lang="cs-CZ" sz="4800" dirty="0" err="1" smtClean="0"/>
              <a:t>j</a:t>
            </a:r>
            <a:r>
              <a:rPr lang="cs-CZ" sz="4800" dirty="0" smtClean="0"/>
              <a:t>.</a:t>
            </a:r>
          </a:p>
          <a:p>
            <a:pPr>
              <a:buNone/>
            </a:pPr>
            <a:r>
              <a:rPr lang="cs-CZ" sz="4800" dirty="0" smtClean="0"/>
              <a:t>  Í     5.j. -  4.j. -  1. mn.  -  6.j.  -  4.j.</a:t>
            </a:r>
          </a:p>
          <a:p>
            <a:pPr>
              <a:buNone/>
            </a:pPr>
            <a:r>
              <a:rPr lang="cs-CZ" sz="4800" dirty="0" smtClean="0"/>
              <a:t>  V    5.j. -  2.mn. – 4.mn. – 6.j. – 4.j.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 Ve kterém řádku je správné řešení? </a:t>
            </a:r>
            <a:endParaRPr lang="de-DE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32037"/>
            <a:ext cx="9144000" cy="426531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4400" dirty="0" smtClean="0"/>
              <a:t>E      rozmyslete si – 2.os., </a:t>
            </a:r>
            <a:r>
              <a:rPr lang="cs-CZ" sz="4400" dirty="0" err="1" smtClean="0"/>
              <a:t>č.mn</a:t>
            </a:r>
            <a:r>
              <a:rPr lang="cs-CZ" sz="4400" dirty="0" smtClean="0"/>
              <a:t>., </a:t>
            </a:r>
            <a:r>
              <a:rPr lang="cs-CZ" sz="4400" dirty="0" err="1" smtClean="0"/>
              <a:t>zp</a:t>
            </a:r>
            <a:r>
              <a:rPr lang="cs-CZ" sz="4400" dirty="0" smtClean="0"/>
              <a:t>. </a:t>
            </a:r>
            <a:r>
              <a:rPr lang="cs-CZ" sz="4400" dirty="0" err="1" smtClean="0"/>
              <a:t>rozk</a:t>
            </a:r>
            <a:r>
              <a:rPr lang="cs-CZ" sz="4400" dirty="0" smtClean="0"/>
              <a:t>., čas bud.</a:t>
            </a:r>
          </a:p>
          <a:p>
            <a:pPr>
              <a:buNone/>
            </a:pPr>
            <a:r>
              <a:rPr lang="cs-CZ" sz="4400" dirty="0" smtClean="0"/>
              <a:t>Š      rozmyslel by sis – 2.os.,</a:t>
            </a:r>
            <a:r>
              <a:rPr lang="cs-CZ" sz="4400" dirty="0" err="1" smtClean="0"/>
              <a:t>č.j</a:t>
            </a:r>
            <a:r>
              <a:rPr lang="cs-CZ" sz="4400" dirty="0" smtClean="0"/>
              <a:t>.,</a:t>
            </a:r>
            <a:r>
              <a:rPr lang="cs-CZ" sz="4400" dirty="0" err="1" smtClean="0"/>
              <a:t>zp.ozn</a:t>
            </a:r>
            <a:r>
              <a:rPr lang="cs-CZ" sz="4400" dirty="0" smtClean="0"/>
              <a:t>.</a:t>
            </a:r>
          </a:p>
          <a:p>
            <a:pPr>
              <a:buNone/>
            </a:pPr>
            <a:endParaRPr lang="cs-CZ" sz="4400" dirty="0" smtClean="0"/>
          </a:p>
          <a:p>
            <a:pPr>
              <a:buNone/>
            </a:pPr>
            <a:r>
              <a:rPr lang="cs-CZ" sz="4400" dirty="0" smtClean="0"/>
              <a:t>Ř      rozmyslíte si- 2.os.,</a:t>
            </a:r>
            <a:r>
              <a:rPr lang="cs-CZ" sz="4400" dirty="0" err="1" smtClean="0"/>
              <a:t>č.mn</a:t>
            </a:r>
            <a:r>
              <a:rPr lang="cs-CZ" sz="4400" dirty="0" smtClean="0"/>
              <a:t>., </a:t>
            </a:r>
            <a:r>
              <a:rPr lang="cs-CZ" sz="4400" dirty="0" err="1" smtClean="0"/>
              <a:t>zp.ozn</a:t>
            </a:r>
            <a:r>
              <a:rPr lang="cs-CZ" sz="4400" dirty="0" smtClean="0"/>
              <a:t>.,</a:t>
            </a:r>
          </a:p>
          <a:p>
            <a:pPr>
              <a:buNone/>
            </a:pPr>
            <a:r>
              <a:rPr lang="cs-CZ" sz="4400" dirty="0" smtClean="0"/>
              <a:t>          čas bud.</a:t>
            </a:r>
          </a:p>
          <a:p>
            <a:pPr>
              <a:buNone/>
            </a:pPr>
            <a:r>
              <a:rPr lang="cs-CZ" sz="4400" dirty="0" smtClean="0"/>
              <a:t>      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Ve kterém řádku je správně určen slovesný způsob sloves:</a:t>
            </a:r>
            <a:br>
              <a:rPr lang="cs-CZ" dirty="0" smtClean="0"/>
            </a:br>
            <a:r>
              <a:rPr lang="cs-CZ" b="1" dirty="0" smtClean="0"/>
              <a:t>zpívali by,   zpívejme,   zpíváme,  budu zpívat</a:t>
            </a:r>
            <a:endParaRPr lang="de-DE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64502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4400" dirty="0" smtClean="0"/>
              <a:t> D     </a:t>
            </a:r>
            <a:r>
              <a:rPr lang="cs-CZ" sz="4400" dirty="0" err="1" smtClean="0"/>
              <a:t>podm</a:t>
            </a:r>
            <a:r>
              <a:rPr lang="cs-CZ" sz="4400" dirty="0" smtClean="0"/>
              <a:t>.  -  </a:t>
            </a:r>
            <a:r>
              <a:rPr lang="cs-CZ" sz="4400" dirty="0" err="1" smtClean="0"/>
              <a:t>rozk</a:t>
            </a:r>
            <a:r>
              <a:rPr lang="cs-CZ" sz="4400" dirty="0" smtClean="0"/>
              <a:t>. -  </a:t>
            </a:r>
            <a:r>
              <a:rPr lang="cs-CZ" sz="4400" dirty="0" err="1" smtClean="0"/>
              <a:t>ozn</a:t>
            </a:r>
            <a:r>
              <a:rPr lang="cs-CZ" sz="4400" dirty="0" smtClean="0"/>
              <a:t>. -  </a:t>
            </a:r>
            <a:r>
              <a:rPr lang="cs-CZ" sz="4400" dirty="0" err="1" smtClean="0"/>
              <a:t>ozn</a:t>
            </a:r>
            <a:r>
              <a:rPr lang="cs-CZ" sz="4400" dirty="0" smtClean="0"/>
              <a:t>.</a:t>
            </a:r>
          </a:p>
          <a:p>
            <a:pPr>
              <a:buNone/>
            </a:pPr>
            <a:r>
              <a:rPr lang="cs-CZ" sz="4400" dirty="0" smtClean="0"/>
              <a:t>   B     </a:t>
            </a:r>
            <a:r>
              <a:rPr lang="cs-CZ" sz="4400" dirty="0" err="1" smtClean="0"/>
              <a:t>podm</a:t>
            </a:r>
            <a:r>
              <a:rPr lang="cs-CZ" sz="4400" dirty="0" smtClean="0"/>
              <a:t>.  -  </a:t>
            </a:r>
            <a:r>
              <a:rPr lang="cs-CZ" sz="4400" dirty="0" err="1" smtClean="0"/>
              <a:t>ozn</a:t>
            </a:r>
            <a:r>
              <a:rPr lang="cs-CZ" sz="4400" dirty="0" smtClean="0"/>
              <a:t>.  -  </a:t>
            </a:r>
            <a:r>
              <a:rPr lang="cs-CZ" sz="4400" dirty="0" err="1" smtClean="0"/>
              <a:t>rozk</a:t>
            </a:r>
            <a:r>
              <a:rPr lang="cs-CZ" sz="4400" dirty="0" smtClean="0"/>
              <a:t>. -  </a:t>
            </a:r>
            <a:r>
              <a:rPr lang="cs-CZ" sz="4400" dirty="0" err="1" smtClean="0"/>
              <a:t>ozn</a:t>
            </a:r>
            <a:r>
              <a:rPr lang="cs-CZ" sz="4400" dirty="0" smtClean="0"/>
              <a:t>.</a:t>
            </a:r>
          </a:p>
          <a:p>
            <a:pPr>
              <a:buNone/>
            </a:pPr>
            <a:r>
              <a:rPr lang="cs-CZ" sz="4400" dirty="0" smtClean="0"/>
              <a:t>   E     </a:t>
            </a:r>
            <a:r>
              <a:rPr lang="cs-CZ" sz="4400" dirty="0" err="1" smtClean="0"/>
              <a:t>ozn</a:t>
            </a:r>
            <a:r>
              <a:rPr lang="cs-CZ" sz="4400" dirty="0" smtClean="0"/>
              <a:t>.  -  </a:t>
            </a:r>
            <a:r>
              <a:rPr lang="cs-CZ" sz="4400" dirty="0" err="1" smtClean="0"/>
              <a:t>ozn</a:t>
            </a:r>
            <a:r>
              <a:rPr lang="cs-CZ" sz="4400" dirty="0" smtClean="0"/>
              <a:t>.  -  </a:t>
            </a:r>
            <a:r>
              <a:rPr lang="cs-CZ" sz="4400" dirty="0" err="1" smtClean="0"/>
              <a:t>rozk</a:t>
            </a:r>
            <a:r>
              <a:rPr lang="cs-CZ" sz="4400" dirty="0" smtClean="0"/>
              <a:t>.  -  </a:t>
            </a:r>
            <a:r>
              <a:rPr lang="cs-CZ" sz="4400" dirty="0" err="1" smtClean="0"/>
              <a:t>podm</a:t>
            </a:r>
            <a:r>
              <a:rPr lang="cs-CZ" sz="4400" dirty="0" smtClean="0"/>
              <a:t>.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836712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Ve kterém řádku patří všechna podstatná jména ke stejnému vzoru ?</a:t>
            </a:r>
            <a:endParaRPr lang="de-DE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852936"/>
            <a:ext cx="86409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K    kostel,  postel, hotel, kotel, datel</a:t>
            </a:r>
          </a:p>
          <a:p>
            <a:endParaRPr lang="cs-CZ" sz="4400" dirty="0" smtClean="0"/>
          </a:p>
          <a:p>
            <a:r>
              <a:rPr lang="cs-CZ" sz="4400" dirty="0" smtClean="0"/>
              <a:t> Ě   tramvaj, báseň,  vášeň, broskvoň</a:t>
            </a:r>
          </a:p>
          <a:p>
            <a:endParaRPr lang="cs-CZ" sz="4400" dirty="0" smtClean="0"/>
          </a:p>
          <a:p>
            <a:r>
              <a:rPr lang="cs-CZ" sz="4400" dirty="0" smtClean="0"/>
              <a:t> U  lavice, police, vejce, lvice</a:t>
            </a:r>
          </a:p>
          <a:p>
            <a:r>
              <a:rPr lang="cs-CZ" sz="4400" dirty="0" smtClean="0"/>
              <a:t>  </a:t>
            </a:r>
          </a:p>
          <a:p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764704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Který z uvedených slovních druhů nepatří mezi ohebné?</a:t>
            </a:r>
            <a:endParaRPr lang="de-DE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924944"/>
            <a:ext cx="8229600" cy="3201219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2996952"/>
            <a:ext cx="633670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V     přídavná jména</a:t>
            </a:r>
          </a:p>
          <a:p>
            <a:r>
              <a:rPr lang="cs-CZ" sz="4800" dirty="0" smtClean="0"/>
              <a:t>N     předložky</a:t>
            </a:r>
          </a:p>
          <a:p>
            <a:r>
              <a:rPr lang="cs-CZ" sz="4800" dirty="0" smtClean="0"/>
              <a:t>I       slovesa</a:t>
            </a:r>
            <a:endParaRPr lang="de-DE" sz="4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19256" cy="1143000"/>
          </a:xfrm>
        </p:spPr>
        <p:txBody>
          <a:bodyPr>
            <a:noAutofit/>
          </a:bodyPr>
          <a:lstStyle/>
          <a:p>
            <a:r>
              <a:rPr lang="cs-CZ" dirty="0" smtClean="0"/>
              <a:t>Ve které větě můžeme některé ze slov nahradit tvarem vyjmenovaného slova?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08920"/>
            <a:ext cx="8229600" cy="390527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sz="4000" dirty="0" smtClean="0"/>
              <a:t>R</a:t>
            </a:r>
            <a:r>
              <a:rPr lang="cs-CZ" dirty="0" smtClean="0"/>
              <a:t>     Lence se v knížce zalíbily barevné ilustrace.</a:t>
            </a:r>
          </a:p>
          <a:p>
            <a:pPr>
              <a:buNone/>
            </a:pPr>
            <a:r>
              <a:rPr lang="cs-CZ" dirty="0" smtClean="0"/>
              <a:t>O     Upečené cukroví potřeme krémem nebo zavařeninou. </a:t>
            </a:r>
          </a:p>
          <a:p>
            <a:pPr>
              <a:buNone/>
            </a:pPr>
            <a:r>
              <a:rPr lang="cs-CZ" dirty="0" smtClean="0"/>
              <a:t>M    Pes každé sousto dlouho kousal.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/>
              <a:t>Která věta je bez chyby?</a:t>
            </a:r>
            <a:endParaRPr lang="de-DE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sz="4400" dirty="0" smtClean="0"/>
              <a:t>E  Kníže vystoupil na vyvýšené místo.</a:t>
            </a:r>
          </a:p>
          <a:p>
            <a:pPr>
              <a:buNone/>
            </a:pPr>
            <a:r>
              <a:rPr lang="cs-CZ" sz="4400" dirty="0" smtClean="0"/>
              <a:t>C  </a:t>
            </a:r>
            <a:r>
              <a:rPr lang="cs-CZ" sz="4400" dirty="0" err="1" smtClean="0"/>
              <a:t>Honzík</a:t>
            </a:r>
            <a:r>
              <a:rPr lang="cs-CZ" sz="4400" dirty="0" smtClean="0"/>
              <a:t> se vytáhl na špičky a sáhl po </a:t>
            </a:r>
            <a:r>
              <a:rPr lang="cs-CZ" sz="4400" dirty="0" err="1" smtClean="0"/>
              <a:t>vysící</a:t>
            </a:r>
            <a:r>
              <a:rPr lang="cs-CZ" sz="4400" dirty="0" smtClean="0"/>
              <a:t> ozdobě.</a:t>
            </a:r>
          </a:p>
          <a:p>
            <a:pPr>
              <a:buNone/>
            </a:pPr>
            <a:r>
              <a:rPr lang="cs-CZ" sz="4400" dirty="0" smtClean="0"/>
              <a:t>P  Sotva </a:t>
            </a:r>
            <a:r>
              <a:rPr lang="cs-CZ" sz="4400" dirty="0" err="1" smtClean="0"/>
              <a:t>vyditelné</a:t>
            </a:r>
            <a:r>
              <a:rPr lang="cs-CZ" sz="4400" dirty="0" smtClean="0"/>
              <a:t> stíny tajemných </a:t>
            </a:r>
            <a:r>
              <a:rPr lang="cs-CZ" sz="4400" dirty="0" err="1" smtClean="0"/>
              <a:t>bitostí</a:t>
            </a:r>
            <a:r>
              <a:rPr lang="cs-CZ" sz="4400" dirty="0" smtClean="0"/>
              <a:t> nás vystrašily.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1143000"/>
          </a:xfrm>
        </p:spPr>
        <p:txBody>
          <a:bodyPr>
            <a:noAutofit/>
          </a:bodyPr>
          <a:lstStyle/>
          <a:p>
            <a:r>
              <a:rPr lang="cs-CZ" sz="4800" dirty="0" smtClean="0"/>
              <a:t>Ve kterém řádku jsou správné tvary podmiňovacího způsobu?</a:t>
            </a:r>
            <a:endParaRPr lang="de-DE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332037"/>
            <a:ext cx="8712968" cy="4525963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400" dirty="0" smtClean="0"/>
              <a:t>I    </a:t>
            </a:r>
            <a:r>
              <a:rPr lang="cs-CZ" sz="4000" dirty="0" smtClean="0"/>
              <a:t>zasmál bych se, zasmál by jsi se</a:t>
            </a:r>
          </a:p>
          <a:p>
            <a:pPr>
              <a:buNone/>
            </a:pPr>
            <a:r>
              <a:rPr lang="cs-CZ" sz="4000" dirty="0" smtClean="0"/>
              <a:t>L   zasmáli byste se,  zasmáli by jsme se</a:t>
            </a:r>
          </a:p>
          <a:p>
            <a:pPr>
              <a:buNone/>
            </a:pPr>
            <a:r>
              <a:rPr lang="cs-CZ" sz="4000" dirty="0" smtClean="0"/>
              <a:t>V   zasmáli bychom se, zasmáli byste se</a:t>
            </a:r>
            <a:endParaRPr lang="de-DE" sz="4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900" dirty="0" smtClean="0"/>
              <a:t>Řešili jste správně?</a:t>
            </a:r>
            <a:r>
              <a:rPr lang="cs-CZ" dirty="0" smtClean="0"/>
              <a:t/>
            </a:r>
            <a:br>
              <a:rPr lang="cs-CZ" dirty="0" smtClean="0"/>
            </a:b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endParaRPr lang="de-DE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340768"/>
            <a:ext cx="74168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Pak vám asi vyšla tato  </a:t>
            </a:r>
            <a:r>
              <a:rPr lang="cs-CZ" sz="3200" b="1" dirty="0" smtClean="0"/>
              <a:t>nesrozumitelnost</a:t>
            </a:r>
            <a:endParaRPr lang="de-DE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564904"/>
            <a:ext cx="88204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T N E L A T E M Í Ř D Ě N M E V</a:t>
            </a:r>
            <a:endParaRPr lang="de-DE" sz="5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4077072"/>
            <a:ext cx="849694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 Teď už stačí přečíst větu od konce. . ….. a můžeme se zasmát.</a:t>
            </a:r>
            <a:endParaRPr lang="de-DE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43200000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6" grpId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44824"/>
            <a:ext cx="51125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 Ospalý jsem ve škole pořád proto, že  …….</a:t>
            </a:r>
            <a:endParaRPr lang="de-DE" sz="4800" dirty="0"/>
          </a:p>
        </p:txBody>
      </p:sp>
      <p:pic>
        <p:nvPicPr>
          <p:cNvPr id="1028" name="Picture 4" descr="C:\Users\Hana\AppData\Local\Microsoft\Windows\Temporary Internet Files\Content.IE5\RB3IB0L3\MP90043166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412776"/>
            <a:ext cx="3007196" cy="4508593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187624" y="3356992"/>
            <a:ext cx="2736304" cy="2954655"/>
          </a:xfrm>
          <a:prstGeom prst="rect">
            <a:avLst/>
          </a:prstGeom>
          <a:solidFill>
            <a:schemeClr val="accent2"/>
          </a:solidFill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ve  mně </a:t>
            </a:r>
            <a:r>
              <a:rPr lang="cs-CZ" sz="6000" dirty="0" err="1" smtClean="0"/>
              <a:t>dříme</a:t>
            </a:r>
            <a:r>
              <a:rPr lang="cs-CZ" sz="6000" dirty="0" smtClean="0"/>
              <a:t> talent</a:t>
            </a:r>
            <a:r>
              <a:rPr lang="cs-CZ" sz="6600" dirty="0" smtClean="0"/>
              <a:t>.</a:t>
            </a:r>
            <a:endParaRPr lang="de-DE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264</TotalTime>
  <Words>758</Words>
  <Application>Microsoft Office PowerPoint</Application>
  <PresentationFormat>Předvádění na obrazovce (4:3)</PresentationFormat>
  <Paragraphs>111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sady Office</vt:lpstr>
      <vt:lpstr>Snímek 1</vt:lpstr>
      <vt:lpstr>Snímek 2</vt:lpstr>
      <vt:lpstr>Snímek 3</vt:lpstr>
      <vt:lpstr>Snímek 4</vt:lpstr>
      <vt:lpstr>Na kterém řádku jsou slova ve správném abecedním pořádku?</vt:lpstr>
      <vt:lpstr>Který řádek obsahuje slova příbuzná?</vt:lpstr>
      <vt:lpstr>Které z uvedených slov není souznačné se slovem marně ?</vt:lpstr>
      <vt:lpstr>Která věta je bez pravopisných chyb?</vt:lpstr>
      <vt:lpstr>Který z uvedených slovních druhů se skloňuje?</vt:lpstr>
      <vt:lpstr>Doplňte větu vybranou z pohádky: „Věřím v tvou spravedlnost, moudrý   ………“</vt:lpstr>
      <vt:lpstr>Ve větě   Své děti všechny maminky velmi milují    je základní skladební dvojice:</vt:lpstr>
      <vt:lpstr>Ve větě  Ty nezbedo, jestli hned neopustíš kuchyň a nebudeš si hrát jako ostatní štěňata na dvoře, vezmu na tebe koště. označte podstatná jména a určete pád a číslo. Na kterém řádku je správné řešení?</vt:lpstr>
      <vt:lpstr> Ve kterém řádku je správné řešení? </vt:lpstr>
      <vt:lpstr>Ve kterém řádku je správně určen slovesný způsob sloves: zpívali by,   zpívejme,   zpíváme,  budu zpívat</vt:lpstr>
      <vt:lpstr>Ve kterém řádku patří všechna podstatná jména ke stejnému vzoru ?</vt:lpstr>
      <vt:lpstr>Který z uvedených slovních druhů nepatří mezi ohebné?</vt:lpstr>
      <vt:lpstr>Ve které větě můžeme některé ze slov nahradit tvarem vyjmenovaného slova?</vt:lpstr>
      <vt:lpstr>Která věta je bez chyby?</vt:lpstr>
      <vt:lpstr>Ve kterém řádku jsou správné tvary podmiňovacího způsobu?</vt:lpstr>
      <vt:lpstr>Řešili jste správně? </vt:lpstr>
      <vt:lpstr>Snímek 21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</dc:creator>
  <cp:lastModifiedBy>Dum</cp:lastModifiedBy>
  <cp:revision>32</cp:revision>
  <dcterms:created xsi:type="dcterms:W3CDTF">2012-11-26T23:52:42Z</dcterms:created>
  <dcterms:modified xsi:type="dcterms:W3CDTF">2013-05-22T05:12:07Z</dcterms:modified>
</cp:coreProperties>
</file>