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8" r:id="rId2"/>
    <p:sldId id="257" r:id="rId3"/>
    <p:sldId id="256" r:id="rId4"/>
    <p:sldId id="259" r:id="rId5"/>
    <p:sldId id="261" r:id="rId6"/>
    <p:sldId id="260" r:id="rId7"/>
    <p:sldId id="263" r:id="rId8"/>
    <p:sldId id="264" r:id="rId9"/>
    <p:sldId id="265" r:id="rId10"/>
    <p:sldId id="266" r:id="rId11"/>
    <p:sldId id="270" r:id="rId12"/>
    <p:sldId id="267" r:id="rId13"/>
    <p:sldId id="268" r:id="rId14"/>
    <p:sldId id="269" r:id="rId15"/>
    <p:sldId id="271" r:id="rId16"/>
    <p:sldId id="272" r:id="rId17"/>
    <p:sldId id="262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66FF"/>
    <a:srgbClr val="66FF33"/>
    <a:srgbClr val="FF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3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F55764-E2D3-460F-904C-419063F655E4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2AE999-52F5-4576-917F-3A80F8ABA2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912934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BBF525-16B4-411B-8AAF-89BAEC90550E}" type="slidenum">
              <a:rPr 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faraon.wz.cz/panovnici/vase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q72nsOFSj-0" TargetMode="External"/><Relationship Id="rId2" Type="http://schemas.openxmlformats.org/officeDocument/2006/relationships/hyperlink" Target="http://www.youtube.com/watch?v=k6Y2HE-nDkI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eryl_emeralds_cut_XH.jpg" TargetMode="External"/><Relationship Id="rId2" Type="http://schemas.openxmlformats.org/officeDocument/2006/relationships/hyperlink" Target="http://cs.wikipedia.org/wiki/Soubor:Emerald_crystal_muzo_colombi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Be-140g.jpg" TargetMode="External"/><Relationship Id="rId5" Type="http://schemas.openxmlformats.org/officeDocument/2006/relationships/hyperlink" Target="http://cs.wikipedia.org/wiki/Soubor:Autunite_carri%C3%A8re_Les_Oudots.jpg" TargetMode="External"/><Relationship Id="rId4" Type="http://schemas.openxmlformats.org/officeDocument/2006/relationships/hyperlink" Target="http://cs.wikipedia.org/wiki/Soubor:Berry_bleu2-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3494509"/>
              </p:ext>
            </p:extLst>
          </p:nvPr>
        </p:nvGraphicFramePr>
        <p:xfrm>
          <a:off x="614363" y="2816225"/>
          <a:ext cx="8137525" cy="2692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9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Monika Šléglová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VY_32_INOVACE_06B_11_Kovy alkalických zemin I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Kovy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7.2.2013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</a:tbl>
          </a:graphicData>
        </a:graphic>
      </p:graphicFrame>
      <p:pic>
        <p:nvPicPr>
          <p:cNvPr id="3097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7636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>
                <a:latin typeface="Calibri" pitchFamily="34" charset="0"/>
              </a:rPr>
              <a:t>Materiál je určen pro studenty 2. ročníku 4letých a odpovídajících ročníků víceletých gymnázií, do předmětu Chemie, kapitola Kovy. </a:t>
            </a:r>
          </a:p>
          <a:p>
            <a:r>
              <a:rPr lang="cs-CZ" sz="1400" dirty="0" smtClean="0">
                <a:latin typeface="Calibri" pitchFamily="34" charset="0"/>
              </a:rPr>
              <a:t>Tento materiál slouží pro výklad učiva  o kovech alkalických zemin, jejich výskytu, vlastnostech, reaktivitě, získávání a užití . </a:t>
            </a:r>
          </a:p>
          <a:p>
            <a:r>
              <a:rPr lang="cs-CZ" sz="1400" dirty="0" smtClean="0">
                <a:latin typeface="Calibri" pitchFamily="34" charset="0"/>
              </a:rPr>
              <a:t>První část je určena jako podpora výkladu učitele a je doplněna ilustračními obrázky nebo internetovými odkazy na </a:t>
            </a:r>
            <a:r>
              <a:rPr lang="cs-CZ" sz="1400" dirty="0" smtClean="0">
                <a:latin typeface="Calibri" pitchFamily="34" charset="0"/>
              </a:rPr>
              <a:t>ně a </a:t>
            </a:r>
            <a:r>
              <a:rPr lang="cs-CZ" sz="1400" dirty="0" err="1" smtClean="0">
                <a:latin typeface="Calibri" pitchFamily="34" charset="0"/>
              </a:rPr>
              <a:t>videoukázkami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smtClean="0">
                <a:latin typeface="Calibri" pitchFamily="34" charset="0"/>
              </a:rPr>
              <a:t>reaktivity těchto kovů. Obsahuje  také sadu jednoduchých rovnic, které žáci  mohou doplňovat buď do sešitu nebo do promítaného zadání na tabuli fixem, nebo pomocí světelného pera na interaktivní tabuli. </a:t>
            </a:r>
          </a:p>
          <a:p>
            <a:pPr>
              <a:buNone/>
            </a:pPr>
            <a:r>
              <a:rPr lang="cs-CZ" sz="1400" dirty="0" smtClean="0">
                <a:latin typeface="Calibri" pitchFamily="34" charset="0"/>
              </a:rPr>
              <a:t>	Správné doplnění rovnic se objeví po kliknutí myši.</a:t>
            </a:r>
          </a:p>
          <a:p>
            <a:pPr>
              <a:buNone/>
            </a:pPr>
            <a:r>
              <a:rPr lang="cs-CZ" sz="1400" dirty="0" smtClean="0">
                <a:latin typeface="Calibri" pitchFamily="34" charset="0"/>
              </a:rPr>
              <a:t>	Tato část může sloužit jako podklad zápisu do sešitu.</a:t>
            </a:r>
          </a:p>
          <a:p>
            <a:r>
              <a:rPr lang="cs-CZ" sz="1400" dirty="0" smtClean="0">
                <a:latin typeface="Calibri" pitchFamily="34" charset="0"/>
              </a:rPr>
              <a:t>Druhá část obsahuje interaktivní cvičení na upevnění souvislostí mezi prvky a minerály, a sadu kontrolních otázek. Řešení žáci  mohou doplňovat do promítaného zadání na tabuli fixem, nebo pomocí světelného pera na interaktivní tabuli nebo (u druhého cvičení) písemně do sešitu.</a:t>
            </a:r>
          </a:p>
          <a:p>
            <a:pPr>
              <a:buNone/>
            </a:pPr>
            <a:r>
              <a:rPr lang="cs-CZ" sz="1400" dirty="0" smtClean="0">
                <a:latin typeface="Calibri" pitchFamily="34" charset="0"/>
              </a:rPr>
              <a:t>	Správné odpovědi se objevují postupně na kliknutí myši.</a:t>
            </a:r>
          </a:p>
          <a:p>
            <a:pPr>
              <a:buNone/>
            </a:pP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Materiál je určen pro interaktivní výuku.</a:t>
            </a:r>
          </a:p>
          <a:p>
            <a:r>
              <a:rPr lang="cs-CZ" sz="1400" dirty="0" smtClean="0">
                <a:latin typeface="Calibri" pitchFamily="34" charset="0"/>
              </a:rPr>
              <a:t>Veškeré hypertextové odkazy jsou platné ke dni vytvoření díla.</a:t>
            </a:r>
          </a:p>
          <a:p>
            <a:pPr marL="0" indent="0">
              <a:buFont typeface="Arial" charset="0"/>
              <a:buNone/>
            </a:pPr>
            <a:endParaRPr lang="cs-CZ" sz="3200" dirty="0" smtClean="0"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endParaRPr lang="cs-CZ" sz="3200" dirty="0" smtClean="0">
              <a:latin typeface="Calibri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8596" y="1357298"/>
            <a:ext cx="7214770" cy="2301240"/>
          </a:xfrm>
        </p:spPr>
        <p:txBody>
          <a:bodyPr/>
          <a:lstStyle/>
          <a:p>
            <a:r>
              <a:rPr lang="cs-CZ" dirty="0" smtClean="0"/>
              <a:t>Kovy alkalických zemin i</a:t>
            </a:r>
            <a:br>
              <a:rPr lang="cs-CZ" dirty="0" smtClean="0"/>
            </a:br>
            <a:r>
              <a:rPr lang="cs-CZ" cap="none" dirty="0" smtClean="0"/>
              <a:t>s - prvky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cap="none" dirty="0" smtClean="0"/>
              <a:t>Be, Mg, Ca, Sr, Ba, Ra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71472" y="3643314"/>
            <a:ext cx="7210784" cy="823906"/>
          </a:xfrm>
        </p:spPr>
        <p:txBody>
          <a:bodyPr/>
          <a:lstStyle/>
          <a:p>
            <a:r>
              <a:rPr lang="cs-CZ" dirty="0" smtClean="0"/>
              <a:t>Charakteristika, výskyt, vlastnosti, reaktivita, výroba, užití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 skupiny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El. konfigurace ns</a:t>
            </a:r>
            <a:r>
              <a:rPr lang="cs-CZ" baseline="30000" dirty="0" smtClean="0"/>
              <a:t>2</a:t>
            </a:r>
            <a:r>
              <a:rPr lang="cs-CZ" dirty="0" smtClean="0"/>
              <a:t> , II. A </a:t>
            </a:r>
            <a:r>
              <a:rPr lang="cs-CZ" dirty="0" err="1" smtClean="0"/>
              <a:t>sk</a:t>
            </a:r>
            <a:r>
              <a:rPr lang="cs-CZ" dirty="0" smtClean="0"/>
              <a:t>. → ox. č. II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Srovnání s I. A skupinou:</a:t>
            </a:r>
            <a:br>
              <a:rPr lang="cs-CZ" dirty="0" smtClean="0"/>
            </a:br>
            <a:r>
              <a:rPr lang="cs-CZ" dirty="0" smtClean="0"/>
              <a:t>	větší hodnoty X</a:t>
            </a:r>
            <a:br>
              <a:rPr lang="cs-CZ" dirty="0" smtClean="0"/>
            </a:br>
            <a:r>
              <a:rPr lang="cs-CZ" dirty="0" smtClean="0"/>
              <a:t>	větší hodnoty ionizační energie</a:t>
            </a:r>
            <a:br>
              <a:rPr lang="cs-CZ" dirty="0" smtClean="0"/>
            </a:br>
            <a:r>
              <a:rPr lang="cs-CZ" dirty="0" smtClean="0"/>
              <a:t>	méně reaktivní</a:t>
            </a:r>
            <a:br>
              <a:rPr lang="cs-CZ" dirty="0" smtClean="0"/>
            </a:br>
            <a:r>
              <a:rPr lang="cs-CZ" dirty="0" smtClean="0"/>
              <a:t>	tvrdší, křehké, vysoké </a:t>
            </a:r>
            <a:r>
              <a:rPr lang="cs-CZ" dirty="0" err="1" smtClean="0"/>
              <a:t>t</a:t>
            </a:r>
            <a:r>
              <a:rPr lang="cs-CZ" baseline="-25000" dirty="0" err="1" smtClean="0"/>
              <a:t>t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060848"/>
            <a:ext cx="7467600" cy="4065315"/>
          </a:xfrm>
        </p:spPr>
        <p:txBody>
          <a:bodyPr/>
          <a:lstStyle/>
          <a:p>
            <a:r>
              <a:rPr lang="cs-CZ" dirty="0" smtClean="0"/>
              <a:t>Be – tvoří hlavně kovalentní sloučeniny</a:t>
            </a:r>
          </a:p>
          <a:p>
            <a:endParaRPr lang="cs-CZ" dirty="0"/>
          </a:p>
          <a:p>
            <a:r>
              <a:rPr lang="cs-CZ" dirty="0" smtClean="0"/>
              <a:t>Mg – kovalentní i iontové</a:t>
            </a:r>
          </a:p>
          <a:p>
            <a:endParaRPr lang="cs-CZ" dirty="0"/>
          </a:p>
          <a:p>
            <a:r>
              <a:rPr lang="cs-CZ" dirty="0" smtClean="0"/>
              <a:t>od Ca – výhradně iontové</a:t>
            </a:r>
          </a:p>
        </p:txBody>
      </p:sp>
    </p:spTree>
    <p:extLst>
      <p:ext uri="{BB962C8B-B14F-4D97-AF65-F5344CB8AC3E}">
        <p14:creationId xmlns="" xmlns:p14="http://schemas.microsoft.com/office/powerpoint/2010/main" val="180221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Výskyt  - p</a:t>
            </a:r>
            <a:r>
              <a:rPr lang="cs-CZ" b="1" dirty="0" smtClean="0"/>
              <a:t>ouze </a:t>
            </a:r>
            <a:r>
              <a:rPr lang="cs-CZ" b="1" dirty="0"/>
              <a:t>vázaně</a:t>
            </a:r>
            <a:r>
              <a:rPr lang="cs-CZ" b="1" dirty="0">
                <a:solidFill>
                  <a:srgbClr val="FFFF66"/>
                </a:solidFill>
              </a:rPr>
              <a:t/>
            </a:r>
            <a:br>
              <a:rPr lang="cs-CZ" b="1" dirty="0">
                <a:solidFill>
                  <a:srgbClr val="FFFF66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075240" cy="5001419"/>
          </a:xfrm>
        </p:spPr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rgbClr val="FFFF66"/>
                </a:solidFill>
              </a:rPr>
              <a:t>	Be</a:t>
            </a:r>
            <a:br>
              <a:rPr lang="cs-CZ" b="1" dirty="0" smtClean="0">
                <a:solidFill>
                  <a:srgbClr val="FFFF66"/>
                </a:solidFill>
              </a:rPr>
            </a:br>
            <a:r>
              <a:rPr lang="cs-CZ" b="1" dirty="0" smtClean="0"/>
              <a:t>Be</a:t>
            </a:r>
            <a:r>
              <a:rPr lang="cs-CZ" b="1" baseline="-25000" dirty="0" smtClean="0"/>
              <a:t>3</a:t>
            </a:r>
            <a:r>
              <a:rPr lang="cs-CZ" b="1" dirty="0" smtClean="0"/>
              <a:t>Al</a:t>
            </a:r>
            <a:r>
              <a:rPr lang="cs-CZ" b="1" baseline="-25000" dirty="0" smtClean="0"/>
              <a:t>2</a:t>
            </a:r>
            <a:r>
              <a:rPr lang="cs-CZ" b="1" dirty="0" smtClean="0"/>
              <a:t>(SiO</a:t>
            </a:r>
            <a:r>
              <a:rPr lang="cs-CZ" b="1" baseline="-25000" dirty="0" smtClean="0"/>
              <a:t>3</a:t>
            </a:r>
            <a:r>
              <a:rPr lang="cs-CZ" b="1" dirty="0" smtClean="0"/>
              <a:t>)</a:t>
            </a:r>
            <a:r>
              <a:rPr lang="cs-CZ" b="1" baseline="-25000" dirty="0" smtClean="0"/>
              <a:t>6 </a:t>
            </a:r>
            <a:r>
              <a:rPr lang="cs-CZ" b="1" dirty="0" smtClean="0"/>
              <a:t>–</a:t>
            </a:r>
            <a:r>
              <a:rPr lang="cs-CZ" b="1" baseline="-25000" dirty="0" smtClean="0"/>
              <a:t> </a:t>
            </a:r>
            <a:r>
              <a:rPr lang="cs-CZ" b="1" dirty="0"/>
              <a:t> </a:t>
            </a:r>
            <a:r>
              <a:rPr lang="cs-CZ" b="1" dirty="0" smtClean="0"/>
              <a:t>beryl</a:t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sz="2400" b="1" dirty="0" smtClean="0"/>
              <a:t>zelený – smaragd		sv. modrý – akvamarín</a:t>
            </a:r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pPr>
              <a:buNone/>
            </a:pPr>
            <a:r>
              <a:rPr lang="cs-CZ" sz="2400" b="1" dirty="0" smtClean="0"/>
              <a:t>	</a:t>
            </a:r>
            <a:r>
              <a:rPr lang="en-US" sz="1800" dirty="0" smtClean="0"/>
              <a:t>[1]			[2]				[3]</a:t>
            </a:r>
            <a:r>
              <a:rPr lang="cs-CZ" sz="1800" dirty="0" smtClean="0"/>
              <a:t> </a:t>
            </a:r>
            <a:endParaRPr lang="cs-CZ" sz="1800" baseline="-25000" dirty="0"/>
          </a:p>
        </p:txBody>
      </p:sp>
      <p:pic>
        <p:nvPicPr>
          <p:cNvPr id="4" name="Obrázek 3" descr="smaragd1.jpg"/>
          <p:cNvPicPr>
            <a:picLocks noChangeAspect="1"/>
          </p:cNvPicPr>
          <p:nvPr/>
        </p:nvPicPr>
        <p:blipFill>
          <a:blip r:embed="rId2"/>
          <a:srcRect l="5769" t="9375" r="10576" b="10937"/>
          <a:stretch>
            <a:fillRect/>
          </a:stretch>
        </p:blipFill>
        <p:spPr>
          <a:xfrm>
            <a:off x="357158" y="3143248"/>
            <a:ext cx="2071702" cy="2428892"/>
          </a:xfrm>
          <a:prstGeom prst="rect">
            <a:avLst/>
          </a:prstGeom>
        </p:spPr>
      </p:pic>
      <p:pic>
        <p:nvPicPr>
          <p:cNvPr id="5" name="Obrázek 4" descr="smaragd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2201039" y="3656820"/>
            <a:ext cx="2428893" cy="1401750"/>
          </a:xfrm>
          <a:prstGeom prst="rect">
            <a:avLst/>
          </a:prstGeom>
        </p:spPr>
      </p:pic>
      <p:pic>
        <p:nvPicPr>
          <p:cNvPr id="6" name="Obrázek 5" descr="akvamari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0760" y="3071810"/>
            <a:ext cx="1223114" cy="23574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5403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Výskyt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857232"/>
            <a:ext cx="8186766" cy="5786454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FF66"/>
                </a:solidFill>
              </a:rPr>
              <a:t>Mg, Ca</a:t>
            </a:r>
            <a:br>
              <a:rPr lang="cs-CZ" b="1" dirty="0" smtClean="0">
                <a:solidFill>
                  <a:srgbClr val="FFFF66"/>
                </a:solidFill>
              </a:rPr>
            </a:br>
            <a:r>
              <a:rPr lang="cs-CZ" dirty="0" smtClean="0"/>
              <a:t>běžně rozšířené v zemské kůře</a:t>
            </a:r>
          </a:p>
          <a:p>
            <a:pPr lvl="1"/>
            <a:r>
              <a:rPr lang="cs-CZ" dirty="0" smtClean="0"/>
              <a:t>fosforečnany (apatity, fosfority) – Ca</a:t>
            </a:r>
            <a:r>
              <a:rPr lang="cs-CZ" baseline="-25000" dirty="0" smtClean="0"/>
              <a:t>3</a:t>
            </a:r>
            <a:r>
              <a:rPr lang="cs-CZ" dirty="0" smtClean="0"/>
              <a:t>(PO</a:t>
            </a:r>
            <a:r>
              <a:rPr lang="cs-CZ" baseline="-25000" dirty="0" smtClean="0"/>
              <a:t>4</a:t>
            </a:r>
            <a:r>
              <a:rPr lang="cs-CZ" dirty="0" smtClean="0"/>
              <a:t>)</a:t>
            </a:r>
            <a:r>
              <a:rPr lang="cs-CZ" baseline="-25000" dirty="0" smtClean="0"/>
              <a:t>2</a:t>
            </a:r>
          </a:p>
          <a:p>
            <a:pPr lvl="1"/>
            <a:r>
              <a:rPr lang="cs-CZ" dirty="0" smtClean="0"/>
              <a:t>magnezit – MgCO</a:t>
            </a:r>
            <a:r>
              <a:rPr lang="cs-CZ" baseline="-25000" dirty="0" smtClean="0"/>
              <a:t>3</a:t>
            </a:r>
          </a:p>
          <a:p>
            <a:pPr lvl="1"/>
            <a:r>
              <a:rPr lang="cs-CZ" dirty="0" smtClean="0"/>
              <a:t>kalcit – CaCO</a:t>
            </a:r>
            <a:r>
              <a:rPr lang="cs-CZ" baseline="-25000" dirty="0" smtClean="0"/>
              <a:t>3</a:t>
            </a:r>
          </a:p>
          <a:p>
            <a:pPr lvl="1"/>
            <a:r>
              <a:rPr lang="cs-CZ" dirty="0" smtClean="0"/>
              <a:t>kazivec – CaF</a:t>
            </a:r>
            <a:r>
              <a:rPr lang="cs-CZ" baseline="-25000" dirty="0" smtClean="0"/>
              <a:t>2</a:t>
            </a:r>
          </a:p>
          <a:p>
            <a:pPr lvl="1"/>
            <a:r>
              <a:rPr lang="cs-CZ" dirty="0" smtClean="0"/>
              <a:t>sádrovec – CaSO</a:t>
            </a:r>
            <a:r>
              <a:rPr lang="cs-CZ" baseline="-25000" dirty="0" smtClean="0"/>
              <a:t>4</a:t>
            </a:r>
            <a:r>
              <a:rPr lang="cs-CZ" dirty="0" smtClean="0"/>
              <a:t> . 2 H</a:t>
            </a:r>
            <a:r>
              <a:rPr lang="cs-CZ" baseline="-25000" dirty="0" smtClean="0"/>
              <a:t>2</a:t>
            </a:r>
            <a:r>
              <a:rPr lang="cs-CZ" dirty="0" smtClean="0"/>
              <a:t>O (odrůda = alabastr)</a:t>
            </a:r>
            <a:br>
              <a:rPr lang="cs-CZ" dirty="0" smtClean="0"/>
            </a:br>
            <a:r>
              <a:rPr lang="cs-CZ" dirty="0" smtClean="0"/>
              <a:t>				 </a:t>
            </a:r>
            <a:r>
              <a:rPr lang="cs-CZ" sz="1800" dirty="0" smtClean="0">
                <a:hlinkClick r:id="rId2"/>
              </a:rPr>
              <a:t>http://faraon.</a:t>
            </a:r>
            <a:r>
              <a:rPr lang="cs-CZ" sz="1800" dirty="0" err="1" smtClean="0">
                <a:hlinkClick r:id="rId2"/>
              </a:rPr>
              <a:t>wz.cz</a:t>
            </a:r>
            <a:r>
              <a:rPr lang="cs-CZ" sz="1800" dirty="0" smtClean="0">
                <a:hlinkClick r:id="rId2"/>
              </a:rPr>
              <a:t>/panovnici/</a:t>
            </a:r>
            <a:r>
              <a:rPr lang="cs-CZ" sz="1800" dirty="0" err="1" smtClean="0">
                <a:hlinkClick r:id="rId2"/>
              </a:rPr>
              <a:t>vase.jpg</a:t>
            </a:r>
            <a:endParaRPr lang="cs-CZ" sz="1800" dirty="0" smtClean="0"/>
          </a:p>
          <a:p>
            <a:pPr lvl="1">
              <a:buNone/>
            </a:pPr>
            <a:r>
              <a:rPr lang="cs-CZ" sz="3000" dirty="0" smtClean="0"/>
              <a:t>biogenní prvky</a:t>
            </a:r>
          </a:p>
          <a:p>
            <a:pPr lvl="1"/>
            <a:r>
              <a:rPr lang="cs-CZ" dirty="0" smtClean="0"/>
              <a:t>Ca – kostní hmota</a:t>
            </a:r>
          </a:p>
          <a:p>
            <a:pPr lvl="1"/>
            <a:r>
              <a:rPr lang="cs-CZ" dirty="0" smtClean="0"/>
              <a:t>Mg – chlorofyl</a:t>
            </a:r>
          </a:p>
          <a:p>
            <a:pPr lvl="1">
              <a:buNone/>
            </a:pPr>
            <a:r>
              <a:rPr lang="cs-CZ" dirty="0" smtClean="0"/>
              <a:t>V minerální a mořské vodě – MgCl</a:t>
            </a:r>
            <a:r>
              <a:rPr lang="cs-CZ" baseline="-25000" dirty="0" smtClean="0"/>
              <a:t>2</a:t>
            </a:r>
            <a:r>
              <a:rPr lang="cs-CZ" dirty="0" smtClean="0"/>
              <a:t> a MgBr</a:t>
            </a:r>
            <a:r>
              <a:rPr lang="cs-CZ" baseline="-25000" dirty="0" smtClean="0"/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46"/>
          </a:xfrm>
        </p:spPr>
        <p:txBody>
          <a:bodyPr/>
          <a:lstStyle/>
          <a:p>
            <a:r>
              <a:rPr lang="cs-CZ" dirty="0" smtClean="0"/>
              <a:t>Výskyt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7467600" cy="4983179"/>
          </a:xfrm>
        </p:spPr>
        <p:txBody>
          <a:bodyPr/>
          <a:lstStyle/>
          <a:p>
            <a:r>
              <a:rPr lang="cs-CZ" b="1" dirty="0" smtClean="0">
                <a:solidFill>
                  <a:srgbClr val="FFFF66"/>
                </a:solidFill>
              </a:rPr>
              <a:t>Sr</a:t>
            </a:r>
            <a:br>
              <a:rPr lang="cs-CZ" b="1" dirty="0" smtClean="0">
                <a:solidFill>
                  <a:srgbClr val="FFFF66"/>
                </a:solidFill>
              </a:rPr>
            </a:br>
            <a:r>
              <a:rPr lang="cs-CZ" dirty="0" smtClean="0"/>
              <a:t>celestin – SrSO</a:t>
            </a:r>
            <a:r>
              <a:rPr lang="cs-CZ" baseline="-25000" dirty="0" smtClean="0"/>
              <a:t>4</a:t>
            </a:r>
            <a:r>
              <a:rPr lang="cs-CZ" b="1" dirty="0" smtClean="0">
                <a:solidFill>
                  <a:srgbClr val="FFFF66"/>
                </a:solidFill>
              </a:rPr>
              <a:t/>
            </a:r>
            <a:br>
              <a:rPr lang="cs-CZ" b="1" dirty="0" smtClean="0">
                <a:solidFill>
                  <a:srgbClr val="FFFF66"/>
                </a:solidFill>
              </a:rPr>
            </a:br>
            <a:endParaRPr lang="cs-CZ" b="1" dirty="0" smtClean="0">
              <a:solidFill>
                <a:srgbClr val="FFFF66"/>
              </a:solidFill>
            </a:endParaRPr>
          </a:p>
          <a:p>
            <a:r>
              <a:rPr lang="cs-CZ" b="1" dirty="0" smtClean="0">
                <a:solidFill>
                  <a:srgbClr val="FFFF66"/>
                </a:solidFill>
              </a:rPr>
              <a:t>Ba</a:t>
            </a:r>
            <a:br>
              <a:rPr lang="cs-CZ" b="1" dirty="0" smtClean="0">
                <a:solidFill>
                  <a:srgbClr val="FFFF66"/>
                </a:solidFill>
              </a:rPr>
            </a:br>
            <a:r>
              <a:rPr lang="cs-CZ" dirty="0" smtClean="0"/>
              <a:t>baryt – BaSO</a:t>
            </a:r>
            <a:r>
              <a:rPr lang="cs-CZ" baseline="-25000" dirty="0" smtClean="0"/>
              <a:t>4</a:t>
            </a:r>
            <a:r>
              <a:rPr lang="cs-CZ" b="1" dirty="0" smtClean="0">
                <a:solidFill>
                  <a:srgbClr val="FFFF66"/>
                </a:solidFill>
              </a:rPr>
              <a:t/>
            </a:r>
            <a:br>
              <a:rPr lang="cs-CZ" b="1" dirty="0" smtClean="0">
                <a:solidFill>
                  <a:srgbClr val="FFFF66"/>
                </a:solidFill>
              </a:rPr>
            </a:br>
            <a:endParaRPr lang="cs-CZ" b="1" dirty="0" smtClean="0">
              <a:solidFill>
                <a:srgbClr val="FFFF66"/>
              </a:solidFill>
            </a:endParaRPr>
          </a:p>
          <a:p>
            <a:r>
              <a:rPr lang="cs-CZ" b="1" dirty="0" smtClean="0">
                <a:solidFill>
                  <a:srgbClr val="FFFF66"/>
                </a:solidFill>
              </a:rPr>
              <a:t>Ra</a:t>
            </a:r>
            <a:r>
              <a:rPr lang="cs-CZ" b="1" dirty="0" smtClean="0">
                <a:solidFill>
                  <a:srgbClr val="FFFF66"/>
                </a:solidFill>
                <a:sym typeface="Symbol"/>
              </a:rPr>
              <a:t></a:t>
            </a:r>
            <a:br>
              <a:rPr lang="cs-CZ" b="1" dirty="0" smtClean="0">
                <a:solidFill>
                  <a:srgbClr val="FFFF66"/>
                </a:solidFill>
                <a:sym typeface="Symbol"/>
              </a:rPr>
            </a:br>
            <a:r>
              <a:rPr lang="cs-CZ" dirty="0" smtClean="0">
                <a:sym typeface="Symbol"/>
              </a:rPr>
              <a:t>vzácně, velmi radioaktivní</a:t>
            </a:r>
            <a:br>
              <a:rPr lang="cs-CZ" dirty="0" smtClean="0">
                <a:sym typeface="Symbol"/>
              </a:rPr>
            </a:br>
            <a:r>
              <a:rPr lang="cs-CZ" dirty="0" smtClean="0">
                <a:sym typeface="Symbol"/>
              </a:rPr>
              <a:t>				</a:t>
            </a:r>
            <a:r>
              <a:rPr lang="en-US" sz="2000" dirty="0" smtClean="0">
                <a:sym typeface="Symbol"/>
              </a:rPr>
              <a:t>[4]</a:t>
            </a:r>
            <a:r>
              <a:rPr lang="cs-CZ" sz="2000" dirty="0" smtClean="0">
                <a:sym typeface="Symbol"/>
              </a:rPr>
              <a:t> autunit, ruda uranu a radia</a:t>
            </a:r>
            <a:endParaRPr lang="cs-CZ" sz="2000" dirty="0" smtClean="0"/>
          </a:p>
        </p:txBody>
      </p:sp>
      <p:pic>
        <p:nvPicPr>
          <p:cNvPr id="4" name="Obrázek 3" descr="radiu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6446" y="2071678"/>
            <a:ext cx="2046594" cy="29289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4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Fyzikální a chemické vlastnosti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7467600" cy="4983179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rgbClr val="FFFF66"/>
                </a:solidFill>
              </a:rPr>
              <a:t>Be</a:t>
            </a:r>
            <a:r>
              <a:rPr lang="cs-CZ" dirty="0" smtClean="0"/>
              <a:t> </a:t>
            </a:r>
          </a:p>
          <a:p>
            <a:pPr lvl="1"/>
            <a:r>
              <a:rPr lang="cs-CZ" dirty="0" smtClean="0"/>
              <a:t>jedovaté</a:t>
            </a:r>
          </a:p>
          <a:p>
            <a:pPr lvl="1"/>
            <a:r>
              <a:rPr lang="cs-CZ" dirty="0" smtClean="0"/>
              <a:t>lehký, tvrdý kov</a:t>
            </a:r>
          </a:p>
          <a:p>
            <a:pPr lvl="1"/>
            <a:r>
              <a:rPr lang="cs-CZ" dirty="0" smtClean="0"/>
              <a:t>nereaktivní – nekoroduje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	</a:t>
            </a:r>
            <a:r>
              <a:rPr lang="cs-CZ" dirty="0" smtClean="0"/>
              <a:t>na vzduchu</a:t>
            </a:r>
            <a:r>
              <a:rPr lang="en-US" dirty="0" smtClean="0"/>
              <a:t> </a:t>
            </a:r>
            <a:r>
              <a:rPr lang="cs-CZ" dirty="0" smtClean="0"/>
              <a:t>se pasivuje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	</a:t>
            </a:r>
            <a:r>
              <a:rPr lang="cs-CZ" dirty="0" smtClean="0"/>
              <a:t>nereaguje s vodou </a:t>
            </a:r>
          </a:p>
          <a:p>
            <a:pPr lvl="1"/>
            <a:r>
              <a:rPr lang="cs-CZ" dirty="0" smtClean="0"/>
              <a:t>amfoterní charakter</a:t>
            </a:r>
          </a:p>
          <a:p>
            <a:r>
              <a:rPr lang="cs-CZ" b="1" dirty="0" smtClean="0">
                <a:solidFill>
                  <a:srgbClr val="FFFF66"/>
                </a:solidFill>
              </a:rPr>
              <a:t>Mg</a:t>
            </a:r>
          </a:p>
          <a:p>
            <a:pPr lvl="1"/>
            <a:r>
              <a:rPr lang="cs-CZ" dirty="0" smtClean="0"/>
              <a:t>stříbrolesklý, lehký kov</a:t>
            </a:r>
            <a:r>
              <a:rPr lang="en-US" dirty="0" smtClean="0"/>
              <a:t>		[5]</a:t>
            </a:r>
            <a:endParaRPr lang="cs-CZ" dirty="0" smtClean="0"/>
          </a:p>
          <a:p>
            <a:r>
              <a:rPr lang="cs-CZ" b="1" dirty="0" smtClean="0">
                <a:solidFill>
                  <a:srgbClr val="FFFF66"/>
                </a:solidFill>
              </a:rPr>
              <a:t>Ca, Sr, Ba, Ra</a:t>
            </a:r>
          </a:p>
          <a:p>
            <a:pPr lvl="1"/>
            <a:r>
              <a:rPr lang="cs-CZ" dirty="0" smtClean="0"/>
              <a:t>měkké kovy, na vzduchu nestálé, reaktivní</a:t>
            </a:r>
          </a:p>
          <a:p>
            <a:endParaRPr lang="cs-CZ" dirty="0" smtClean="0"/>
          </a:p>
          <a:p>
            <a:pPr lvl="1">
              <a:buNone/>
            </a:pPr>
            <a:endParaRPr lang="cs-CZ" dirty="0" smtClean="0"/>
          </a:p>
        </p:txBody>
      </p:sp>
      <p:pic>
        <p:nvPicPr>
          <p:cNvPr id="4" name="Obrázek 3" descr="berylliu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9322" y="1071546"/>
            <a:ext cx="2540000" cy="3390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aoblený obdélník 10"/>
          <p:cNvSpPr/>
          <p:nvPr/>
        </p:nvSpPr>
        <p:spPr>
          <a:xfrm>
            <a:off x="3357554" y="4572008"/>
            <a:ext cx="3500462" cy="428628"/>
          </a:xfrm>
          <a:prstGeom prst="roundRect">
            <a:avLst/>
          </a:prstGeom>
          <a:solidFill>
            <a:schemeClr val="tx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3357554" y="4000504"/>
            <a:ext cx="3500462" cy="428628"/>
          </a:xfrm>
          <a:prstGeom prst="roundRect">
            <a:avLst/>
          </a:prstGeom>
          <a:solidFill>
            <a:schemeClr val="tx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3357554" y="3429000"/>
            <a:ext cx="3500462" cy="428628"/>
          </a:xfrm>
          <a:prstGeom prst="roundRect">
            <a:avLst/>
          </a:prstGeom>
          <a:solidFill>
            <a:schemeClr val="tx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3357554" y="2857496"/>
            <a:ext cx="3500462" cy="428628"/>
          </a:xfrm>
          <a:prstGeom prst="roundRect">
            <a:avLst/>
          </a:prstGeom>
          <a:solidFill>
            <a:schemeClr val="tx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3357554" y="2285992"/>
            <a:ext cx="3500462" cy="428628"/>
          </a:xfrm>
          <a:prstGeom prst="roundRect">
            <a:avLst/>
          </a:prstGeom>
          <a:solidFill>
            <a:schemeClr val="tx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3357554" y="1714488"/>
            <a:ext cx="3500462" cy="428628"/>
          </a:xfrm>
          <a:prstGeom prst="roundRect">
            <a:avLst/>
          </a:prstGeom>
          <a:solidFill>
            <a:schemeClr val="tx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428604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Reaktivita – </a:t>
            </a:r>
            <a:r>
              <a:rPr lang="cs-CZ" sz="3100" dirty="0" smtClean="0"/>
              <a:t>doplňte pravou stranu rovnic</a:t>
            </a:r>
            <a:endParaRPr lang="cs-CZ" sz="31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200" dirty="0" smtClean="0"/>
              <a:t>	Ca + H</a:t>
            </a:r>
            <a:r>
              <a:rPr lang="cs-CZ" sz="3200" baseline="-25000" dirty="0" smtClean="0"/>
              <a:t>2</a:t>
            </a:r>
            <a:r>
              <a:rPr lang="cs-CZ" sz="3200" dirty="0" smtClean="0"/>
              <a:t> →		</a:t>
            </a:r>
            <a:endParaRPr lang="cs-CZ" sz="3200" baseline="-250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3200" dirty="0" smtClean="0"/>
              <a:t>	Ca + O</a:t>
            </a:r>
            <a:r>
              <a:rPr lang="cs-CZ" sz="3200" baseline="-25000" dirty="0" smtClean="0"/>
              <a:t>2</a:t>
            </a:r>
            <a:r>
              <a:rPr lang="cs-CZ" sz="3200" dirty="0" smtClean="0"/>
              <a:t> →		</a:t>
            </a:r>
            <a:endParaRPr lang="cs-CZ" sz="32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3200" dirty="0" smtClean="0"/>
              <a:t>	Ca + N</a:t>
            </a:r>
            <a:r>
              <a:rPr lang="cs-CZ" sz="3200" baseline="-25000" dirty="0" smtClean="0"/>
              <a:t>2</a:t>
            </a:r>
            <a:r>
              <a:rPr lang="cs-CZ" sz="3200" dirty="0" smtClean="0"/>
              <a:t> →		</a:t>
            </a:r>
            <a:endParaRPr lang="cs-CZ" sz="3200" baseline="-250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3200" dirty="0" smtClean="0"/>
              <a:t>	Ca + Cl</a:t>
            </a:r>
            <a:r>
              <a:rPr lang="cs-CZ" sz="3200" baseline="-25000" dirty="0" smtClean="0"/>
              <a:t>2</a:t>
            </a:r>
            <a:r>
              <a:rPr lang="cs-CZ" sz="3200" dirty="0" smtClean="0"/>
              <a:t> →		</a:t>
            </a:r>
            <a:endParaRPr lang="cs-CZ" sz="3200" baseline="-250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3200" dirty="0" smtClean="0"/>
              <a:t>	Ca + H</a:t>
            </a:r>
            <a:r>
              <a:rPr lang="cs-CZ" sz="3200" baseline="-25000" dirty="0" smtClean="0"/>
              <a:t>2</a:t>
            </a:r>
            <a:r>
              <a:rPr lang="cs-CZ" sz="3200" dirty="0" smtClean="0"/>
              <a:t>O →		</a:t>
            </a:r>
            <a:endParaRPr lang="cs-CZ" sz="3200" baseline="-250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3200" dirty="0" smtClean="0"/>
              <a:t>	Ca +   HCl →	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571868" y="2000240"/>
            <a:ext cx="3286148" cy="40719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100"/>
              </a:spcAft>
            </a:pPr>
            <a:r>
              <a:rPr lang="cs-CZ" sz="3200" dirty="0" smtClean="0">
                <a:solidFill>
                  <a:schemeClr val="bg1"/>
                </a:solidFill>
              </a:rPr>
              <a:t>CaH</a:t>
            </a:r>
            <a:r>
              <a:rPr lang="cs-CZ" sz="3200" baseline="-25000" dirty="0" smtClean="0">
                <a:solidFill>
                  <a:schemeClr val="bg1"/>
                </a:solidFill>
              </a:rPr>
              <a:t>2</a:t>
            </a:r>
          </a:p>
          <a:p>
            <a:pPr algn="ctr">
              <a:spcBef>
                <a:spcPts val="600"/>
              </a:spcBef>
              <a:spcAft>
                <a:spcPts val="100"/>
              </a:spcAft>
            </a:pPr>
            <a:r>
              <a:rPr lang="cs-CZ" sz="3200" dirty="0" smtClean="0">
                <a:solidFill>
                  <a:schemeClr val="bg1"/>
                </a:solidFill>
              </a:rPr>
              <a:t>2 CaO</a:t>
            </a:r>
          </a:p>
          <a:p>
            <a:pPr algn="ctr">
              <a:spcBef>
                <a:spcPts val="600"/>
              </a:spcBef>
              <a:spcAft>
                <a:spcPts val="100"/>
              </a:spcAft>
            </a:pPr>
            <a:r>
              <a:rPr lang="cs-CZ" sz="3200" dirty="0" smtClean="0">
                <a:solidFill>
                  <a:schemeClr val="bg1"/>
                </a:solidFill>
              </a:rPr>
              <a:t>Ca</a:t>
            </a:r>
            <a:r>
              <a:rPr lang="cs-CZ" sz="3200" baseline="-25000" dirty="0" smtClean="0">
                <a:solidFill>
                  <a:schemeClr val="bg1"/>
                </a:solidFill>
              </a:rPr>
              <a:t>3</a:t>
            </a:r>
            <a:r>
              <a:rPr lang="cs-CZ" sz="3200" dirty="0" smtClean="0">
                <a:solidFill>
                  <a:schemeClr val="bg1"/>
                </a:solidFill>
              </a:rPr>
              <a:t>N</a:t>
            </a:r>
            <a:r>
              <a:rPr lang="cs-CZ" sz="3200" baseline="-25000" dirty="0" smtClean="0">
                <a:solidFill>
                  <a:schemeClr val="bg1"/>
                </a:solidFill>
              </a:rPr>
              <a:t>2</a:t>
            </a:r>
          </a:p>
          <a:p>
            <a:pPr algn="ctr">
              <a:spcBef>
                <a:spcPts val="600"/>
              </a:spcBef>
              <a:spcAft>
                <a:spcPts val="100"/>
              </a:spcAft>
            </a:pPr>
            <a:r>
              <a:rPr lang="cs-CZ" sz="3200" dirty="0" smtClean="0">
                <a:solidFill>
                  <a:schemeClr val="bg1"/>
                </a:solidFill>
              </a:rPr>
              <a:t>CaCl</a:t>
            </a:r>
            <a:r>
              <a:rPr lang="cs-CZ" sz="3200" baseline="-25000" dirty="0" smtClean="0">
                <a:solidFill>
                  <a:schemeClr val="bg1"/>
                </a:solidFill>
              </a:rPr>
              <a:t>2</a:t>
            </a:r>
          </a:p>
          <a:p>
            <a:pPr algn="ctr">
              <a:spcBef>
                <a:spcPts val="600"/>
              </a:spcBef>
              <a:spcAft>
                <a:spcPts val="100"/>
              </a:spcAft>
            </a:pPr>
            <a:r>
              <a:rPr lang="cs-CZ" sz="3200" dirty="0" smtClean="0">
                <a:solidFill>
                  <a:schemeClr val="bg1"/>
                </a:solidFill>
              </a:rPr>
              <a:t>Ca(OH)</a:t>
            </a:r>
            <a:r>
              <a:rPr lang="cs-CZ" sz="3200" baseline="-25000" dirty="0" smtClean="0">
                <a:solidFill>
                  <a:schemeClr val="bg1"/>
                </a:solidFill>
              </a:rPr>
              <a:t>2 </a:t>
            </a:r>
            <a:r>
              <a:rPr lang="cs-CZ" sz="3200" dirty="0" smtClean="0">
                <a:solidFill>
                  <a:schemeClr val="bg1"/>
                </a:solidFill>
              </a:rPr>
              <a:t>+</a:t>
            </a:r>
            <a:r>
              <a:rPr lang="cs-CZ" sz="3200" baseline="-25000" dirty="0" smtClean="0">
                <a:solidFill>
                  <a:schemeClr val="bg1"/>
                </a:solidFill>
              </a:rPr>
              <a:t> </a:t>
            </a:r>
            <a:r>
              <a:rPr lang="cs-CZ" sz="3200" dirty="0" smtClean="0">
                <a:solidFill>
                  <a:schemeClr val="bg1"/>
                </a:solidFill>
              </a:rPr>
              <a:t>H</a:t>
            </a:r>
            <a:r>
              <a:rPr lang="cs-CZ" sz="3200" baseline="-25000" dirty="0" smtClean="0">
                <a:solidFill>
                  <a:schemeClr val="bg1"/>
                </a:solidFill>
              </a:rPr>
              <a:t>2</a:t>
            </a:r>
            <a:r>
              <a:rPr lang="cs-CZ" sz="3200" dirty="0" smtClean="0">
                <a:solidFill>
                  <a:schemeClr val="bg1"/>
                </a:solidFill>
              </a:rPr>
              <a:t>↑</a:t>
            </a:r>
          </a:p>
          <a:p>
            <a:pPr algn="ctr">
              <a:spcBef>
                <a:spcPts val="600"/>
              </a:spcBef>
              <a:spcAft>
                <a:spcPts val="100"/>
              </a:spcAft>
            </a:pPr>
            <a:r>
              <a:rPr lang="cs-CZ" sz="3200" dirty="0" smtClean="0">
                <a:solidFill>
                  <a:schemeClr val="bg1"/>
                </a:solidFill>
              </a:rPr>
              <a:t>CaCl</a:t>
            </a:r>
            <a:r>
              <a:rPr lang="cs-CZ" sz="3200" baseline="-25000" dirty="0" smtClean="0">
                <a:solidFill>
                  <a:schemeClr val="bg1"/>
                </a:solidFill>
              </a:rPr>
              <a:t>2</a:t>
            </a:r>
            <a:r>
              <a:rPr lang="cs-CZ" sz="3200" dirty="0" smtClean="0">
                <a:solidFill>
                  <a:schemeClr val="bg1"/>
                </a:solidFill>
              </a:rPr>
              <a:t> + H</a:t>
            </a:r>
            <a:r>
              <a:rPr lang="cs-CZ" sz="3200" baseline="-25000" dirty="0" smtClean="0">
                <a:solidFill>
                  <a:schemeClr val="bg1"/>
                </a:solidFill>
              </a:rPr>
              <a:t>2</a:t>
            </a:r>
            <a:r>
              <a:rPr lang="cs-CZ" sz="3200" dirty="0" smtClean="0">
                <a:solidFill>
                  <a:schemeClr val="bg1"/>
                </a:solidFill>
              </a:rPr>
              <a:t>↑</a:t>
            </a:r>
          </a:p>
          <a:p>
            <a:pPr algn="ctr">
              <a:spcAft>
                <a:spcPts val="100"/>
              </a:spcAft>
            </a:pPr>
            <a:endParaRPr lang="cs-CZ" dirty="0" smtClean="0">
              <a:solidFill>
                <a:schemeClr val="bg1"/>
              </a:solidFill>
            </a:endParaRPr>
          </a:p>
          <a:p>
            <a:pPr algn="ctr">
              <a:spcAft>
                <a:spcPts val="100"/>
              </a:spcAft>
            </a:pPr>
            <a:endParaRPr lang="cs-CZ" baseline="-25000" dirty="0" smtClean="0">
              <a:solidFill>
                <a:schemeClr val="bg1"/>
              </a:solidFill>
            </a:endParaRPr>
          </a:p>
          <a:p>
            <a:pPr algn="ctr">
              <a:spcAft>
                <a:spcPts val="100"/>
              </a:spcAft>
            </a:pPr>
            <a:endParaRPr lang="cs-CZ" dirty="0" smtClean="0">
              <a:solidFill>
                <a:schemeClr val="bg1"/>
              </a:solidFill>
            </a:endParaRPr>
          </a:p>
          <a:p>
            <a:pPr algn="ctr">
              <a:spcAft>
                <a:spcPts val="100"/>
              </a:spcAft>
            </a:pPr>
            <a:endParaRPr lang="cs-CZ" dirty="0" smtClean="0">
              <a:solidFill>
                <a:schemeClr val="bg1"/>
              </a:solidFill>
            </a:endParaRPr>
          </a:p>
          <a:p>
            <a:pPr algn="ctr">
              <a:spcAft>
                <a:spcPts val="100"/>
              </a:spcAft>
            </a:pP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71472" y="285749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3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71472" y="214311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785918" y="4500570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Reaktivita - videa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Ca s kyslíkem:</a:t>
            </a:r>
            <a:br>
              <a:rPr lang="cs-CZ" dirty="0" smtClean="0"/>
            </a:br>
            <a:r>
              <a:rPr lang="cs-CZ" sz="1800" dirty="0" smtClean="0">
                <a:hlinkClick r:id="rId2"/>
              </a:rPr>
              <a:t>http://www.</a:t>
            </a:r>
            <a:r>
              <a:rPr lang="cs-CZ" sz="1800" dirty="0" err="1" smtClean="0">
                <a:hlinkClick r:id="rId2"/>
              </a:rPr>
              <a:t>youtube.com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watch</a:t>
            </a:r>
            <a:r>
              <a:rPr lang="cs-CZ" sz="1800" dirty="0" smtClean="0">
                <a:hlinkClick r:id="rId2"/>
              </a:rPr>
              <a:t>?v=dszSKIM5rqk</a:t>
            </a:r>
            <a:br>
              <a:rPr lang="cs-CZ" sz="1800" dirty="0" smtClean="0">
                <a:hlinkClick r:id="rId2"/>
              </a:rPr>
            </a:br>
            <a:endParaRPr lang="cs-CZ" sz="1800" dirty="0" smtClean="0">
              <a:hlinkClick r:id="rId2"/>
            </a:endParaRPr>
          </a:p>
          <a:p>
            <a:r>
              <a:rPr lang="cs-CZ" dirty="0" smtClean="0"/>
              <a:t>Ca s vodou: </a:t>
            </a:r>
            <a:br>
              <a:rPr lang="cs-CZ" dirty="0" smtClean="0"/>
            </a:br>
            <a:r>
              <a:rPr lang="cs-CZ" sz="1800" dirty="0" smtClean="0">
                <a:hlinkClick r:id="rId2"/>
              </a:rPr>
              <a:t>http://www.</a:t>
            </a:r>
            <a:r>
              <a:rPr lang="cs-CZ" sz="1800" dirty="0" err="1" smtClean="0">
                <a:hlinkClick r:id="rId2"/>
              </a:rPr>
              <a:t>youtube.com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watch</a:t>
            </a:r>
            <a:r>
              <a:rPr lang="cs-CZ" sz="1800" dirty="0" smtClean="0">
                <a:hlinkClick r:id="rId2"/>
              </a:rPr>
              <a:t>?v=k6Y2HE-</a:t>
            </a:r>
            <a:r>
              <a:rPr lang="cs-CZ" sz="1800" dirty="0" err="1" smtClean="0">
                <a:hlinkClick r:id="rId2"/>
              </a:rPr>
              <a:t>nDkI</a:t>
            </a:r>
            <a:r>
              <a:rPr lang="cs-CZ" sz="1800" dirty="0" smtClean="0"/>
              <a:t/>
            </a:r>
            <a:br>
              <a:rPr lang="cs-CZ" sz="1800" dirty="0" smtClean="0"/>
            </a:br>
            <a:endParaRPr lang="cs-CZ" sz="1800" dirty="0" smtClean="0"/>
          </a:p>
          <a:p>
            <a:r>
              <a:rPr lang="cs-CZ" dirty="0" smtClean="0"/>
              <a:t>Ca s HCl: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 </a:t>
            </a:r>
            <a:r>
              <a:rPr lang="cs-CZ" sz="1800" dirty="0" smtClean="0">
                <a:hlinkClick r:id="rId3"/>
              </a:rPr>
              <a:t>http://www.</a:t>
            </a:r>
            <a:r>
              <a:rPr lang="cs-CZ" sz="1800" dirty="0" err="1" smtClean="0">
                <a:hlinkClick r:id="rId3"/>
              </a:rPr>
              <a:t>youtube.com</a:t>
            </a:r>
            <a:r>
              <a:rPr lang="cs-CZ" sz="1800" dirty="0" smtClean="0">
                <a:hlinkClick r:id="rId3"/>
              </a:rPr>
              <a:t>/</a:t>
            </a:r>
            <a:r>
              <a:rPr lang="cs-CZ" sz="1800" dirty="0" err="1" smtClean="0">
                <a:hlinkClick r:id="rId3"/>
              </a:rPr>
              <a:t>watch</a:t>
            </a:r>
            <a:r>
              <a:rPr lang="cs-CZ" sz="1800" dirty="0" smtClean="0">
                <a:hlinkClick r:id="rId3"/>
              </a:rPr>
              <a:t>?v=q72nsOFSj-0</a:t>
            </a:r>
            <a:endParaRPr lang="cs-CZ" sz="1800" dirty="0" smtClean="0"/>
          </a:p>
          <a:p>
            <a:endParaRPr lang="cs-CZ" sz="1800" dirty="0" smtClean="0"/>
          </a:p>
          <a:p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Získávání a výroba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66"/>
                </a:solidFill>
              </a:rPr>
              <a:t>elektrolýzou tavenin (chloridů)</a:t>
            </a:r>
            <a:br>
              <a:rPr lang="cs-CZ" b="1" dirty="0" smtClean="0">
                <a:solidFill>
                  <a:srgbClr val="FFFF66"/>
                </a:solidFill>
              </a:rPr>
            </a:br>
            <a:endParaRPr lang="cs-CZ" b="1" dirty="0" smtClean="0">
              <a:solidFill>
                <a:srgbClr val="FFFF66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FFFF66"/>
                </a:solidFill>
              </a:rPr>
              <a:t>nebo:</a:t>
            </a:r>
          </a:p>
          <a:p>
            <a:r>
              <a:rPr lang="cs-CZ" b="1" dirty="0" smtClean="0">
                <a:solidFill>
                  <a:srgbClr val="FFFF66"/>
                </a:solidFill>
              </a:rPr>
              <a:t>Be: </a:t>
            </a:r>
            <a:r>
              <a:rPr lang="cs-CZ" dirty="0" smtClean="0"/>
              <a:t>magneziotermie</a:t>
            </a:r>
            <a:br>
              <a:rPr lang="cs-CZ" dirty="0" smtClean="0"/>
            </a:br>
            <a:r>
              <a:rPr lang="cs-CZ" dirty="0" smtClean="0"/>
              <a:t>BeCl</a:t>
            </a:r>
            <a:r>
              <a:rPr lang="cs-CZ" baseline="-25000" dirty="0" smtClean="0"/>
              <a:t>2</a:t>
            </a:r>
            <a:r>
              <a:rPr lang="cs-CZ" dirty="0" smtClean="0"/>
              <a:t>  + Mg → Be + MgCl</a:t>
            </a:r>
            <a:r>
              <a:rPr lang="cs-CZ" baseline="-25000" dirty="0" smtClean="0"/>
              <a:t>2</a:t>
            </a:r>
            <a:r>
              <a:rPr lang="cs-CZ" dirty="0" smtClean="0"/>
              <a:t> (t↑)</a:t>
            </a:r>
            <a:br>
              <a:rPr lang="cs-CZ" dirty="0" smtClean="0"/>
            </a:br>
            <a:endParaRPr lang="cs-CZ" dirty="0" smtClean="0"/>
          </a:p>
          <a:p>
            <a:r>
              <a:rPr lang="cs-CZ" b="1" dirty="0" smtClean="0">
                <a:solidFill>
                  <a:srgbClr val="FFFF66"/>
                </a:solidFill>
              </a:rPr>
              <a:t>Ca:</a:t>
            </a:r>
            <a:r>
              <a:rPr lang="cs-CZ" dirty="0" smtClean="0"/>
              <a:t> aluminotermie</a:t>
            </a:r>
            <a:br>
              <a:rPr lang="cs-CZ" dirty="0" smtClean="0"/>
            </a:br>
            <a:r>
              <a:rPr lang="cs-CZ" dirty="0" smtClean="0"/>
              <a:t> 3 CaCl</a:t>
            </a:r>
            <a:r>
              <a:rPr lang="cs-CZ" baseline="-25000" dirty="0" smtClean="0"/>
              <a:t>2</a:t>
            </a:r>
            <a:r>
              <a:rPr lang="cs-CZ" dirty="0" smtClean="0"/>
              <a:t>  + 2 Al → 3 Ca + 2 AlCl</a:t>
            </a:r>
            <a:r>
              <a:rPr lang="cs-CZ" baseline="-25000" dirty="0" smtClean="0"/>
              <a:t>3</a:t>
            </a:r>
            <a:r>
              <a:rPr lang="cs-CZ" dirty="0" smtClean="0"/>
              <a:t> (t↑)</a:t>
            </a:r>
          </a:p>
          <a:p>
            <a:endParaRPr lang="cs-CZ" b="1" dirty="0" smtClean="0">
              <a:solidFill>
                <a:srgbClr val="FFFF66"/>
              </a:solidFill>
            </a:endParaRPr>
          </a:p>
          <a:p>
            <a:endParaRPr lang="cs-CZ" b="1" dirty="0">
              <a:solidFill>
                <a:srgbClr val="FFFF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39784"/>
          </a:xfrm>
        </p:spPr>
        <p:txBody>
          <a:bodyPr/>
          <a:lstStyle/>
          <a:p>
            <a:r>
              <a:rPr lang="cs-CZ" dirty="0" smtClean="0"/>
              <a:t>Užití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58204" cy="4983179"/>
          </a:xfrm>
        </p:spPr>
        <p:txBody>
          <a:bodyPr/>
          <a:lstStyle/>
          <a:p>
            <a:r>
              <a:rPr lang="cs-CZ" b="1" dirty="0" smtClean="0">
                <a:solidFill>
                  <a:srgbClr val="FFFF66"/>
                </a:solidFill>
              </a:rPr>
              <a:t>Slitiny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FFC000"/>
                </a:solidFill>
              </a:rPr>
              <a:t>Elektron</a:t>
            </a:r>
            <a:r>
              <a:rPr lang="cs-CZ" dirty="0" smtClean="0"/>
              <a:t> = Mg (90%) + Al + Zn + Mn</a:t>
            </a:r>
            <a:br>
              <a:rPr lang="cs-CZ" dirty="0" smtClean="0"/>
            </a:br>
            <a:r>
              <a:rPr lang="cs-CZ" dirty="0" smtClean="0"/>
              <a:t>dobře hoří</a:t>
            </a:r>
            <a:br>
              <a:rPr lang="cs-CZ" dirty="0" smtClean="0"/>
            </a:br>
            <a:r>
              <a:rPr lang="cs-CZ" dirty="0" smtClean="0"/>
              <a:t>tzv. „elektrony“ u aut jsou ve skutečnosti </a:t>
            </a:r>
            <a:r>
              <a:rPr lang="cs-CZ" dirty="0" err="1" smtClean="0"/>
              <a:t>Alu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solidFill>
                  <a:srgbClr val="FFC000"/>
                </a:solidFill>
              </a:rPr>
              <a:t>slitiny Be </a:t>
            </a:r>
            <a:r>
              <a:rPr lang="cs-CZ" dirty="0" smtClean="0"/>
              <a:t>-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smtClean="0"/>
              <a:t>v letectví a kosmonautice</a:t>
            </a:r>
          </a:p>
          <a:p>
            <a:r>
              <a:rPr lang="cs-CZ" b="1" dirty="0" smtClean="0">
                <a:solidFill>
                  <a:srgbClr val="FFFF66"/>
                </a:solidFill>
              </a:rPr>
              <a:t>Mg</a:t>
            </a:r>
            <a:r>
              <a:rPr lang="cs-CZ" dirty="0" smtClean="0"/>
              <a:t> – do </a:t>
            </a:r>
            <a:r>
              <a:rPr lang="cs-CZ" dirty="0" err="1" smtClean="0"/>
              <a:t>Grinardových</a:t>
            </a:r>
            <a:r>
              <a:rPr lang="cs-CZ" dirty="0" smtClean="0"/>
              <a:t> činidel</a:t>
            </a:r>
            <a:br>
              <a:rPr lang="cs-CZ" dirty="0" smtClean="0"/>
            </a:br>
            <a:r>
              <a:rPr lang="cs-CZ" dirty="0" smtClean="0"/>
              <a:t>R – Mg – X</a:t>
            </a:r>
            <a:br>
              <a:rPr lang="cs-CZ" dirty="0" smtClean="0"/>
            </a:br>
            <a:r>
              <a:rPr lang="cs-CZ" dirty="0" smtClean="0"/>
              <a:t>pro alkylaci aldehydů a ketonů v org. chemii</a:t>
            </a:r>
          </a:p>
          <a:p>
            <a:r>
              <a:rPr lang="cs-CZ" b="1" dirty="0" smtClean="0">
                <a:solidFill>
                  <a:srgbClr val="FFFF66"/>
                </a:solidFill>
              </a:rPr>
              <a:t>Be</a:t>
            </a:r>
            <a:r>
              <a:rPr lang="cs-CZ" dirty="0" smtClean="0"/>
              <a:t> – moderátor neutronů v jaderných reaktorech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Přiřaďte minerály ke kovům, které obsahují: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186766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>
                <a:solidFill>
                  <a:srgbClr val="FFFF66"/>
                </a:solidFill>
              </a:rPr>
              <a:t>Be</a:t>
            </a:r>
            <a:r>
              <a:rPr lang="cs-CZ" dirty="0" smtClean="0"/>
              <a:t>			kalcit			smaragd</a:t>
            </a:r>
            <a:br>
              <a:rPr lang="cs-CZ" dirty="0" smtClean="0"/>
            </a:br>
            <a:r>
              <a:rPr lang="cs-CZ" dirty="0" smtClean="0"/>
              <a:t>		</a:t>
            </a:r>
          </a:p>
          <a:p>
            <a:pPr>
              <a:buNone/>
            </a:pPr>
            <a:r>
              <a:rPr lang="cs-CZ" b="1" dirty="0" smtClean="0">
                <a:solidFill>
                  <a:srgbClr val="FFFF66"/>
                </a:solidFill>
              </a:rPr>
              <a:t>Mg</a:t>
            </a:r>
            <a:r>
              <a:rPr lang="cs-CZ" dirty="0" smtClean="0"/>
              <a:t>		baryt		akvamarín</a:t>
            </a:r>
            <a:br>
              <a:rPr lang="cs-CZ" dirty="0" smtClean="0"/>
            </a:br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rgbClr val="FFFF66"/>
                </a:solidFill>
              </a:rPr>
              <a:t>Ca</a:t>
            </a:r>
            <a:r>
              <a:rPr lang="cs-CZ" dirty="0" smtClean="0"/>
              <a:t>			beryl			celestin	</a:t>
            </a:r>
            <a:br>
              <a:rPr lang="cs-CZ" dirty="0" smtClean="0"/>
            </a:br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rgbClr val="FFFF66"/>
                </a:solidFill>
              </a:rPr>
              <a:t>Sr</a:t>
            </a:r>
            <a:r>
              <a:rPr lang="cs-CZ" dirty="0" smtClean="0"/>
              <a:t>		apatit			sádrovec</a:t>
            </a:r>
            <a:br>
              <a:rPr lang="cs-CZ" dirty="0" smtClean="0"/>
            </a:br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rgbClr val="FFFF66"/>
                </a:solidFill>
              </a:rPr>
              <a:t>Ba</a:t>
            </a:r>
            <a:r>
              <a:rPr lang="cs-CZ" dirty="0" smtClean="0"/>
              <a:t>		kazivec	alabastr		magnezit</a:t>
            </a: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285720" y="1571612"/>
            <a:ext cx="1071570" cy="57150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3071802" y="3429000"/>
            <a:ext cx="1285884" cy="57150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5857884" y="1571612"/>
            <a:ext cx="1857388" cy="57150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3929058" y="2500306"/>
            <a:ext cx="2500330" cy="64294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357158" y="2500306"/>
            <a:ext cx="1071570" cy="571504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6572264" y="5214950"/>
            <a:ext cx="2214578" cy="642942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285720" y="3357562"/>
            <a:ext cx="1071570" cy="571504"/>
          </a:xfrm>
          <a:prstGeom prst="ellipse">
            <a:avLst/>
          </a:prstGeom>
          <a:noFill/>
          <a:ln w="57150">
            <a:solidFill>
              <a:srgbClr val="66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3000364" y="1571612"/>
            <a:ext cx="1500198" cy="642942"/>
          </a:xfrm>
          <a:prstGeom prst="ellipse">
            <a:avLst/>
          </a:prstGeom>
          <a:noFill/>
          <a:ln w="57150">
            <a:solidFill>
              <a:srgbClr val="66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5643570" y="4286256"/>
            <a:ext cx="2286016" cy="642942"/>
          </a:xfrm>
          <a:prstGeom prst="ellipse">
            <a:avLst/>
          </a:prstGeom>
          <a:noFill/>
          <a:ln w="57150">
            <a:solidFill>
              <a:srgbClr val="66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3857620" y="5214950"/>
            <a:ext cx="2286016" cy="642942"/>
          </a:xfrm>
          <a:prstGeom prst="ellipse">
            <a:avLst/>
          </a:prstGeom>
          <a:noFill/>
          <a:ln w="57150">
            <a:solidFill>
              <a:srgbClr val="66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2143108" y="4286256"/>
            <a:ext cx="1571636" cy="642942"/>
          </a:xfrm>
          <a:prstGeom prst="ellipse">
            <a:avLst/>
          </a:prstGeom>
          <a:noFill/>
          <a:ln w="57150">
            <a:solidFill>
              <a:srgbClr val="66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2143108" y="5214950"/>
            <a:ext cx="1571636" cy="642942"/>
          </a:xfrm>
          <a:prstGeom prst="ellipse">
            <a:avLst/>
          </a:prstGeom>
          <a:noFill/>
          <a:ln w="57150">
            <a:solidFill>
              <a:srgbClr val="66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285720" y="4286256"/>
            <a:ext cx="1071570" cy="571504"/>
          </a:xfrm>
          <a:prstGeom prst="ellipse">
            <a:avLst/>
          </a:prstGeom>
          <a:noFill/>
          <a:ln w="57150"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5857884" y="3429000"/>
            <a:ext cx="1857388" cy="642942"/>
          </a:xfrm>
          <a:prstGeom prst="ellipse">
            <a:avLst/>
          </a:prstGeom>
          <a:noFill/>
          <a:ln w="57150"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357158" y="5214950"/>
            <a:ext cx="1000132" cy="571504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2000232" y="2500306"/>
            <a:ext cx="1571636" cy="571504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50926" indent="-514350">
              <a:buFont typeface="+mj-lt"/>
              <a:buAutoNum type="arabicPeriod"/>
            </a:pPr>
            <a:r>
              <a:rPr lang="cs-CZ" dirty="0" smtClean="0"/>
              <a:t>Proč tvoří vápník iontové sloučeniny?</a:t>
            </a:r>
          </a:p>
          <a:p>
            <a:pPr marL="550926" indent="-514350">
              <a:buFont typeface="+mj-lt"/>
              <a:buAutoNum type="arabicPeriod"/>
            </a:pPr>
            <a:r>
              <a:rPr lang="cs-CZ" dirty="0" smtClean="0"/>
              <a:t>Který kov II.A skupiny je nereaktivní a jedovatý?</a:t>
            </a:r>
          </a:p>
          <a:p>
            <a:pPr marL="550926" indent="-514350">
              <a:buFont typeface="+mj-lt"/>
              <a:buAutoNum type="arabicPeriod"/>
            </a:pPr>
            <a:r>
              <a:rPr lang="cs-CZ" dirty="0" smtClean="0"/>
              <a:t>Jak se kovy II.A skupiny získávají?</a:t>
            </a:r>
          </a:p>
          <a:p>
            <a:pPr marL="550926" indent="-514350">
              <a:buFont typeface="+mj-lt"/>
              <a:buAutoNum type="arabicPeriod"/>
            </a:pPr>
            <a:r>
              <a:rPr lang="cs-CZ" dirty="0" smtClean="0"/>
              <a:t>Který kov se používá jako moderátor v jaderných reaktorech?</a:t>
            </a:r>
          </a:p>
          <a:p>
            <a:pPr marL="550926" indent="-514350">
              <a:buFont typeface="+mj-lt"/>
              <a:buAutoNum type="arabicPeriod"/>
            </a:pPr>
            <a:r>
              <a:rPr lang="cs-CZ" dirty="0" smtClean="0"/>
              <a:t>Čím jsou tvořena </a:t>
            </a:r>
            <a:r>
              <a:rPr lang="cs-CZ" dirty="0" err="1" smtClean="0"/>
              <a:t>Grinardova</a:t>
            </a:r>
            <a:r>
              <a:rPr lang="cs-CZ" dirty="0" smtClean="0"/>
              <a:t> činidla?</a:t>
            </a:r>
          </a:p>
          <a:p>
            <a:pPr marL="550926" indent="-514350">
              <a:buFont typeface="+mj-lt"/>
              <a:buAutoNum type="arabicPeriod"/>
            </a:pPr>
            <a:r>
              <a:rPr lang="cs-CZ" dirty="0" smtClean="0"/>
              <a:t>Které prvky II.A skupiny jsou biogenní?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odpovědi: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50926" indent="-514350">
              <a:buFont typeface="+mj-lt"/>
              <a:buAutoNum type="arabicPeriod"/>
            </a:pPr>
            <a:r>
              <a:rPr lang="cs-CZ" dirty="0" smtClean="0"/>
              <a:t>Protože má nízkou elektronegativitu</a:t>
            </a:r>
          </a:p>
          <a:p>
            <a:pPr marL="550926" indent="-514350">
              <a:buFont typeface="+mj-lt"/>
              <a:buAutoNum type="arabicPeriod"/>
            </a:pPr>
            <a:r>
              <a:rPr lang="cs-CZ" dirty="0" smtClean="0"/>
              <a:t>Beryllium</a:t>
            </a:r>
          </a:p>
          <a:p>
            <a:pPr marL="550926" indent="-514350">
              <a:buFont typeface="+mj-lt"/>
              <a:buAutoNum type="arabicPeriod"/>
            </a:pPr>
            <a:r>
              <a:rPr lang="cs-CZ" dirty="0" smtClean="0"/>
              <a:t>Elektrolýzou tavenin chloridů nebo metalotermicky</a:t>
            </a:r>
          </a:p>
          <a:p>
            <a:pPr marL="550926" indent="-514350">
              <a:buFont typeface="+mj-lt"/>
              <a:buAutoNum type="arabicPeriod"/>
            </a:pPr>
            <a:r>
              <a:rPr lang="cs-CZ" dirty="0" smtClean="0"/>
              <a:t>Beryllium</a:t>
            </a:r>
          </a:p>
          <a:p>
            <a:pPr marL="550926" indent="-514350">
              <a:buFont typeface="+mj-lt"/>
              <a:buAutoNum type="arabicPeriod"/>
            </a:pPr>
            <a:r>
              <a:rPr lang="cs-CZ" dirty="0" smtClean="0"/>
              <a:t>Alkylem, hořčíkem a halogenem</a:t>
            </a:r>
          </a:p>
          <a:p>
            <a:pPr marL="550926" indent="-514350">
              <a:buFont typeface="+mj-lt"/>
              <a:buAutoNum type="arabicPeriod"/>
            </a:pPr>
            <a:r>
              <a:rPr lang="cs-CZ" dirty="0" smtClean="0"/>
              <a:t>Vápník a hořčík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citace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Archiv autora</a:t>
            </a:r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Slide 6: </a:t>
            </a:r>
            <a:endParaRPr lang="en-US" sz="1200" dirty="0" smtClean="0"/>
          </a:p>
          <a:p>
            <a:pPr>
              <a:buNone/>
            </a:pPr>
            <a:r>
              <a:rPr lang="en-US" sz="1200" dirty="0" smtClean="0"/>
              <a:t>[1]	</a:t>
            </a:r>
            <a:r>
              <a:rPr lang="cs-CZ" sz="1200" dirty="0" smtClean="0"/>
              <a:t>M.M.. 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 [online]. [cit. 5.2.2013]. Dostupný na WWW: </a:t>
            </a:r>
            <a:r>
              <a:rPr lang="cs-CZ" sz="1200" dirty="0" smtClean="0">
                <a:hlinkClick r:id="rId2"/>
              </a:rPr>
              <a:t>http://cs.wikipedia.org/wiki/Soubor:Emerald_crystal_muzo_colombia.jpg</a:t>
            </a:r>
            <a:endParaRPr lang="cs-CZ" sz="1200" dirty="0" smtClean="0"/>
          </a:p>
          <a:p>
            <a:pPr>
              <a:buNone/>
            </a:pPr>
            <a:r>
              <a:rPr lang="en-US" sz="1200" dirty="0" smtClean="0"/>
              <a:t>[2]	</a:t>
            </a:r>
            <a:r>
              <a:rPr lang="cs-CZ" sz="1200" dirty="0" smtClean="0"/>
              <a:t>NEZNÁMÝ. 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 [online]. [cit. 5.2.2013]. Dostupný na WWW: </a:t>
            </a:r>
            <a:r>
              <a:rPr lang="cs-CZ" sz="1200" dirty="0" smtClean="0">
                <a:hlinkClick r:id="rId3"/>
              </a:rPr>
              <a:t>http://cs.wikipedia.org/wiki/Soubor:Beryl_emeralds_cut_XH.jpg</a:t>
            </a:r>
            <a:endParaRPr lang="cs-CZ" sz="1200" dirty="0" smtClean="0"/>
          </a:p>
          <a:p>
            <a:pPr>
              <a:buNone/>
            </a:pPr>
            <a:r>
              <a:rPr lang="en-US" sz="1200" dirty="0" smtClean="0"/>
              <a:t>[3]	</a:t>
            </a:r>
            <a:r>
              <a:rPr lang="cs-CZ" sz="1200" dirty="0" smtClean="0"/>
              <a:t>DESCOUENS, </a:t>
            </a:r>
            <a:r>
              <a:rPr lang="cs-CZ" sz="1200" dirty="0" err="1" smtClean="0"/>
              <a:t>Didier</a:t>
            </a:r>
            <a:r>
              <a:rPr lang="cs-CZ" sz="1200" dirty="0" smtClean="0"/>
              <a:t>. 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 [online]. [cit. 5.2.2013]. Dostupný na WWW: </a:t>
            </a:r>
            <a:r>
              <a:rPr lang="cs-CZ" sz="1200" dirty="0" smtClean="0">
                <a:hlinkClick r:id="rId4"/>
              </a:rPr>
              <a:t>http://cs.wikipedia.org/wiki/Soubor:Berry_bleu2-2.jpg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Slide 8:</a:t>
            </a:r>
          </a:p>
          <a:p>
            <a:pPr>
              <a:buNone/>
            </a:pPr>
            <a:r>
              <a:rPr lang="en-US" sz="1200" dirty="0" smtClean="0"/>
              <a:t>[4]</a:t>
            </a:r>
            <a:r>
              <a:rPr lang="cs-CZ" sz="1200" dirty="0" smtClean="0"/>
              <a:t> 	DESCOUENS, </a:t>
            </a:r>
            <a:r>
              <a:rPr lang="cs-CZ" sz="1200" dirty="0" err="1" smtClean="0"/>
              <a:t>Didier</a:t>
            </a:r>
            <a:r>
              <a:rPr lang="cs-CZ" sz="1200" dirty="0" smtClean="0"/>
              <a:t>. 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 [online]. [cit. 5.2.2013]. Dostupný na WWW: </a:t>
            </a:r>
            <a:r>
              <a:rPr lang="cs-CZ" sz="1200" dirty="0" smtClean="0">
                <a:hlinkClick r:id="rId5"/>
              </a:rPr>
              <a:t>http://cs.wikipedia.org/wiki/Soubor:Autunite_carri%C3%A8re_Les_Oudots.jpg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Slide 9</a:t>
            </a:r>
          </a:p>
          <a:p>
            <a:pPr>
              <a:buNone/>
            </a:pPr>
            <a:r>
              <a:rPr lang="en-US" sz="1200" dirty="0" smtClean="0"/>
              <a:t>[5]	</a:t>
            </a:r>
            <a:r>
              <a:rPr lang="cs-CZ" sz="1200" dirty="0" smtClean="0"/>
              <a:t>ALCHEMIST-HP. 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 [online]. [cit. 5.2.2013]. Dostupný na WWW: </a:t>
            </a:r>
            <a:r>
              <a:rPr lang="cs-CZ" sz="1200" dirty="0" smtClean="0">
                <a:hlinkClick r:id="rId6"/>
              </a:rPr>
              <a:t>http://cs.wikipedia.org/wiki/Soubor:Be-140g.jpg</a:t>
            </a:r>
            <a:endParaRPr lang="en-US" sz="1200" dirty="0" smtClean="0"/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Vlastní 2">
      <a:dk1>
        <a:sysClr val="windowText" lastClr="000000"/>
      </a:dk1>
      <a:lt1>
        <a:sysClr val="window" lastClr="FFFFFF"/>
      </a:lt1>
      <a:dk2>
        <a:srgbClr val="3F3F3F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620</TotalTime>
  <Words>332</Words>
  <Application>Microsoft Office PowerPoint</Application>
  <PresentationFormat>Předvádění na obrazovce (4:3)</PresentationFormat>
  <Paragraphs>137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Technický</vt:lpstr>
      <vt:lpstr>Snímek 1</vt:lpstr>
      <vt:lpstr>ANOTACE</vt:lpstr>
      <vt:lpstr>Kovy alkalických zemin i s - prvky Be, Mg, Ca, Sr, Ba, Ra</vt:lpstr>
      <vt:lpstr>Charakteristika skupiny</vt:lpstr>
      <vt:lpstr>Snímek 5</vt:lpstr>
      <vt:lpstr>Výskyt  - pouze vázaně </vt:lpstr>
      <vt:lpstr>Výskyt</vt:lpstr>
      <vt:lpstr>Výskyt</vt:lpstr>
      <vt:lpstr>Fyzikální a chemické vlastnosti</vt:lpstr>
      <vt:lpstr>Reaktivita – doplňte pravou stranu rovnic</vt:lpstr>
      <vt:lpstr>Reaktivita - videa</vt:lpstr>
      <vt:lpstr>Získávání a výroba</vt:lpstr>
      <vt:lpstr>Užití</vt:lpstr>
      <vt:lpstr>Přiřaďte minerály ke kovům, které obsahují:</vt:lpstr>
      <vt:lpstr>Kontrolní otázky:</vt:lpstr>
      <vt:lpstr>Správné odpovědi: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WINUBU</cp:lastModifiedBy>
  <cp:revision>62</cp:revision>
  <dcterms:modified xsi:type="dcterms:W3CDTF">2013-02-17T21:04:46Z</dcterms:modified>
</cp:coreProperties>
</file>