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5"/>
  </p:notesMasterIdLst>
  <p:sldIdLst>
    <p:sldId id="257" r:id="rId2"/>
    <p:sldId id="258" r:id="rId3"/>
    <p:sldId id="259" r:id="rId4"/>
    <p:sldId id="256" r:id="rId5"/>
    <p:sldId id="260" r:id="rId6"/>
    <p:sldId id="261" r:id="rId7"/>
    <p:sldId id="262" r:id="rId8"/>
    <p:sldId id="264" r:id="rId9"/>
    <p:sldId id="265" r:id="rId10"/>
    <p:sldId id="266" r:id="rId11"/>
    <p:sldId id="263" r:id="rId12"/>
    <p:sldId id="267" r:id="rId13"/>
    <p:sldId id="268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43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3A4B06F-ABE8-4D42-8BFB-45C91AD52B8F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0AF668A-2E0B-4D81-8DB6-6A32365D68A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7172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Palatino Linotype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Palatino Linotype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Palatino Linotype" pitchFamily="18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Palatino Linotype" pitchFamily="18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3BBBF525-16B4-411B-8AAF-89BAEC90550E}" type="slidenum">
              <a:rPr lang="cs-CZ">
                <a:latin typeface="Calibri" pitchFamily="34" charset="0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>
              <a:latin typeface="Calibri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429064" y="3337560"/>
            <a:ext cx="6480048" cy="2301240"/>
          </a:xfrm>
        </p:spPr>
        <p:txBody>
          <a:bodyPr rIns="45720" anchor="t"/>
          <a:lstStyle>
            <a:lvl1pPr algn="r">
              <a:defRPr lang="en-US" b="1" cap="all" baseline="0" dirty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433050" y="1544812"/>
            <a:ext cx="6480048" cy="1752600"/>
          </a:xfrm>
        </p:spPr>
        <p:txBody>
          <a:bodyPr tIns="0" rIns="45720" bIns="0" anchor="b">
            <a:normAutofit/>
          </a:bodyPr>
          <a:lstStyle>
            <a:lvl1pPr marL="0" indent="0" algn="r">
              <a:buNone/>
              <a:defRPr sz="2000">
                <a:solidFill>
                  <a:schemeClr val="tx1"/>
                </a:solidFill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6105525" y="0"/>
            <a:ext cx="3038475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1608" y="1590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3583837"/>
            <a:ext cx="6629400" cy="1826363"/>
          </a:xfrm>
        </p:spPr>
        <p:txBody>
          <a:bodyPr tIns="0" bIns="0" anchor="t"/>
          <a:lstStyle>
            <a:lvl1pPr algn="l">
              <a:buNone/>
              <a:defRPr sz="4200" b="1" cap="none" baseline="0">
                <a:ln w="5000" cmpd="sng">
                  <a:solidFill>
                    <a:schemeClr val="accent1">
                      <a:tint val="80000"/>
                      <a:shade val="99000"/>
                      <a:satMod val="50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63000"/>
                        <a:satMod val="255000"/>
                      </a:schemeClr>
                    </a:gs>
                    <a:gs pos="9000">
                      <a:schemeClr val="accent1">
                        <a:tint val="63000"/>
                        <a:satMod val="255000"/>
                      </a:schemeClr>
                    </a:gs>
                    <a:gs pos="53000">
                      <a:schemeClr val="accent1">
                        <a:shade val="60000"/>
                        <a:satMod val="100000"/>
                      </a:schemeClr>
                    </a:gs>
                    <a:gs pos="90000">
                      <a:schemeClr val="accent1">
                        <a:tint val="63000"/>
                        <a:satMod val="255000"/>
                      </a:schemeClr>
                    </a:gs>
                    <a:gs pos="100000">
                      <a:schemeClr val="accent1">
                        <a:tint val="63000"/>
                        <a:satMod val="255000"/>
                      </a:schemeClr>
                    </a:gs>
                  </a:gsLst>
                  <a:lin ang="5400000"/>
                </a:gradFill>
                <a:effectLst>
                  <a:outerShdw blurRad="50800" dist="38100" dir="5400000" algn="t" rotWithShape="0">
                    <a:prstClr val="black">
                      <a:alpha val="50000"/>
                    </a:prstClr>
                  </a:outerShdw>
                </a:effectLst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85800" y="2485800"/>
            <a:ext cx="6629400" cy="1066688"/>
          </a:xfrm>
        </p:spPr>
        <p:txBody>
          <a:bodyPr lIns="45720" tIns="0" rIns="45720" bIns="0" anchor="b"/>
          <a:lstStyle>
            <a:lvl1pPr marL="0" indent="0" algn="l">
              <a:buNone/>
              <a:defRPr sz="2000">
                <a:solidFill>
                  <a:schemeClr val="tx1"/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267200" y="1600200"/>
            <a:ext cx="3657600" cy="4525963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86400"/>
            <a:ext cx="4040188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5486400"/>
            <a:ext cx="4041775" cy="838200"/>
          </a:xfrm>
        </p:spPr>
        <p:txBody>
          <a:bodyPr anchor="t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516912"/>
            <a:ext cx="4040188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516912"/>
            <a:ext cx="4041775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320"/>
            <a:ext cx="7470648" cy="1143000"/>
          </a:xfrm>
        </p:spPr>
        <p:txBody>
          <a:bodyPr anchor="ctr"/>
          <a:lstStyle>
            <a:lvl1pPr algn="l">
              <a:defRPr sz="460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8" name="Zástupný symbol pro číslo snímku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zápatí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85528"/>
            <a:ext cx="3200400" cy="730250"/>
          </a:xfrm>
        </p:spPr>
        <p:txBody>
          <a:bodyPr tIns="0" bIns="0" anchor="t"/>
          <a:lstStyle>
            <a:lvl1pPr algn="l">
              <a:buNone/>
              <a:defRPr sz="18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214424"/>
            <a:ext cx="2743200" cy="914400"/>
          </a:xfrm>
        </p:spPr>
        <p:txBody>
          <a:bodyPr lIns="45720" tIns="0" rIns="45720" bIns="0" anchor="b"/>
          <a:lstStyle>
            <a:lvl1pPr marL="0" indent="0" algn="l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1981200"/>
            <a:ext cx="7086600" cy="3810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156448" y="6422064"/>
            <a:ext cx="762000" cy="365125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56732" y="1705709"/>
            <a:ext cx="3053868" cy="1253808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065628" y="1019907"/>
            <a:ext cx="4114800" cy="4114800"/>
          </a:xfrm>
          <a:prstGeom prst="ellipse">
            <a:avLst/>
          </a:prstGeom>
          <a:solidFill>
            <a:schemeClr val="bg2">
              <a:shade val="50000"/>
            </a:schemeClr>
          </a:solidFill>
          <a:ln w="50800" cap="flat">
            <a:solidFill>
              <a:schemeClr val="bg2"/>
            </a:solidFill>
            <a:miter lim="800000"/>
          </a:ln>
          <a:effectLst>
            <a:outerShdw blurRad="152000" dist="345000" dir="5400000" sx="-80000" sy="-18000" rotWithShape="0">
              <a:srgbClr val="000000">
                <a:alpha val="25000"/>
              </a:srgbClr>
            </a:outerShdw>
          </a:effectLst>
          <a:scene3d>
            <a:camera prst="orthographicFront"/>
            <a:lightRig rig="contrasting" dir="t">
              <a:rot lat="0" lon="0" rev="2400000"/>
            </a:lightRig>
          </a:scene3d>
          <a:sp3d contourW="7620">
            <a:bevelT w="63500" h="63500"/>
            <a:contourClr>
              <a:schemeClr val="bg2">
                <a:shade val="50000"/>
              </a:schemeClr>
            </a:contourClr>
          </a:sp3d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556734" y="2998765"/>
            <a:ext cx="3053866" cy="2663482"/>
          </a:xfrm>
        </p:spPr>
        <p:txBody>
          <a:bodyPr lIns="45720" rIns="45720"/>
          <a:lstStyle>
            <a:lvl1pPr marL="0" indent="0">
              <a:buFontTx/>
              <a:buNone/>
              <a:defRPr sz="12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457200" y="6422064"/>
            <a:ext cx="2133600" cy="365125"/>
          </a:xfrm>
        </p:spPr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Volný tvar 11"/>
          <p:cNvSpPr>
            <a:spLocks/>
          </p:cNvSpPr>
          <p:nvPr/>
        </p:nvSpPr>
        <p:spPr bwMode="auto">
          <a:xfrm>
            <a:off x="0" y="4752126"/>
            <a:ext cx="9144000" cy="2112962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1066"/>
              </a:cxn>
              <a:cxn ang="0">
                <a:pos x="0" y="1331"/>
              </a:cxn>
              <a:cxn ang="0">
                <a:pos x="5760" y="1331"/>
              </a:cxn>
              <a:cxn ang="0">
                <a:pos x="5760" y="0"/>
              </a:cxn>
              <a:cxn ang="0">
                <a:pos x="0" y="1066"/>
              </a:cxn>
            </a:cxnLst>
            <a:rect l="0" t="0" r="0" b="0"/>
            <a:pathLst>
              <a:path w="5760" h="1331">
                <a:moveTo>
                  <a:pt x="0" y="1066"/>
                </a:moveTo>
                <a:lnTo>
                  <a:pt x="0" y="1331"/>
                </a:lnTo>
                <a:lnTo>
                  <a:pt x="5760" y="1331"/>
                </a:lnTo>
                <a:lnTo>
                  <a:pt x="5760" y="0"/>
                </a:lnTo>
                <a:cubicBezTo>
                  <a:pt x="3220" y="1206"/>
                  <a:pt x="2250" y="1146"/>
                  <a:pt x="0" y="1066"/>
                </a:cubicBezTo>
                <a:close/>
              </a:path>
            </a:pathLst>
          </a:custGeom>
          <a:solidFill>
            <a:schemeClr val="bg1">
              <a:tint val="80000"/>
              <a:satMod val="200000"/>
              <a:alpha val="45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44450" dir="16200000" algn="ctr" rotWithShape="0">
              <a:prstClr val="black">
                <a:alpha val="3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Volný tvar 15"/>
          <p:cNvSpPr>
            <a:spLocks/>
          </p:cNvSpPr>
          <p:nvPr/>
        </p:nvSpPr>
        <p:spPr bwMode="auto">
          <a:xfrm>
            <a:off x="7315200" y="0"/>
            <a:ext cx="1828800" cy="6858000"/>
          </a:xfrm>
          <a:custGeom>
            <a:avLst/>
            <a:gdLst>
              <a:gd name="connsiteX0" fmla="*/ 1914 w 1914"/>
              <a:gd name="connsiteY0" fmla="*/ 9 h 4329"/>
              <a:gd name="connsiteX1" fmla="*/ 1914 w 1914"/>
              <a:gd name="connsiteY1" fmla="*/ 4329 h 4329"/>
              <a:gd name="connsiteX2" fmla="*/ 204 w 1914"/>
              <a:gd name="connsiteY2" fmla="*/ 4327 h 4329"/>
              <a:gd name="connsiteX3" fmla="*/ 0 w 1914"/>
              <a:gd name="connsiteY3" fmla="*/ 0 h 4329"/>
              <a:gd name="connsiteX4" fmla="*/ 1914 w 1914"/>
              <a:gd name="connsiteY4" fmla="*/ 9 h 432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914" h="4329">
                <a:moveTo>
                  <a:pt x="1914" y="9"/>
                </a:moveTo>
                <a:lnTo>
                  <a:pt x="1914" y="4329"/>
                </a:lnTo>
                <a:lnTo>
                  <a:pt x="204" y="4327"/>
                </a:lnTo>
                <a:cubicBezTo>
                  <a:pt x="1288" y="3574"/>
                  <a:pt x="2082" y="1734"/>
                  <a:pt x="0" y="0"/>
                </a:cubicBezTo>
                <a:lnTo>
                  <a:pt x="1914" y="9"/>
                </a:lnTo>
                <a:close/>
              </a:path>
            </a:pathLst>
          </a:custGeom>
          <a:solidFill>
            <a:schemeClr val="bg1">
              <a:tint val="90000"/>
              <a:satMod val="350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>
            <a:outerShdw blurRad="50800" dist="50800" dir="10800000" algn="ctr" rotWithShape="0">
              <a:prstClr val="black">
                <a:alpha val="45000"/>
              </a:prstClr>
            </a:outerShdw>
          </a:effectLst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422064"/>
            <a:ext cx="2133600" cy="365125"/>
          </a:xfrm>
          <a:prstGeom prst="rect">
            <a:avLst/>
          </a:prstGeom>
        </p:spPr>
        <p:txBody>
          <a:bodyPr vert="horz" bIns="0" anchor="b"/>
          <a:lstStyle>
            <a:lvl1pPr algn="l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25.2.2013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3124200" y="6422064"/>
            <a:ext cx="2895600" cy="365125"/>
          </a:xfrm>
          <a:prstGeom prst="rect">
            <a:avLst/>
          </a:prstGeom>
        </p:spPr>
        <p:txBody>
          <a:bodyPr vert="horz" lIns="0" rIns="0" bIns="0" anchor="b"/>
          <a:lstStyle>
            <a:lvl1pPr algn="ct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153400" y="6422064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000">
                <a:solidFill>
                  <a:schemeClr val="tx2">
                    <a:shade val="50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20624" indent="-384048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"/>
        <a:defRPr kumimoji="0"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722376" indent="-274320" algn="l" rtl="0" eaLnBrk="1" latinLnBrk="0" hangingPunct="1">
        <a:spcBef>
          <a:spcPct val="20000"/>
        </a:spcBef>
        <a:buClr>
          <a:schemeClr val="accent1"/>
        </a:buClr>
        <a:buSzPct val="90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005840" indent="-256032" algn="l" rtl="0" eaLnBrk="1" latinLnBrk="0" hangingPunct="1">
        <a:spcBef>
          <a:spcPct val="20000"/>
        </a:spcBef>
        <a:buClr>
          <a:schemeClr val="accent2"/>
        </a:buClr>
        <a:buSzPct val="85000"/>
        <a:buFont typeface="Arial"/>
        <a:buChar char="○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37744" algn="l" rtl="0" eaLnBrk="1" latinLnBrk="0" hangingPunct="1">
        <a:spcBef>
          <a:spcPct val="20000"/>
        </a:spcBef>
        <a:buClr>
          <a:schemeClr val="accent3"/>
        </a:buClr>
        <a:buSzPct val="9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90472" indent="-182880" algn="l" rtl="0" eaLnBrk="1" latinLnBrk="0" hangingPunct="1">
        <a:spcBef>
          <a:spcPct val="20000"/>
        </a:spcBef>
        <a:buClr>
          <a:schemeClr val="accent4"/>
        </a:buClr>
        <a:buSzPct val="100000"/>
        <a:buFont typeface="Arial"/>
        <a:buChar char="-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00784" indent="-182880" algn="l" rtl="0" eaLnBrk="1" latinLnBrk="0" hangingPunct="1">
        <a:spcBef>
          <a:spcPct val="20000"/>
        </a:spcBef>
        <a:buClr>
          <a:schemeClr val="accent5"/>
        </a:buClr>
        <a:buFont typeface="Arial"/>
        <a:buChar char="-"/>
        <a:defRPr kumimoji="0" sz="20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Arial"/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39696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▪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31720" indent="-182880" algn="l" rtl="0" eaLnBrk="1" latinLnBrk="0" hangingPunct="1">
        <a:spcBef>
          <a:spcPct val="20000"/>
        </a:spcBef>
        <a:buClr>
          <a:schemeClr val="accent6"/>
        </a:buClr>
        <a:buFont typeface="Arial"/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hrady.cz/index.php?OID=1038" TargetMode="External"/><Relationship Id="rId2" Type="http://schemas.openxmlformats.org/officeDocument/2006/relationships/hyperlink" Target="http://cs.wikipedia.org/wiki/Soubor:V%C3%A1penka_ve_Velk%C3%A9_Chuchli1.jpg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geologie.vsb.cz/reg_geol_cr/10_obr/10_6_Kotouc.jpg" TargetMode="External"/><Relationship Id="rId4" Type="http://schemas.openxmlformats.org/officeDocument/2006/relationships/hyperlink" Target="http://www.sandcrusher.com/images/Active_Lime_Production_Line_30.jpg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43494509"/>
              </p:ext>
            </p:extLst>
          </p:nvPr>
        </p:nvGraphicFramePr>
        <p:xfrm>
          <a:off x="614363" y="2816225"/>
          <a:ext cx="8137525" cy="269265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41088"/>
                <a:gridCol w="6196437"/>
              </a:tblGrid>
              <a:tr h="863937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ŠKOLA: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dirty="0" smtClean="0">
                          <a:solidFill>
                            <a:srgbClr val="2C3036"/>
                          </a:solidFill>
                          <a:latin typeface="Calibri" pitchFamily="34" charset="0"/>
                        </a:rPr>
                        <a:t>Gymnázium, Chomutov, Mostecká 3000, příspěvková organizace</a:t>
                      </a:r>
                      <a:endParaRPr lang="cs-CZ" sz="1800" dirty="0"/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AUTOR: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Mgr. Monika Šléglová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NÁZEV: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VY_32_INOVACE_06B_12_Kovy </a:t>
                      </a: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alkalických zemin II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TEMA: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Kovy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ČÍSLO PROJEKTU: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CZ.1.07/1.5.00/34.0816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  <a:tr h="365693"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DATUM TVORBY: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  <a:tc>
                  <a:txBody>
                    <a:bodyPr/>
                    <a:lstStyle/>
                    <a:p>
                      <a:r>
                        <a:rPr lang="cs-CZ" sz="1800" b="1" kern="1200" dirty="0" smtClean="0">
                          <a:solidFill>
                            <a:srgbClr val="2C3036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10.2.2013</a:t>
                      </a:r>
                      <a:endParaRPr lang="cs-CZ" sz="1800" b="1" kern="1200" dirty="0">
                        <a:solidFill>
                          <a:srgbClr val="2C3036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91447" marR="91447" marT="45712" marB="45712" anchor="ctr"/>
                </a:tc>
              </a:tr>
            </a:tbl>
          </a:graphicData>
        </a:graphic>
      </p:graphicFrame>
      <p:pic>
        <p:nvPicPr>
          <p:cNvPr id="3097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79613" y="9080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19250" y="2927350"/>
            <a:ext cx="649288" cy="646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763693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1400" dirty="0" smtClean="0">
                <a:latin typeface="Calibri" pitchFamily="34" charset="0"/>
              </a:rPr>
              <a:t>Materiál je určen pro studenty 2. ročníku 4letých a odpovídajících ročníků víceletých gymnázií, do předmětu Chemie, kapitola Kovy. </a:t>
            </a:r>
          </a:p>
          <a:p>
            <a:r>
              <a:rPr lang="cs-CZ" sz="1400" dirty="0" smtClean="0">
                <a:latin typeface="Calibri" pitchFamily="34" charset="0"/>
              </a:rPr>
              <a:t>Tento materiál slouží pro výklad učiva  o sloučeninách kovů alkalických zemin, konkrétně si žáci osvojí znalosti o oxidech a hydroxidech alkalických kovů. </a:t>
            </a:r>
          </a:p>
          <a:p>
            <a:r>
              <a:rPr lang="cs-CZ" sz="1400" dirty="0" smtClean="0">
                <a:latin typeface="Calibri" pitchFamily="34" charset="0"/>
              </a:rPr>
              <a:t>První část prezentace je určena jako podpora výkladu učitele a je doplněna internetovými odkazy na ilustračními obrázky. </a:t>
            </a:r>
            <a:r>
              <a:rPr lang="cs-CZ" sz="1400" smtClean="0">
                <a:latin typeface="Calibri" pitchFamily="34" charset="0"/>
              </a:rPr>
              <a:t>Tato část obsahuje  </a:t>
            </a:r>
            <a:r>
              <a:rPr lang="cs-CZ" sz="1400" dirty="0" smtClean="0">
                <a:latin typeface="Calibri" pitchFamily="34" charset="0"/>
              </a:rPr>
              <a:t>také několik jednoduchých rovnic, které žáci  mohou doplňovat buď do sešitu nebo do promítaného zadání na tabuli fixem, nebo pomocí světelného pera na interaktivní tabuli. 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Správné doplnění rovnic se objeví po kliknutí myši.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Tato část může sloužit jako podklad zápisu do sešitu.</a:t>
            </a:r>
          </a:p>
          <a:p>
            <a:r>
              <a:rPr lang="cs-CZ" sz="1400" dirty="0" smtClean="0">
                <a:latin typeface="Calibri" pitchFamily="34" charset="0"/>
              </a:rPr>
              <a:t>Druhá část obsahuje doplňovací cvičení na prověření a aplikaci získaných znalostí. Řešení žáci   doplňují do promítaného zadání na tabuli fixem, nebo pomocí světelného pera na interaktivní tabuli nebo písemně do sešitu.</a:t>
            </a:r>
          </a:p>
          <a:p>
            <a:pPr>
              <a:buNone/>
            </a:pPr>
            <a:r>
              <a:rPr lang="cs-CZ" sz="1400" dirty="0" smtClean="0">
                <a:latin typeface="Calibri" pitchFamily="34" charset="0"/>
              </a:rPr>
              <a:t>	Správné odpovědi se objevují postupně na kliknutí myši.</a:t>
            </a:r>
          </a:p>
          <a:p>
            <a:pPr>
              <a:buNone/>
            </a:pPr>
            <a:endParaRPr lang="cs-CZ" sz="1400" dirty="0" smtClean="0">
              <a:latin typeface="Calibri" pitchFamily="34" charset="0"/>
            </a:endParaRPr>
          </a:p>
          <a:p>
            <a:r>
              <a:rPr lang="cs-CZ" sz="1400" dirty="0" smtClean="0">
                <a:latin typeface="Calibri" pitchFamily="34" charset="0"/>
              </a:rPr>
              <a:t>Materiál je určen pro interaktivní výuku.</a:t>
            </a:r>
          </a:p>
          <a:p>
            <a:r>
              <a:rPr lang="cs-CZ" sz="1400" dirty="0" smtClean="0">
                <a:latin typeface="Calibri" pitchFamily="34" charset="0"/>
              </a:rPr>
              <a:t>Veškeré hypertextové odkazy jsou platné ke dni vytvoření díla.</a:t>
            </a: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pPr marL="0" indent="0">
              <a:buFont typeface="Arial" charset="0"/>
              <a:buNone/>
            </a:pPr>
            <a:endParaRPr lang="cs-CZ" sz="3200" dirty="0" smtClean="0">
              <a:latin typeface="Calibri" pitchFamily="34" charset="0"/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428596" y="1357298"/>
            <a:ext cx="7214770" cy="2301240"/>
          </a:xfrm>
        </p:spPr>
        <p:txBody>
          <a:bodyPr/>
          <a:lstStyle/>
          <a:p>
            <a:r>
              <a:rPr lang="cs-CZ" dirty="0" smtClean="0"/>
              <a:t>Kovy alkalických zemin </a:t>
            </a:r>
            <a:r>
              <a:rPr lang="cs-CZ" dirty="0" err="1" smtClean="0"/>
              <a:t>iI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cap="none" dirty="0" smtClean="0"/>
              <a:t>s - prvky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cap="none" dirty="0" smtClean="0"/>
              <a:t>Be, Mg, Ca, Sr, Ba, Ra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571472" y="3643314"/>
            <a:ext cx="7210784" cy="823906"/>
          </a:xfrm>
        </p:spPr>
        <p:txBody>
          <a:bodyPr/>
          <a:lstStyle/>
          <a:p>
            <a:r>
              <a:rPr lang="cs-CZ" dirty="0" smtClean="0"/>
              <a:t>Sloučeniny – oxidy a hydroxidy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857224" y="1785926"/>
            <a:ext cx="7500990" cy="20717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Sloučeniny kovů alkalických zemin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sz="6000" b="1" dirty="0" smtClean="0">
                <a:solidFill>
                  <a:srgbClr val="FFFF00"/>
                </a:solidFill>
              </a:rPr>
              <a:t>OXIDY</a:t>
            </a:r>
            <a:endParaRPr lang="cs-CZ" sz="6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500034" y="285728"/>
            <a:ext cx="7467600" cy="571504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FFFF00"/>
                </a:solidFill>
              </a:rPr>
              <a:t>MgO – pálená magnezie</a:t>
            </a:r>
            <a:endParaRPr lang="cs-CZ" b="1" dirty="0">
              <a:solidFill>
                <a:srgbClr val="FFFF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500034" y="1142984"/>
            <a:ext cx="8072494" cy="5286412"/>
          </a:xfrm>
        </p:spPr>
        <p:txBody>
          <a:bodyPr>
            <a:normAutofit lnSpcReduction="10000"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dirty="0" smtClean="0">
                <a:solidFill>
                  <a:srgbClr val="FFC000"/>
                </a:solidFill>
              </a:rPr>
              <a:t>výroba</a:t>
            </a:r>
            <a:r>
              <a:rPr lang="cs-CZ" dirty="0" smtClean="0"/>
              <a:t> – pálením magnezitu v pecích</a:t>
            </a:r>
            <a:br>
              <a:rPr lang="cs-CZ" dirty="0" smtClean="0"/>
            </a:br>
            <a:r>
              <a:rPr lang="cs-CZ" sz="1400" dirty="0" smtClean="0"/>
              <a:t> 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MgCO</a:t>
            </a:r>
            <a:r>
              <a:rPr lang="cs-CZ" baseline="-25000" dirty="0" smtClean="0"/>
              <a:t>3</a:t>
            </a:r>
            <a:r>
              <a:rPr lang="cs-CZ" dirty="0" smtClean="0"/>
              <a:t> → 				(t↑)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dirty="0" smtClean="0"/>
              <a:t>zásadotvorný – s vodou reaguje na</a:t>
            </a:r>
            <a:br>
              <a:rPr lang="cs-CZ" dirty="0" smtClean="0"/>
            </a:br>
            <a:r>
              <a:rPr lang="cs-CZ" dirty="0" smtClean="0"/>
              <a:t>			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dirty="0" smtClean="0"/>
              <a:t>žáruvzdorný, iontový oxid, vysoká t</a:t>
            </a:r>
            <a:r>
              <a:rPr lang="cs-CZ" baseline="-25000" dirty="0" smtClean="0"/>
              <a:t>t</a:t>
            </a:r>
            <a:r>
              <a:rPr lang="cs-CZ" dirty="0" smtClean="0"/>
              <a:t>	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dirty="0" smtClean="0">
                <a:solidFill>
                  <a:srgbClr val="FFC000"/>
                </a:solidFill>
              </a:rPr>
              <a:t>použití: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keramický průmysl – ohnivzdorné 					vyzdívky, kelímky, cihly</a:t>
            </a:r>
            <a:br>
              <a:rPr lang="cs-CZ" dirty="0" smtClean="0"/>
            </a:br>
            <a:r>
              <a:rPr lang="cs-CZ" dirty="0" smtClean="0"/>
              <a:t>- ve sportu (vzpírání, hrazda, …) – na ruce </a:t>
            </a:r>
            <a:endParaRPr lang="cs-CZ" dirty="0"/>
          </a:p>
        </p:txBody>
      </p:sp>
      <p:sp>
        <p:nvSpPr>
          <p:cNvPr id="5" name="Zaoblený obdélník 4"/>
          <p:cNvSpPr/>
          <p:nvPr/>
        </p:nvSpPr>
        <p:spPr>
          <a:xfrm>
            <a:off x="2928926" y="1857364"/>
            <a:ext cx="2643206" cy="50006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3000364" y="1785926"/>
            <a:ext cx="25003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</a:rPr>
              <a:t>MgO + CO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2</a:t>
            </a:r>
            <a:r>
              <a:rPr lang="cs-CZ" sz="3000" b="1" dirty="0" smtClean="0">
                <a:solidFill>
                  <a:schemeClr val="bg1"/>
                </a:solidFill>
              </a:rPr>
              <a:t>↑</a:t>
            </a:r>
            <a:endParaRPr lang="cs-CZ" sz="3000" b="1" dirty="0">
              <a:solidFill>
                <a:schemeClr val="bg1"/>
              </a:solidFill>
            </a:endParaRPr>
          </a:p>
        </p:txBody>
      </p:sp>
      <p:sp>
        <p:nvSpPr>
          <p:cNvPr id="7" name="Zaoblený obdélník 6"/>
          <p:cNvSpPr/>
          <p:nvPr/>
        </p:nvSpPr>
        <p:spPr>
          <a:xfrm>
            <a:off x="3857620" y="3143248"/>
            <a:ext cx="1857388" cy="50006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TextovéPole 7"/>
          <p:cNvSpPr txBox="1"/>
          <p:nvPr/>
        </p:nvSpPr>
        <p:spPr>
          <a:xfrm>
            <a:off x="3857620" y="3143248"/>
            <a:ext cx="178595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</a:rPr>
              <a:t>Mg(OH)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2</a:t>
            </a:r>
            <a:endParaRPr lang="cs-CZ" sz="3000" b="1" baseline="-25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>
            <a:normAutofit/>
          </a:bodyPr>
          <a:lstStyle/>
          <a:p>
            <a:r>
              <a:rPr lang="cs-CZ" sz="4100" b="1" dirty="0" smtClean="0">
                <a:solidFill>
                  <a:srgbClr val="FFFF00"/>
                </a:solidFill>
              </a:rPr>
              <a:t>CaO – pálené vápno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214422"/>
            <a:ext cx="8186766" cy="5214974"/>
          </a:xfrm>
        </p:spPr>
        <p:txBody>
          <a:bodyPr>
            <a:normAutofit fontScale="92500" lnSpcReduction="10000"/>
          </a:bodyPr>
          <a:lstStyle/>
          <a:p>
            <a:r>
              <a:rPr lang="cs-CZ" dirty="0" smtClean="0">
                <a:solidFill>
                  <a:srgbClr val="FFC000"/>
                </a:solidFill>
              </a:rPr>
              <a:t>výroba</a:t>
            </a:r>
            <a:r>
              <a:rPr lang="cs-CZ" dirty="0" smtClean="0"/>
              <a:t> – pálením vápence v pecích (vápenkách)</a:t>
            </a:r>
            <a:br>
              <a:rPr lang="cs-CZ" dirty="0" smtClean="0"/>
            </a:br>
            <a:r>
              <a:rPr lang="cs-CZ" dirty="0" smtClean="0"/>
              <a:t> CaCO</a:t>
            </a:r>
            <a:r>
              <a:rPr lang="cs-CZ" baseline="-25000" dirty="0" smtClean="0"/>
              <a:t>3</a:t>
            </a:r>
            <a:r>
              <a:rPr lang="cs-CZ" dirty="0" smtClean="0"/>
              <a:t> → 			(t = 900-1000°C)</a:t>
            </a:r>
          </a:p>
          <a:p>
            <a:endParaRPr lang="cs-CZ" dirty="0" smtClean="0"/>
          </a:p>
          <a:p>
            <a:pPr>
              <a:spcBef>
                <a:spcPts val="0"/>
              </a:spcBef>
            </a:pPr>
            <a:r>
              <a:rPr lang="cs-CZ" dirty="0" smtClean="0"/>
              <a:t>Historické vápenky </a:t>
            </a:r>
            <a:r>
              <a:rPr lang="cs-CZ" sz="1800" dirty="0" smtClean="0">
                <a:hlinkClick r:id="rId2"/>
              </a:rPr>
              <a:t>http://cs.wikipedia.org/wiki/Soubor:V%C3%A1penka_ve_Velk%C3%A9_Chuchli1.jpg</a:t>
            </a:r>
            <a:r>
              <a:rPr lang="cs-CZ" sz="1800" dirty="0" smtClean="0"/>
              <a:t/>
            </a:r>
            <a:br>
              <a:rPr lang="cs-CZ" sz="1800" dirty="0" smtClean="0"/>
            </a:br>
            <a:r>
              <a:rPr lang="cs-CZ" sz="1800" dirty="0" smtClean="0">
                <a:hlinkClick r:id="rId3"/>
              </a:rPr>
              <a:t>http://www.hrady.</a:t>
            </a:r>
            <a:r>
              <a:rPr lang="cs-CZ" sz="1800" dirty="0" err="1" smtClean="0">
                <a:hlinkClick r:id="rId3"/>
              </a:rPr>
              <a:t>cz</a:t>
            </a:r>
            <a:r>
              <a:rPr lang="cs-CZ" sz="1800" dirty="0" smtClean="0">
                <a:hlinkClick r:id="rId3"/>
              </a:rPr>
              <a:t>/index.</a:t>
            </a:r>
            <a:r>
              <a:rPr lang="cs-CZ" sz="1800" dirty="0" err="1" smtClean="0">
                <a:hlinkClick r:id="rId3"/>
              </a:rPr>
              <a:t>php</a:t>
            </a:r>
            <a:r>
              <a:rPr lang="cs-CZ" sz="1800" dirty="0" smtClean="0">
                <a:hlinkClick r:id="rId3"/>
              </a:rPr>
              <a:t>?OID=1038</a:t>
            </a:r>
            <a:endParaRPr lang="cs-CZ" sz="1800" dirty="0" smtClean="0"/>
          </a:p>
          <a:p>
            <a:pPr>
              <a:spcBef>
                <a:spcPts val="0"/>
              </a:spcBef>
              <a:buNone/>
            </a:pPr>
            <a:endParaRPr lang="cs-CZ" sz="1800" dirty="0" smtClean="0"/>
          </a:p>
          <a:p>
            <a:pPr>
              <a:spcBef>
                <a:spcPts val="0"/>
              </a:spcBef>
            </a:pPr>
            <a:endParaRPr lang="cs-CZ" sz="1900" dirty="0" smtClean="0"/>
          </a:p>
          <a:p>
            <a:pPr>
              <a:spcBef>
                <a:spcPts val="0"/>
              </a:spcBef>
            </a:pPr>
            <a:r>
              <a:rPr lang="cs-CZ" dirty="0" smtClean="0"/>
              <a:t>Současná vápenka</a:t>
            </a:r>
            <a:br>
              <a:rPr lang="cs-CZ" dirty="0" smtClean="0"/>
            </a:br>
            <a:r>
              <a:rPr lang="cs-CZ" sz="2100" dirty="0" smtClean="0">
                <a:hlinkClick r:id="rId4"/>
              </a:rPr>
              <a:t>http://www.</a:t>
            </a:r>
            <a:r>
              <a:rPr lang="cs-CZ" sz="2100" dirty="0" err="1" smtClean="0">
                <a:hlinkClick r:id="rId4"/>
              </a:rPr>
              <a:t>sandcrusher.com</a:t>
            </a:r>
            <a:r>
              <a:rPr lang="cs-CZ" sz="2100" dirty="0" smtClean="0">
                <a:hlinkClick r:id="rId4"/>
              </a:rPr>
              <a:t>/</a:t>
            </a:r>
            <a:r>
              <a:rPr lang="cs-CZ" sz="2100" dirty="0" err="1" smtClean="0">
                <a:hlinkClick r:id="rId4"/>
              </a:rPr>
              <a:t>images</a:t>
            </a:r>
            <a:r>
              <a:rPr lang="cs-CZ" sz="2100" dirty="0" smtClean="0">
                <a:hlinkClick r:id="rId4"/>
              </a:rPr>
              <a:t>/</a:t>
            </a:r>
            <a:r>
              <a:rPr lang="cs-CZ" sz="2100" dirty="0" err="1" smtClean="0">
                <a:hlinkClick r:id="rId4"/>
              </a:rPr>
              <a:t>Active</a:t>
            </a:r>
            <a:r>
              <a:rPr lang="cs-CZ" sz="2100" dirty="0" smtClean="0">
                <a:hlinkClick r:id="rId4"/>
              </a:rPr>
              <a:t>_</a:t>
            </a:r>
            <a:r>
              <a:rPr lang="cs-CZ" sz="2100" dirty="0" err="1" smtClean="0">
                <a:hlinkClick r:id="rId4"/>
              </a:rPr>
              <a:t>Lime</a:t>
            </a:r>
            <a:r>
              <a:rPr lang="cs-CZ" sz="2100" dirty="0" smtClean="0">
                <a:hlinkClick r:id="rId4"/>
              </a:rPr>
              <a:t>_</a:t>
            </a:r>
            <a:r>
              <a:rPr lang="cs-CZ" sz="2100" dirty="0" err="1" smtClean="0">
                <a:hlinkClick r:id="rId4"/>
              </a:rPr>
              <a:t>Production</a:t>
            </a:r>
            <a:r>
              <a:rPr lang="cs-CZ" sz="2100" dirty="0" smtClean="0">
                <a:hlinkClick r:id="rId4"/>
              </a:rPr>
              <a:t>_Line_30.jpg</a:t>
            </a:r>
            <a:r>
              <a:rPr lang="cs-CZ" sz="2100" dirty="0" smtClean="0"/>
              <a:t/>
            </a:r>
            <a:br>
              <a:rPr lang="cs-CZ" sz="2100" dirty="0" smtClean="0"/>
            </a:br>
            <a:endParaRPr lang="cs-CZ" sz="2100" dirty="0" smtClean="0"/>
          </a:p>
          <a:p>
            <a:pPr>
              <a:spcBef>
                <a:spcPts val="0"/>
              </a:spcBef>
            </a:pPr>
            <a:r>
              <a:rPr lang="cs-CZ" dirty="0" smtClean="0"/>
              <a:t>Vápencový lom </a:t>
            </a:r>
            <a:r>
              <a:rPr lang="cs-CZ" sz="2400" dirty="0" smtClean="0">
                <a:hlinkClick r:id="rId5"/>
              </a:rPr>
              <a:t>http://geologie.</a:t>
            </a:r>
            <a:r>
              <a:rPr lang="cs-CZ" sz="2400" dirty="0" err="1" smtClean="0">
                <a:hlinkClick r:id="rId5"/>
              </a:rPr>
              <a:t>vsb.cz</a:t>
            </a:r>
            <a:r>
              <a:rPr lang="cs-CZ" sz="2400" dirty="0" smtClean="0">
                <a:hlinkClick r:id="rId5"/>
              </a:rPr>
              <a:t>/</a:t>
            </a:r>
            <a:r>
              <a:rPr lang="cs-CZ" sz="2400" dirty="0" err="1" smtClean="0">
                <a:hlinkClick r:id="rId5"/>
              </a:rPr>
              <a:t>reg</a:t>
            </a:r>
            <a:r>
              <a:rPr lang="cs-CZ" sz="2400" dirty="0" smtClean="0">
                <a:hlinkClick r:id="rId5"/>
              </a:rPr>
              <a:t>_</a:t>
            </a:r>
            <a:r>
              <a:rPr lang="cs-CZ" sz="2400" dirty="0" err="1" smtClean="0">
                <a:hlinkClick r:id="rId5"/>
              </a:rPr>
              <a:t>geol</a:t>
            </a:r>
            <a:r>
              <a:rPr lang="cs-CZ" sz="2400" dirty="0" smtClean="0">
                <a:hlinkClick r:id="rId5"/>
              </a:rPr>
              <a:t>_cr/10_obr/10_6_</a:t>
            </a:r>
            <a:r>
              <a:rPr lang="cs-CZ" sz="2400" dirty="0" err="1" smtClean="0">
                <a:hlinkClick r:id="rId5"/>
              </a:rPr>
              <a:t>Kotouc.jpg</a:t>
            </a:r>
            <a:endParaRPr lang="cs-CZ" sz="2400" dirty="0" smtClean="0"/>
          </a:p>
          <a:p>
            <a:pPr>
              <a:spcBef>
                <a:spcPts val="0"/>
              </a:spcBef>
            </a:pPr>
            <a:endParaRPr lang="cs-CZ" sz="2100" dirty="0" smtClean="0"/>
          </a:p>
          <a:p>
            <a:pPr>
              <a:spcBef>
                <a:spcPts val="0"/>
              </a:spcBef>
              <a:buNone/>
            </a:pPr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2786050" y="1928802"/>
            <a:ext cx="2214578" cy="50006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2786050" y="1928802"/>
            <a:ext cx="22860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</a:rPr>
              <a:t>CaO +CO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2</a:t>
            </a:r>
            <a:r>
              <a:rPr lang="cs-CZ" sz="3000" b="1" dirty="0" smtClean="0">
                <a:solidFill>
                  <a:schemeClr val="bg1"/>
                </a:solidFill>
              </a:rPr>
              <a:t>↑</a:t>
            </a:r>
            <a:endParaRPr lang="cs-CZ" sz="3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25470"/>
          </a:xfrm>
        </p:spPr>
        <p:txBody>
          <a:bodyPr>
            <a:normAutofit fontScale="90000"/>
          </a:bodyPr>
          <a:lstStyle/>
          <a:p>
            <a:r>
              <a:rPr lang="cs-CZ" sz="4800" b="1" dirty="0" smtClean="0">
                <a:solidFill>
                  <a:srgbClr val="FFFF00"/>
                </a:solidFill>
              </a:rPr>
              <a:t>CaO – pálené vápno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spcBef>
                <a:spcPts val="0"/>
              </a:spcBef>
            </a:pPr>
            <a:r>
              <a:rPr lang="cs-CZ" dirty="0" smtClean="0">
                <a:solidFill>
                  <a:srgbClr val="FFC000"/>
                </a:solidFill>
              </a:rPr>
              <a:t>použití</a:t>
            </a:r>
            <a:br>
              <a:rPr lang="cs-CZ" dirty="0" smtClean="0">
                <a:solidFill>
                  <a:srgbClr val="FFC000"/>
                </a:solidFill>
              </a:rPr>
            </a:br>
            <a:r>
              <a:rPr lang="cs-CZ" dirty="0" smtClean="0"/>
              <a:t>- vápnění půdy – snižuje kyselost</a:t>
            </a:r>
            <a:br>
              <a:rPr lang="cs-CZ" dirty="0" smtClean="0"/>
            </a:br>
            <a:r>
              <a:rPr lang="cs-CZ" sz="1800" dirty="0" smtClean="0"/>
              <a:t> 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- výroba skla – zlepšuje chem. odolnost</a:t>
            </a:r>
            <a:br>
              <a:rPr lang="cs-CZ" dirty="0" smtClean="0"/>
            </a:br>
            <a:r>
              <a:rPr lang="cs-CZ" sz="1800" dirty="0" smtClean="0"/>
              <a:t>  </a:t>
            </a:r>
          </a:p>
          <a:p>
            <a:pPr>
              <a:buNone/>
            </a:pPr>
            <a:r>
              <a:rPr lang="cs-CZ" dirty="0" smtClean="0"/>
              <a:t>	 - stavebnictví – nejvíce</a:t>
            </a:r>
            <a:br>
              <a:rPr lang="cs-CZ" dirty="0" smtClean="0"/>
            </a:br>
            <a:r>
              <a:rPr lang="cs-CZ" dirty="0" smtClean="0"/>
              <a:t>   reakcí s vodou → hašené vápno</a:t>
            </a:r>
            <a:br>
              <a:rPr lang="cs-CZ" dirty="0" smtClean="0"/>
            </a:br>
            <a:r>
              <a:rPr lang="cs-CZ" dirty="0" smtClean="0"/>
              <a:t>rovnice hašení vápna: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1214414" y="5143512"/>
            <a:ext cx="6143668" cy="5715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ovéPole 4"/>
          <p:cNvSpPr txBox="1"/>
          <p:nvPr/>
        </p:nvSpPr>
        <p:spPr>
          <a:xfrm>
            <a:off x="1357290" y="5214950"/>
            <a:ext cx="585791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</a:rPr>
              <a:t>CaO + H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2</a:t>
            </a:r>
            <a:r>
              <a:rPr lang="cs-CZ" sz="3000" b="1" dirty="0" smtClean="0">
                <a:solidFill>
                  <a:schemeClr val="bg1"/>
                </a:solidFill>
              </a:rPr>
              <a:t>O→ Ca(OH)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2</a:t>
            </a:r>
            <a:r>
              <a:rPr lang="cs-CZ" sz="3000" b="1" dirty="0" smtClean="0">
                <a:solidFill>
                  <a:schemeClr val="bg1"/>
                </a:solidFill>
              </a:rPr>
              <a:t> + teplo </a:t>
            </a:r>
            <a:endParaRPr lang="cs-CZ" sz="3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Nadpis 9"/>
          <p:cNvSpPr>
            <a:spLocks noGrp="1"/>
          </p:cNvSpPr>
          <p:nvPr>
            <p:ph type="title"/>
          </p:nvPr>
        </p:nvSpPr>
        <p:spPr>
          <a:xfrm>
            <a:off x="857224" y="1785926"/>
            <a:ext cx="7500990" cy="2071702"/>
          </a:xfrm>
        </p:spPr>
        <p:txBody>
          <a:bodyPr>
            <a:normAutofit fontScale="90000"/>
          </a:bodyPr>
          <a:lstStyle/>
          <a:p>
            <a:pPr algn="ctr"/>
            <a:r>
              <a:rPr lang="cs-CZ" sz="4400" dirty="0" smtClean="0"/>
              <a:t>Sloučeniny kovů alkalických zemin </a:t>
            </a:r>
            <a:r>
              <a:rPr lang="cs-CZ" sz="5300" dirty="0" smtClean="0"/>
              <a:t/>
            </a:r>
            <a:br>
              <a:rPr lang="cs-CZ" sz="5300" dirty="0" smtClean="0"/>
            </a:br>
            <a:r>
              <a:rPr lang="cs-CZ" sz="6000" b="1" dirty="0" smtClean="0">
                <a:solidFill>
                  <a:srgbClr val="FFFF00"/>
                </a:solidFill>
              </a:rPr>
              <a:t>HYDROXIDY</a:t>
            </a:r>
            <a:endParaRPr lang="cs-CZ" sz="6000" b="1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r>
              <a:rPr lang="cs-CZ" sz="4300" b="1" dirty="0" smtClean="0">
                <a:solidFill>
                  <a:srgbClr val="FFFF00"/>
                </a:solidFill>
              </a:rPr>
              <a:t>Ca(OH)</a:t>
            </a:r>
            <a:r>
              <a:rPr lang="cs-CZ" sz="4300" b="1" baseline="-25000" dirty="0" smtClean="0">
                <a:solidFill>
                  <a:srgbClr val="FFFF00"/>
                </a:solidFill>
              </a:rPr>
              <a:t>2</a:t>
            </a:r>
            <a:r>
              <a:rPr lang="cs-CZ" sz="4300" b="1" dirty="0" smtClean="0">
                <a:solidFill>
                  <a:srgbClr val="FFFF00"/>
                </a:solidFill>
              </a:rPr>
              <a:t> – hašené vápno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idx="1"/>
          </p:nvPr>
        </p:nvSpPr>
        <p:spPr>
          <a:xfrm>
            <a:off x="457200" y="1214422"/>
            <a:ext cx="7615262" cy="4911741"/>
          </a:xfrm>
        </p:spPr>
        <p:txBody>
          <a:bodyPr>
            <a:normAutofit lnSpcReduction="10000"/>
          </a:bodyPr>
          <a:lstStyle/>
          <a:p>
            <a:r>
              <a:rPr lang="cs-CZ" dirty="0" smtClean="0"/>
              <a:t>bílá prášková látka, žíravá</a:t>
            </a:r>
          </a:p>
          <a:p>
            <a:r>
              <a:rPr lang="cs-CZ" dirty="0" smtClean="0"/>
              <a:t>omezeně rozpustná ve vodě → </a:t>
            </a:r>
            <a:br>
              <a:rPr lang="cs-CZ" dirty="0" smtClean="0"/>
            </a:br>
            <a:r>
              <a:rPr lang="cs-CZ" dirty="0" smtClean="0"/>
              <a:t>		vápenná voda Ca(OH)</a:t>
            </a:r>
            <a:r>
              <a:rPr lang="cs-CZ" baseline="-25000" dirty="0" smtClean="0"/>
              <a:t>2</a:t>
            </a:r>
            <a:r>
              <a:rPr lang="cs-CZ" dirty="0" smtClean="0"/>
              <a:t> (aq)</a:t>
            </a:r>
            <a:br>
              <a:rPr lang="cs-CZ" dirty="0" smtClean="0"/>
            </a:br>
            <a:r>
              <a:rPr lang="cs-CZ" dirty="0" smtClean="0"/>
              <a:t>		použití k důkazu CO</a:t>
            </a:r>
            <a:r>
              <a:rPr lang="cs-CZ" baseline="-25000" dirty="0" smtClean="0"/>
              <a:t>2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		Ca(OH)</a:t>
            </a:r>
            <a:r>
              <a:rPr lang="cs-CZ" baseline="-25000" dirty="0" smtClean="0"/>
              <a:t>2</a:t>
            </a:r>
            <a:r>
              <a:rPr lang="cs-CZ" dirty="0" smtClean="0"/>
              <a:t> + CO</a:t>
            </a:r>
            <a:r>
              <a:rPr lang="cs-CZ" baseline="-25000" dirty="0" smtClean="0"/>
              <a:t>2</a:t>
            </a:r>
            <a:r>
              <a:rPr lang="cs-CZ" dirty="0" smtClean="0"/>
              <a:t> → </a:t>
            </a:r>
            <a:br>
              <a:rPr lang="cs-CZ" dirty="0" smtClean="0"/>
            </a:br>
            <a:r>
              <a:rPr lang="cs-CZ" dirty="0" smtClean="0"/>
              <a:t>					      </a:t>
            </a:r>
            <a:r>
              <a:rPr lang="cs-CZ" sz="2000" dirty="0" smtClean="0"/>
              <a:t>bílá sraženina</a:t>
            </a:r>
          </a:p>
          <a:p>
            <a:r>
              <a:rPr lang="cs-CZ" dirty="0" smtClean="0"/>
              <a:t>užití ve stavebnictví:</a:t>
            </a:r>
            <a:br>
              <a:rPr lang="cs-CZ" dirty="0" smtClean="0"/>
            </a:br>
            <a:r>
              <a:rPr lang="cs-CZ" dirty="0" smtClean="0"/>
              <a:t>malta = hašené vápno + písek + voda</a:t>
            </a:r>
          </a:p>
          <a:p>
            <a:r>
              <a:rPr lang="cs-CZ" dirty="0" smtClean="0"/>
              <a:t>tvrdnutí malty: </a:t>
            </a:r>
            <a:br>
              <a:rPr lang="cs-CZ" dirty="0" smtClean="0"/>
            </a:br>
            <a:r>
              <a:rPr lang="cs-CZ" dirty="0" smtClean="0"/>
              <a:t>Ca(OH)</a:t>
            </a:r>
            <a:r>
              <a:rPr lang="cs-CZ" baseline="-25000" dirty="0" smtClean="0"/>
              <a:t>2</a:t>
            </a:r>
            <a:r>
              <a:rPr lang="cs-CZ" dirty="0" smtClean="0"/>
              <a:t> + CO</a:t>
            </a:r>
            <a:r>
              <a:rPr lang="cs-CZ" baseline="-25000" dirty="0" smtClean="0"/>
              <a:t>2</a:t>
            </a:r>
            <a:r>
              <a:rPr lang="cs-CZ" dirty="0" smtClean="0"/>
              <a:t> → </a:t>
            </a:r>
            <a:r>
              <a:rPr lang="cs-CZ" b="1" dirty="0" smtClean="0">
                <a:solidFill>
                  <a:srgbClr val="FFFF00"/>
                </a:solidFill>
              </a:rPr>
              <a:t>CaCO</a:t>
            </a:r>
            <a:r>
              <a:rPr lang="cs-CZ" b="1" baseline="-25000" dirty="0" smtClean="0">
                <a:solidFill>
                  <a:srgbClr val="FFFF00"/>
                </a:solidFill>
              </a:rPr>
              <a:t>3</a:t>
            </a:r>
            <a:r>
              <a:rPr lang="cs-CZ" dirty="0" smtClean="0"/>
              <a:t> + </a:t>
            </a:r>
            <a:r>
              <a:rPr lang="cs-CZ" dirty="0" smtClean="0"/>
              <a:t>H</a:t>
            </a:r>
            <a:r>
              <a:rPr lang="cs-CZ" baseline="-25000" dirty="0" smtClean="0"/>
              <a:t>2</a:t>
            </a:r>
            <a:r>
              <a:rPr lang="cs-CZ" dirty="0" smtClean="0"/>
              <a:t>O</a:t>
            </a:r>
            <a:endParaRPr lang="cs-CZ" dirty="0" smtClean="0"/>
          </a:p>
          <a:p>
            <a:pPr>
              <a:buNone/>
            </a:pPr>
            <a:endParaRPr lang="cs-CZ" sz="3200" dirty="0"/>
          </a:p>
        </p:txBody>
      </p:sp>
      <p:sp>
        <p:nvSpPr>
          <p:cNvPr id="5" name="Zaoblený obdélník 4"/>
          <p:cNvSpPr/>
          <p:nvPr/>
        </p:nvSpPr>
        <p:spPr>
          <a:xfrm>
            <a:off x="5643570" y="3000372"/>
            <a:ext cx="1785950" cy="500066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715008" y="2928934"/>
            <a:ext cx="157163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</a:rPr>
              <a:t>CaCO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3</a:t>
            </a:r>
            <a:endParaRPr lang="cs-CZ" sz="3000" b="1" baseline="-25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>
            <a:normAutofit/>
          </a:bodyPr>
          <a:lstStyle/>
          <a:p>
            <a:r>
              <a:rPr lang="cs-CZ" sz="4300" b="1" dirty="0" smtClean="0">
                <a:solidFill>
                  <a:srgbClr val="FFFF00"/>
                </a:solidFill>
              </a:rPr>
              <a:t>Ba(OH)</a:t>
            </a:r>
            <a:r>
              <a:rPr lang="cs-CZ" sz="4300" b="1" baseline="-25000" dirty="0" smtClean="0">
                <a:solidFill>
                  <a:srgbClr val="FFFF00"/>
                </a:solidFill>
              </a:rPr>
              <a:t>2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142984"/>
            <a:ext cx="7467600" cy="4983179"/>
          </a:xfrm>
        </p:spPr>
        <p:txBody>
          <a:bodyPr/>
          <a:lstStyle/>
          <a:p>
            <a:r>
              <a:rPr lang="cs-CZ" dirty="0" smtClean="0"/>
              <a:t>silná zásada</a:t>
            </a:r>
          </a:p>
          <a:p>
            <a:r>
              <a:rPr lang="cs-CZ" dirty="0" smtClean="0"/>
              <a:t>roztok s vodou = barytová voda</a:t>
            </a:r>
          </a:p>
          <a:p>
            <a:pPr>
              <a:buNone/>
            </a:pPr>
            <a:r>
              <a:rPr lang="cs-CZ" dirty="0" smtClean="0"/>
              <a:t>	</a:t>
            </a:r>
            <a:r>
              <a:rPr lang="cs-CZ" u="sng" dirty="0" smtClean="0"/>
              <a:t>poznámka:</a:t>
            </a:r>
            <a:r>
              <a:rPr lang="cs-CZ" dirty="0" smtClean="0"/>
              <a:t> </a:t>
            </a:r>
            <a:br>
              <a:rPr lang="cs-CZ" dirty="0" smtClean="0"/>
            </a:br>
            <a:r>
              <a:rPr lang="cs-CZ" dirty="0" smtClean="0"/>
              <a:t>Ca(OH)</a:t>
            </a:r>
            <a:r>
              <a:rPr lang="cs-CZ" baseline="-25000" dirty="0" smtClean="0"/>
              <a:t>2</a:t>
            </a:r>
            <a:r>
              <a:rPr lang="cs-CZ" dirty="0" smtClean="0"/>
              <a:t>	Mg(OH)</a:t>
            </a:r>
            <a:r>
              <a:rPr lang="cs-CZ" baseline="-25000" dirty="0" smtClean="0"/>
              <a:t>2</a:t>
            </a:r>
            <a:r>
              <a:rPr lang="cs-CZ" dirty="0" smtClean="0"/>
              <a:t>		Ba(OH)</a:t>
            </a:r>
            <a:r>
              <a:rPr lang="cs-CZ" baseline="-25000" dirty="0" smtClean="0"/>
              <a:t>2</a:t>
            </a:r>
            <a:br>
              <a:rPr lang="cs-CZ" baseline="-25000" dirty="0" smtClean="0"/>
            </a:br>
            <a:r>
              <a:rPr lang="cs-CZ" baseline="-25000" dirty="0" smtClean="0"/>
              <a:t/>
            </a:r>
            <a:br>
              <a:rPr lang="cs-CZ" baseline="-25000" dirty="0" smtClean="0"/>
            </a:br>
            <a:r>
              <a:rPr lang="cs-CZ" baseline="-25000" dirty="0" smtClean="0"/>
              <a:t>		</a:t>
            </a:r>
            <a:r>
              <a:rPr lang="cs-CZ" dirty="0" smtClean="0"/>
              <a:t>roste rozpustnost ve vodě</a:t>
            </a:r>
          </a:p>
          <a:p>
            <a:pPr>
              <a:buNone/>
            </a:pP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s CO</a:t>
            </a:r>
            <a:r>
              <a:rPr lang="cs-CZ" baseline="-25000" dirty="0" smtClean="0"/>
              <a:t>2</a:t>
            </a:r>
            <a:r>
              <a:rPr lang="cs-CZ" dirty="0" smtClean="0"/>
              <a:t> reaguje obdobně jako Ca(OH)</a:t>
            </a:r>
            <a:r>
              <a:rPr lang="cs-CZ" baseline="-25000" dirty="0" smtClean="0"/>
              <a:t>2</a:t>
            </a:r>
          </a:p>
          <a:p>
            <a:pPr>
              <a:buNone/>
            </a:pPr>
            <a:r>
              <a:rPr lang="cs-CZ" baseline="-25000" dirty="0" smtClean="0"/>
              <a:t>	</a:t>
            </a:r>
            <a:r>
              <a:rPr lang="cs-CZ" dirty="0" smtClean="0"/>
              <a:t>Ba(OH)</a:t>
            </a:r>
            <a:r>
              <a:rPr lang="cs-CZ" baseline="-25000" dirty="0" smtClean="0"/>
              <a:t>2</a:t>
            </a:r>
            <a:r>
              <a:rPr lang="cs-CZ" dirty="0" smtClean="0"/>
              <a:t> (aq) + CO</a:t>
            </a:r>
            <a:r>
              <a:rPr lang="cs-CZ" baseline="-25000" dirty="0" smtClean="0"/>
              <a:t>2</a:t>
            </a:r>
            <a:r>
              <a:rPr lang="cs-CZ" dirty="0" smtClean="0"/>
              <a:t> → </a:t>
            </a:r>
            <a:endParaRPr lang="cs-CZ" baseline="-25000" dirty="0"/>
          </a:p>
        </p:txBody>
      </p:sp>
      <p:cxnSp>
        <p:nvCxnSpPr>
          <p:cNvPr id="5" name="Přímá spojovací šipka 4"/>
          <p:cNvCxnSpPr/>
          <p:nvPr/>
        </p:nvCxnSpPr>
        <p:spPr>
          <a:xfrm>
            <a:off x="1000100" y="3429000"/>
            <a:ext cx="6429420" cy="1588"/>
          </a:xfrm>
          <a:prstGeom prst="straightConnector1">
            <a:avLst/>
          </a:prstGeom>
          <a:ln w="38100">
            <a:solidFill>
              <a:srgbClr val="FFFF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Zaoblený obdélník 5"/>
          <p:cNvSpPr/>
          <p:nvPr/>
        </p:nvSpPr>
        <p:spPr>
          <a:xfrm>
            <a:off x="5000628" y="5000636"/>
            <a:ext cx="2928958" cy="571504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TextovéPole 6"/>
          <p:cNvSpPr txBox="1"/>
          <p:nvPr/>
        </p:nvSpPr>
        <p:spPr>
          <a:xfrm>
            <a:off x="5072066" y="5000636"/>
            <a:ext cx="2928958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b="1" dirty="0" smtClean="0">
                <a:solidFill>
                  <a:schemeClr val="bg1"/>
                </a:solidFill>
              </a:rPr>
              <a:t>BaCO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3</a:t>
            </a:r>
            <a:r>
              <a:rPr lang="cs-CZ" sz="3000" b="1" dirty="0" smtClean="0">
                <a:solidFill>
                  <a:schemeClr val="bg1"/>
                </a:solidFill>
              </a:rPr>
              <a:t> + </a:t>
            </a:r>
            <a:r>
              <a:rPr lang="cs-CZ" sz="3000" b="1" dirty="0" smtClean="0">
                <a:solidFill>
                  <a:schemeClr val="bg1"/>
                </a:solidFill>
              </a:rPr>
              <a:t>H</a:t>
            </a:r>
            <a:r>
              <a:rPr lang="cs-CZ" sz="3000" b="1" baseline="-25000" dirty="0" smtClean="0">
                <a:solidFill>
                  <a:schemeClr val="bg1"/>
                </a:solidFill>
              </a:rPr>
              <a:t>2</a:t>
            </a:r>
            <a:r>
              <a:rPr lang="cs-CZ" sz="3000" b="1" dirty="0" smtClean="0">
                <a:solidFill>
                  <a:schemeClr val="bg1"/>
                </a:solidFill>
              </a:rPr>
              <a:t>O</a:t>
            </a:r>
            <a:endParaRPr lang="cs-CZ" sz="30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796908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Doplňte správná tvrzení: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71546"/>
            <a:ext cx="7467600" cy="5054617"/>
          </a:xfrm>
        </p:spPr>
        <p:txBody>
          <a:bodyPr>
            <a:normAutofit/>
          </a:bodyPr>
          <a:lstStyle/>
          <a:p>
            <a:r>
              <a:rPr lang="cs-CZ" dirty="0" smtClean="0"/>
              <a:t>CaO a MgO se vyrábí </a:t>
            </a:r>
            <a:br>
              <a:rPr lang="cs-CZ" dirty="0" smtClean="0"/>
            </a:br>
            <a:r>
              <a:rPr lang="cs-CZ" dirty="0" smtClean="0"/>
              <a:t>příslušných uhličitanů v</a:t>
            </a:r>
            <a:br>
              <a:rPr lang="cs-CZ" dirty="0" smtClean="0"/>
            </a:br>
            <a:r>
              <a:rPr lang="cs-CZ" sz="2000" dirty="0" smtClean="0"/>
              <a:t>  </a:t>
            </a:r>
          </a:p>
          <a:p>
            <a:r>
              <a:rPr lang="cs-CZ" dirty="0" smtClean="0"/>
              <a:t>Ve stavebnictví se používá hydroxid</a:t>
            </a:r>
            <a:br>
              <a:rPr lang="cs-CZ" dirty="0" smtClean="0"/>
            </a:br>
            <a:r>
              <a:rPr lang="cs-CZ" sz="2000" dirty="0" smtClean="0"/>
              <a:t>  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Vypište složky malty:</a:t>
            </a:r>
            <a:br>
              <a:rPr lang="cs-CZ" dirty="0" smtClean="0"/>
            </a:br>
            <a:r>
              <a:rPr lang="cs-CZ" dirty="0" smtClean="0"/>
              <a:t>			+			+</a:t>
            </a:r>
          </a:p>
          <a:p>
            <a:pPr>
              <a:buNone/>
            </a:pPr>
            <a:r>
              <a:rPr lang="cs-CZ" sz="2000" dirty="0" smtClean="0"/>
              <a:t>  </a:t>
            </a:r>
          </a:p>
          <a:p>
            <a:r>
              <a:rPr lang="cs-CZ" dirty="0" smtClean="0"/>
              <a:t>Látkou způsobující, že malta ztvrdne je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4857752" y="1142984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5072066" y="1643050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Zaoblený obdélník 5"/>
          <p:cNvSpPr/>
          <p:nvPr/>
        </p:nvSpPr>
        <p:spPr>
          <a:xfrm>
            <a:off x="6072198" y="3000372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Zaoblený obdélník 6"/>
          <p:cNvSpPr/>
          <p:nvPr/>
        </p:nvSpPr>
        <p:spPr>
          <a:xfrm>
            <a:off x="857224" y="4286256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Zaoblený obdélník 7"/>
          <p:cNvSpPr/>
          <p:nvPr/>
        </p:nvSpPr>
        <p:spPr>
          <a:xfrm>
            <a:off x="3571868" y="4286256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Zaoblený obdélník 8"/>
          <p:cNvSpPr/>
          <p:nvPr/>
        </p:nvSpPr>
        <p:spPr>
          <a:xfrm>
            <a:off x="6357950" y="4286256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Zaoblený obdélník 9"/>
          <p:cNvSpPr/>
          <p:nvPr/>
        </p:nvSpPr>
        <p:spPr>
          <a:xfrm>
            <a:off x="6429388" y="5715016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TextovéPole 11"/>
          <p:cNvSpPr txBox="1"/>
          <p:nvPr/>
        </p:nvSpPr>
        <p:spPr>
          <a:xfrm>
            <a:off x="5143504" y="1071546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</a:rPr>
              <a:t>pálením</a:t>
            </a:r>
            <a:endParaRPr lang="cs-CZ" sz="3000" dirty="0">
              <a:solidFill>
                <a:schemeClr val="bg1"/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5429256" y="1571612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</a:rPr>
              <a:t>pecích</a:t>
            </a:r>
          </a:p>
        </p:txBody>
      </p:sp>
      <p:sp>
        <p:nvSpPr>
          <p:cNvPr id="14" name="TextovéPole 13"/>
          <p:cNvSpPr txBox="1"/>
          <p:nvPr/>
        </p:nvSpPr>
        <p:spPr>
          <a:xfrm>
            <a:off x="6215074" y="2857496"/>
            <a:ext cx="1928826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</a:rPr>
              <a:t>vápenatý</a:t>
            </a:r>
          </a:p>
        </p:txBody>
      </p:sp>
      <p:sp>
        <p:nvSpPr>
          <p:cNvPr id="15" name="TextovéPole 14"/>
          <p:cNvSpPr txBox="1"/>
          <p:nvPr/>
        </p:nvSpPr>
        <p:spPr>
          <a:xfrm>
            <a:off x="857224" y="4214818"/>
            <a:ext cx="228601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hašené vápno</a:t>
            </a:r>
            <a:endParaRPr lang="cs-CZ" sz="2500" dirty="0">
              <a:solidFill>
                <a:schemeClr val="bg1"/>
              </a:solidFill>
            </a:endParaRPr>
          </a:p>
        </p:txBody>
      </p:sp>
      <p:sp>
        <p:nvSpPr>
          <p:cNvPr id="16" name="TextovéPole 15"/>
          <p:cNvSpPr txBox="1"/>
          <p:nvPr/>
        </p:nvSpPr>
        <p:spPr>
          <a:xfrm>
            <a:off x="4214810" y="4214818"/>
            <a:ext cx="1928826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písek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6929454" y="4214818"/>
            <a:ext cx="164307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500" dirty="0" smtClean="0">
                <a:solidFill>
                  <a:schemeClr val="bg1"/>
                </a:solidFill>
              </a:rPr>
              <a:t>voda</a:t>
            </a:r>
          </a:p>
        </p:txBody>
      </p:sp>
      <p:sp>
        <p:nvSpPr>
          <p:cNvPr id="18" name="TextovéPole 17"/>
          <p:cNvSpPr txBox="1"/>
          <p:nvPr/>
        </p:nvSpPr>
        <p:spPr>
          <a:xfrm>
            <a:off x="6858016" y="5643578"/>
            <a:ext cx="171451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000" dirty="0" smtClean="0">
                <a:solidFill>
                  <a:schemeClr val="bg1"/>
                </a:solidFill>
              </a:rPr>
              <a:t>CaCO</a:t>
            </a:r>
            <a:r>
              <a:rPr lang="cs-CZ" sz="3000" baseline="-25000" dirty="0" smtClean="0">
                <a:solidFill>
                  <a:schemeClr val="bg1"/>
                </a:solidFill>
              </a:rPr>
              <a:t>3</a:t>
            </a:r>
            <a:endParaRPr lang="cs-CZ" sz="3000" baseline="-250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868346"/>
          </a:xfrm>
        </p:spPr>
        <p:txBody>
          <a:bodyPr/>
          <a:lstStyle/>
          <a:p>
            <a:r>
              <a:rPr lang="cs-CZ" dirty="0" smtClean="0">
                <a:solidFill>
                  <a:srgbClr val="FFFF00"/>
                </a:solidFill>
              </a:rPr>
              <a:t>Doplňte správná tvrzení:</a:t>
            </a:r>
            <a:endParaRPr lang="cs-CZ" dirty="0">
              <a:solidFill>
                <a:srgbClr val="FFFF00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7758138" cy="4525963"/>
          </a:xfrm>
        </p:spPr>
        <p:txBody>
          <a:bodyPr/>
          <a:lstStyle/>
          <a:p>
            <a:r>
              <a:rPr lang="cs-CZ" dirty="0" smtClean="0"/>
              <a:t>Ve vodě se nejlépe rozpouští hydroxid</a:t>
            </a:r>
          </a:p>
          <a:p>
            <a:endParaRPr lang="cs-CZ" dirty="0" smtClean="0"/>
          </a:p>
          <a:p>
            <a:r>
              <a:rPr lang="cs-CZ" dirty="0" smtClean="0"/>
              <a:t>Navrhněte postup, jak dokázat, že ve vydechovaném vzduchu je přítomen CO</a:t>
            </a:r>
            <a:r>
              <a:rPr lang="cs-CZ" baseline="-25000" dirty="0" smtClean="0"/>
              <a:t>2</a:t>
            </a:r>
            <a:r>
              <a:rPr lang="cs-CZ" dirty="0" smtClean="0"/>
              <a:t>.</a:t>
            </a:r>
          </a:p>
          <a:p>
            <a:endParaRPr lang="cs-CZ" dirty="0" smtClean="0"/>
          </a:p>
          <a:p>
            <a:r>
              <a:rPr lang="cs-CZ" dirty="0" smtClean="0"/>
              <a:t>Kterou z výše uvedených látek používáte při tělesné výchově? </a:t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  <p:sp>
        <p:nvSpPr>
          <p:cNvPr id="4" name="Zaoblený obdélník 3"/>
          <p:cNvSpPr/>
          <p:nvPr/>
        </p:nvSpPr>
        <p:spPr>
          <a:xfrm>
            <a:off x="5643570" y="2214554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Zaoblený obdélník 4"/>
          <p:cNvSpPr/>
          <p:nvPr/>
        </p:nvSpPr>
        <p:spPr>
          <a:xfrm>
            <a:off x="3428992" y="5286388"/>
            <a:ext cx="2286016" cy="357190"/>
          </a:xfrm>
          <a:prstGeom prst="round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TextovéPole 5"/>
          <p:cNvSpPr txBox="1"/>
          <p:nvPr/>
        </p:nvSpPr>
        <p:spPr>
          <a:xfrm>
            <a:off x="5929322" y="2143116"/>
            <a:ext cx="1928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barnatý</a:t>
            </a:r>
            <a:endParaRPr lang="cs-CZ" sz="2800" dirty="0">
              <a:solidFill>
                <a:schemeClr val="bg1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857620" y="5214950"/>
            <a:ext cx="178595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>
                <a:solidFill>
                  <a:schemeClr val="bg1"/>
                </a:solidFill>
              </a:rPr>
              <a:t>MgO</a:t>
            </a:r>
            <a:endParaRPr lang="cs-CZ" sz="2800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296842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000108"/>
            <a:ext cx="7467600" cy="5126055"/>
          </a:xfrm>
        </p:spPr>
        <p:txBody>
          <a:bodyPr/>
          <a:lstStyle/>
          <a:p>
            <a:pPr>
              <a:buNone/>
            </a:pPr>
            <a:r>
              <a:rPr lang="cs-CZ" dirty="0" smtClean="0"/>
              <a:t>Citace:</a:t>
            </a:r>
          </a:p>
          <a:p>
            <a:pPr>
              <a:buNone/>
            </a:pPr>
            <a:r>
              <a:rPr lang="cs-CZ" sz="1800" dirty="0" smtClean="0"/>
              <a:t>Archiv autora</a:t>
            </a:r>
            <a:endParaRPr lang="cs-CZ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chnický">
  <a:themeElements>
    <a:clrScheme name="Vlastní 2">
      <a:dk1>
        <a:sysClr val="windowText" lastClr="000000"/>
      </a:dk1>
      <a:lt1>
        <a:sysClr val="window" lastClr="FFFFFF"/>
      </a:lt1>
      <a:dk2>
        <a:srgbClr val="3F3F3F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Technický">
      <a:majorFont>
        <a:latin typeface="Franklin Gothic Book"/>
        <a:ea typeface=""/>
        <a:cs typeface=""/>
        <a:font script="Jpan" typeface="ＭＳ Ｐゴシック"/>
        <a:font script="Hang" typeface="HY견고딕"/>
        <a:font script="Hans" typeface="宋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Arial"/>
        <a:ea typeface=""/>
        <a:cs typeface=""/>
        <a:font script="Jpan" typeface="HGｺﾞｼｯｸM"/>
        <a:font script="Hang" typeface="HY중고딕"/>
        <a:font script="Hans" typeface="黑体"/>
        <a:font script="Hant" typeface="微軟正黑體"/>
        <a:font script="Arab" typeface="Tahoma"/>
        <a:font script="Hebr" typeface="Levenim MT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Technický">
      <a:fillStyleLst>
        <a:solidFill>
          <a:schemeClr val="phClr"/>
        </a:solidFill>
        <a:gradFill rotWithShape="1">
          <a:gsLst>
            <a:gs pos="0">
              <a:schemeClr val="phClr">
                <a:tint val="1000"/>
              </a:schemeClr>
            </a:gs>
            <a:gs pos="68000">
              <a:schemeClr val="phClr">
                <a:tint val="77000"/>
              </a:schemeClr>
            </a:gs>
            <a:gs pos="81000">
              <a:schemeClr val="phClr">
                <a:tint val="79000"/>
              </a:schemeClr>
            </a:gs>
            <a:gs pos="86000">
              <a:schemeClr val="phClr">
                <a:tint val="73000"/>
              </a:schemeClr>
            </a:gs>
            <a:gs pos="100000">
              <a:schemeClr val="phClr">
                <a:tint val="35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3000"/>
                <a:satMod val="150000"/>
              </a:schemeClr>
            </a:gs>
            <a:gs pos="25000">
              <a:schemeClr val="phClr">
                <a:tint val="96000"/>
                <a:shade val="80000"/>
                <a:satMod val="105000"/>
              </a:schemeClr>
            </a:gs>
            <a:gs pos="38000">
              <a:schemeClr val="phClr">
                <a:tint val="96000"/>
                <a:shade val="59000"/>
                <a:satMod val="120000"/>
              </a:schemeClr>
            </a:gs>
            <a:gs pos="55000">
              <a:schemeClr val="phClr">
                <a:shade val="57000"/>
                <a:satMod val="120000"/>
              </a:schemeClr>
            </a:gs>
            <a:gs pos="80000">
              <a:schemeClr val="phClr">
                <a:shade val="56000"/>
                <a:satMod val="145000"/>
              </a:schemeClr>
            </a:gs>
            <a:gs pos="88000">
              <a:schemeClr val="phClr">
                <a:shade val="63000"/>
                <a:satMod val="160000"/>
              </a:schemeClr>
            </a:gs>
            <a:gs pos="100000">
              <a:schemeClr val="phClr">
                <a:tint val="99555"/>
                <a:satMod val="155000"/>
              </a:schemeClr>
            </a:gs>
          </a:gsLst>
          <a:lin ang="5400000" scaled="1"/>
        </a:gradFill>
      </a:fillStyleLst>
      <a:lnStyleLst>
        <a:ln w="9525" cap="flat" cmpd="sng" algn="ctr">
          <a:solidFill>
            <a:schemeClr val="phClr">
              <a:shade val="60000"/>
              <a:satMod val="300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 rad="635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00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</a:effectStyle>
        <a:effectStyle>
          <a:effectLst>
            <a:glow rad="76200">
              <a:schemeClr val="phClr">
                <a:tint val="30000"/>
                <a:shade val="95000"/>
                <a:satMod val="300000"/>
                <a:alpha val="50000"/>
              </a:schemeClr>
            </a:glow>
          </a:effectLst>
          <a:scene3d>
            <a:camera prst="orthographicFront" fov="0">
              <a:rot lat="0" lon="0" rev="0"/>
            </a:camera>
            <a:lightRig rig="harsh" dir="t">
              <a:rot lat="6000000" lon="6000000" rev="0"/>
            </a:lightRig>
          </a:scene3d>
          <a:sp3d contourW="10000" prstMaterial="metal">
            <a:bevelT w="20000" h="9000" prst="softRound"/>
            <a:contourClr>
              <a:schemeClr val="phClr">
                <a:shade val="30000"/>
                <a:satMod val="2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50000"/>
              </a:schemeClr>
            </a:gs>
            <a:gs pos="30000">
              <a:schemeClr val="phClr">
                <a:shade val="60000"/>
                <a:satMod val="150000"/>
              </a:schemeClr>
            </a:gs>
            <a:gs pos="100000">
              <a:schemeClr val="phClr">
                <a:tint val="83000"/>
                <a:satMod val="200000"/>
              </a:schemeClr>
            </a:gs>
          </a:gsLst>
          <a:lin ang="13000000" scaled="0"/>
        </a:gradFill>
        <a:gradFill rotWithShape="1">
          <a:gsLst>
            <a:gs pos="0">
              <a:schemeClr val="phClr">
                <a:tint val="78000"/>
                <a:satMod val="220000"/>
              </a:schemeClr>
            </a:gs>
            <a:gs pos="100000">
              <a:schemeClr val="phClr">
                <a:shade val="35000"/>
                <a:satMod val="155000"/>
              </a:schemeClr>
            </a:gs>
          </a:gsLst>
          <a:path path="circle">
            <a:fillToRect l="60000" t="50000" r="4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Technic</Template>
  <TotalTime>204</TotalTime>
  <Words>276</Words>
  <PresentationFormat>Předvádění na obrazovce (4:3)</PresentationFormat>
  <Paragraphs>85</Paragraphs>
  <Slides>13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Technický</vt:lpstr>
      <vt:lpstr>Snímek 1</vt:lpstr>
      <vt:lpstr>ANOTACE</vt:lpstr>
      <vt:lpstr>Kovy alkalických zemin iI s - prvky Be, Mg, Ca, Sr, Ba, Ra</vt:lpstr>
      <vt:lpstr>Sloučeniny kovů alkalických zemin  OXIDY</vt:lpstr>
      <vt:lpstr>MgO – pálená magnezie</vt:lpstr>
      <vt:lpstr>CaO – pálené vápno</vt:lpstr>
      <vt:lpstr>CaO – pálené vápno</vt:lpstr>
      <vt:lpstr>Sloučeniny kovů alkalických zemin  HYDROXIDY</vt:lpstr>
      <vt:lpstr>Ca(OH)2 – hašené vápno</vt:lpstr>
      <vt:lpstr>Ba(OH)2</vt:lpstr>
      <vt:lpstr>Doplňte správná tvrzení:</vt:lpstr>
      <vt:lpstr>Doplňte správná tvrzení:</vt:lpstr>
      <vt:lpstr>Snímek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cp:lastModifiedBy>WINUBU</cp:lastModifiedBy>
  <cp:revision>37</cp:revision>
  <dcterms:modified xsi:type="dcterms:W3CDTF">2013-02-25T17:30:19Z</dcterms:modified>
</cp:coreProperties>
</file>