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7" r:id="rId2"/>
    <p:sldId id="258" r:id="rId3"/>
    <p:sldId id="259" r:id="rId4"/>
    <p:sldId id="256"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57" d="100"/>
          <a:sy n="57" d="100"/>
        </p:scale>
        <p:origin x="-402"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13FFB3-5D09-4AE0-B5E0-8F6C4F56AF66}" type="datetimeFigureOut">
              <a:rPr lang="cs-CZ" smtClean="0"/>
              <a:pPr/>
              <a:t>13.2.2013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88BA950-46BB-4DA6-A04F-AD4C08A1C695}" type="slidenum">
              <a:rPr lang="cs-CZ" smtClean="0"/>
              <a:pPr/>
              <a:t>‹#›</a:t>
            </a:fld>
            <a:endParaRPr lang="cs-CZ"/>
          </a:p>
        </p:txBody>
      </p:sp>
    </p:spTree>
    <p:extLst>
      <p:ext uri="{BB962C8B-B14F-4D97-AF65-F5344CB8AC3E}">
        <p14:creationId xmlns:p14="http://schemas.microsoft.com/office/powerpoint/2010/main" xmlns="" val="1146018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3BBBF525-16B4-411B-8AAF-89BAEC90550E}" type="slidenum">
              <a:rPr lang="cs-CZ">
                <a:latin typeface="Calibri" pitchFamily="34" charset="0"/>
              </a:rPr>
              <a:pPr fontAlgn="base">
                <a:spcBef>
                  <a:spcPct val="0"/>
                </a:spcBef>
                <a:spcAft>
                  <a:spcPct val="0"/>
                </a:spcAft>
              </a:pPr>
              <a:t>1</a:t>
            </a:fld>
            <a:endParaRPr lang="cs-CZ">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Volný tvar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Nadpis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Klepnutím lze upravit styl předlohy podnadpisů.</a:t>
            </a:r>
            <a:endParaRPr kumimoji="0" lang="en-US"/>
          </a:p>
        </p:txBody>
      </p:sp>
      <p:sp>
        <p:nvSpPr>
          <p:cNvPr id="30" name="Zástupný symbol pro datum 29"/>
          <p:cNvSpPr>
            <a:spLocks noGrp="1"/>
          </p:cNvSpPr>
          <p:nvPr>
            <p:ph type="dt" sz="half" idx="10"/>
          </p:nvPr>
        </p:nvSpPr>
        <p:spPr/>
        <p:txBody>
          <a:bodyPr/>
          <a:lstStyle/>
          <a:p>
            <a:fld id="{18A2481B-5154-415F-B752-558547769AA3}" type="datetimeFigureOut">
              <a:rPr lang="cs-CZ" smtClean="0"/>
              <a:pPr/>
              <a:t>13.2.2013</a:t>
            </a:fld>
            <a:endParaRPr lang="cs-CZ"/>
          </a:p>
        </p:txBody>
      </p:sp>
      <p:sp>
        <p:nvSpPr>
          <p:cNvPr id="19" name="Zástupný symbol pro zápatí 18"/>
          <p:cNvSpPr>
            <a:spLocks noGrp="1"/>
          </p:cNvSpPr>
          <p:nvPr>
            <p:ph type="ftr" sz="quarter" idx="11"/>
          </p:nvPr>
        </p:nvSpPr>
        <p:spPr/>
        <p:txBody>
          <a:bodyPr/>
          <a:lstStyle/>
          <a:p>
            <a:endParaRPr lang="cs-CZ"/>
          </a:p>
        </p:txBody>
      </p:sp>
      <p:sp>
        <p:nvSpPr>
          <p:cNvPr id="27" name="Zástupný symbol pro číslo snímku 26"/>
          <p:cNvSpPr>
            <a:spLocks noGrp="1"/>
          </p:cNvSpPr>
          <p:nvPr>
            <p:ph type="sldNum" sz="quarter" idx="12"/>
          </p:nvPr>
        </p:nvSpPr>
        <p:spPr/>
        <p:txBody>
          <a:body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lgn="l">
              <a:defRPr/>
            </a:lvl1pPr>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2"/>
      </p:bgRef>
    </p:bg>
    <p:spTree>
      <p:nvGrpSpPr>
        <p:cNvPr id="1" name=""/>
        <p:cNvGrpSpPr/>
        <p:nvPr/>
      </p:nvGrpSpPr>
      <p:grpSpPr>
        <a:xfrm>
          <a:off x="0" y="0"/>
          <a:ext cx="0" cy="0"/>
          <a:chOff x="0" y="0"/>
          <a:chExt cx="0" cy="0"/>
        </a:xfrm>
      </p:grpSpPr>
      <p:sp>
        <p:nvSpPr>
          <p:cNvPr id="7" name="Volný tvar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Volný tvar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Nadpis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43000"/>
          </a:xfrm>
        </p:spPr>
        <p:txBody>
          <a:bodyPr/>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13.2.2013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320"/>
            <a:ext cx="7470648" cy="1143000"/>
          </a:xfrm>
        </p:spPr>
        <p:txBody>
          <a:bodyPr anchor="ctr"/>
          <a:lstStyle>
            <a:lvl1pPr algn="l">
              <a:defRPr sz="4600"/>
            </a:lvl1pPr>
          </a:lstStyle>
          <a:p>
            <a:r>
              <a:rPr kumimoji="0" lang="cs-CZ" smtClean="0"/>
              <a:t>Klepnutím lze upravit styl předlohy nadpisů.</a:t>
            </a:r>
            <a:endParaRPr kumimoji="0" lang="en-US"/>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13.2.2013</a:t>
            </a:fld>
            <a:endParaRPr lang="cs-CZ"/>
          </a:p>
        </p:txBody>
      </p:sp>
      <p:sp>
        <p:nvSpPr>
          <p:cNvPr id="8" name="Zástupný symbol pro číslo snímku 7"/>
          <p:cNvSpPr>
            <a:spLocks noGrp="1"/>
          </p:cNvSpPr>
          <p:nvPr>
            <p:ph type="sldNum" sz="quarter" idx="11"/>
          </p:nvPr>
        </p:nvSpPr>
        <p:spPr/>
        <p:txBody>
          <a:bodyPr/>
          <a:lstStyle/>
          <a:p>
            <a:fld id="{20264769-77EF-4CD0-90DE-F7D7F2D423C4}" type="slidenum">
              <a:rPr lang="cs-CZ" smtClean="0"/>
              <a:pPr/>
              <a:t>‹#›</a:t>
            </a:fld>
            <a:endParaRPr lang="cs-CZ"/>
          </a:p>
        </p:txBody>
      </p:sp>
      <p:sp>
        <p:nvSpPr>
          <p:cNvPr id="9" name="Zástupný symbol pro zápatí 8"/>
          <p:cNvSpPr>
            <a:spLocks noGrp="1"/>
          </p:cNvSpPr>
          <p:nvPr>
            <p:ph type="ftr" sz="quarter" idx="12"/>
          </p:nvPr>
        </p:nvSpPr>
        <p:spPr/>
        <p:txBody>
          <a:bodyPr/>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13.2.2013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a:xfrm>
            <a:off x="8156448" y="6422064"/>
            <a:ext cx="762000" cy="365125"/>
          </a:xfrm>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cs-CZ" smtClean="0"/>
              <a:t>Klepnutím lze upravit styl předlohy nadpisů.</a:t>
            </a:r>
            <a:endParaRPr kumimoji="0" lang="en-US"/>
          </a:p>
        </p:txBody>
      </p:sp>
      <p:sp>
        <p:nvSpPr>
          <p:cNvPr id="3" name="Zástupný symbol pro obrázek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cs-CZ" smtClean="0"/>
              <a:t>Klepnutím na ikonu přidáte obrázek.</a:t>
            </a:r>
            <a:endParaRPr kumimoji="0" lang="en-US" dirty="0"/>
          </a:p>
        </p:txBody>
      </p:sp>
      <p:sp>
        <p:nvSpPr>
          <p:cNvPr id="4" name="Zástupný symbol pro text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Klepnutím lze upravit styly předlohy textu.</a:t>
            </a:r>
          </a:p>
        </p:txBody>
      </p:sp>
      <p:sp>
        <p:nvSpPr>
          <p:cNvPr id="5" name="Zástupný symbol pro datum 4"/>
          <p:cNvSpPr>
            <a:spLocks noGrp="1"/>
          </p:cNvSpPr>
          <p:nvPr>
            <p:ph type="dt" sz="half" idx="10"/>
          </p:nvPr>
        </p:nvSpPr>
        <p:spPr>
          <a:xfrm>
            <a:off x="457200" y="6422064"/>
            <a:ext cx="2133600" cy="365125"/>
          </a:xfrm>
        </p:spPr>
        <p:txBody>
          <a:bodyPr/>
          <a:lstStyle/>
          <a:p>
            <a:fld id="{18A2481B-5154-415F-B752-558547769AA3}" type="datetimeFigureOut">
              <a:rPr lang="cs-CZ" smtClean="0"/>
              <a:pPr/>
              <a:t>13.2.2013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13.2.2013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Volný tvar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Volný tvar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Zástupný symbol pro nadpis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18A2481B-5154-415F-B752-558547769AA3}" type="datetimeFigureOut">
              <a:rPr lang="cs-CZ" smtClean="0"/>
              <a:pPr/>
              <a:t>13.2.2013</a:t>
            </a:fld>
            <a:endParaRPr lang="cs-CZ"/>
          </a:p>
        </p:txBody>
      </p:sp>
      <p:sp>
        <p:nvSpPr>
          <p:cNvPr id="22" name="Zástupný symbol pro zápatí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cs-CZ"/>
          </a:p>
        </p:txBody>
      </p:sp>
      <p:sp>
        <p:nvSpPr>
          <p:cNvPr id="18" name="Zástupný symbol pro číslo snímku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20264769-77EF-4CD0-90DE-F7D7F2D423C4}" type="slidenum">
              <a:rPr lang="cs-CZ" smtClean="0"/>
              <a:pPr/>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geologie.vsb.cz/geomorfologie/Prednasky/9_obrazky/9_24_kras.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visit-bohemia.cz/images-new/cz_moravsky-kras.jpg"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bozkovske-jeskyne.cz/content-images/mapa-jeskyni-cr.jp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xmlns="" val="143494509"/>
              </p:ext>
            </p:extLst>
          </p:nvPr>
        </p:nvGraphicFramePr>
        <p:xfrm>
          <a:off x="614363" y="2816225"/>
          <a:ext cx="8137525" cy="269265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Mgr. Monika Šléglová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smtClean="0">
                          <a:solidFill>
                            <a:srgbClr val="2C3036"/>
                          </a:solidFill>
                          <a:latin typeface="Calibri" pitchFamily="34" charset="0"/>
                          <a:ea typeface="+mn-ea"/>
                          <a:cs typeface="+mn-cs"/>
                        </a:rPr>
                        <a:t>VY_32_INOVACE_06B_13_Kovy </a:t>
                      </a:r>
                      <a:r>
                        <a:rPr lang="cs-CZ" sz="1800" b="1" kern="1200" dirty="0" smtClean="0">
                          <a:solidFill>
                            <a:srgbClr val="2C3036"/>
                          </a:solidFill>
                          <a:latin typeface="Calibri" pitchFamily="34" charset="0"/>
                          <a:ea typeface="+mn-ea"/>
                          <a:cs typeface="+mn-cs"/>
                        </a:rPr>
                        <a:t>alkalických zemin III</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Kovy</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15.2.2013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a:extLst>
              <a:ext uri="{28A0092B-C50C-407E-A947-70E740481C1C}">
                <a14:useLocalDpi xmlns:a14="http://schemas.microsoft.com/office/drawing/2010/main" xmlns="" val="0"/>
              </a:ext>
            </a:extLst>
          </a:blip>
          <a:srcRect/>
          <a:stretch>
            <a:fillRect/>
          </a:stretch>
        </p:blipFill>
        <p:spPr bwMode="auto">
          <a:xfrm>
            <a:off x="1979613" y="908050"/>
            <a:ext cx="5407025" cy="1046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098" name="Picture 2"/>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763693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r>
              <a:rPr lang="cs-CZ" sz="1400" dirty="0" smtClean="0">
                <a:latin typeface="Calibri" pitchFamily="34" charset="0"/>
              </a:rPr>
              <a:t>Materiál je určen pro studenty 2. ročníku 4letých a odpovídajících ročníků víceletých gymnázií, do předmětu Chemie, kapitola Kovy. </a:t>
            </a:r>
          </a:p>
          <a:p>
            <a:r>
              <a:rPr lang="cs-CZ" sz="1400" dirty="0" smtClean="0">
                <a:latin typeface="Calibri" pitchFamily="34" charset="0"/>
              </a:rPr>
              <a:t>Tento materiál slouží pro výklad učiva  o sloučeninách kovů alkalických zemin, konkrétně si žáci osvojí znalosti o uhličitanech a síranech alkalických kovů. </a:t>
            </a:r>
          </a:p>
          <a:p>
            <a:r>
              <a:rPr lang="cs-CZ" sz="1400" dirty="0" smtClean="0">
                <a:latin typeface="Calibri" pitchFamily="34" charset="0"/>
              </a:rPr>
              <a:t>První část prezentace je určena jako podpora výkladu učitele a je doplněna internetovými odkazy na ilustračními obrázky. Tato část obsahuje  také několik jednoduchých rovnic, které žáci  mohou doplňovat buď do sešitu nebo do promítaného zadání na tabuli fixem, nebo pomocí světelného pera na interaktivní tabuli. </a:t>
            </a:r>
          </a:p>
          <a:p>
            <a:pPr>
              <a:buNone/>
            </a:pPr>
            <a:r>
              <a:rPr lang="cs-CZ" sz="1400" dirty="0" smtClean="0">
                <a:latin typeface="Calibri" pitchFamily="34" charset="0"/>
              </a:rPr>
              <a:t>	Správné doplnění rovnic se objeví po kliknutí myši.</a:t>
            </a:r>
          </a:p>
          <a:p>
            <a:pPr>
              <a:buNone/>
            </a:pPr>
            <a:r>
              <a:rPr lang="cs-CZ" sz="1400" dirty="0" smtClean="0">
                <a:solidFill>
                  <a:srgbClr val="FF0000"/>
                </a:solidFill>
                <a:latin typeface="Calibri" pitchFamily="34" charset="0"/>
              </a:rPr>
              <a:t>	</a:t>
            </a:r>
            <a:r>
              <a:rPr lang="cs-CZ" sz="1400" dirty="0" smtClean="0">
                <a:latin typeface="Calibri" pitchFamily="34" charset="0"/>
              </a:rPr>
              <a:t>Tato část může sloužit jako podklad zápisu do sešitu.</a:t>
            </a:r>
          </a:p>
          <a:p>
            <a:r>
              <a:rPr lang="cs-CZ" sz="1400" dirty="0" smtClean="0">
                <a:latin typeface="Calibri" pitchFamily="34" charset="0"/>
              </a:rPr>
              <a:t>Druhá část obsahuje </a:t>
            </a:r>
            <a:r>
              <a:rPr lang="cs-CZ" sz="1400" smtClean="0">
                <a:latin typeface="Calibri" pitchFamily="34" charset="0"/>
              </a:rPr>
              <a:t>kontrolní  otázky </a:t>
            </a:r>
            <a:r>
              <a:rPr lang="cs-CZ" sz="1400" dirty="0" smtClean="0">
                <a:latin typeface="Calibri" pitchFamily="34" charset="0"/>
              </a:rPr>
              <a:t>na prověření a aplikaci získaných znalostí. Řešení žáci   doplňují do promítaného zadání na tabuli fixem, nebo pomocí světelného pera na interaktivní tabuli nebo písemně do sešitu.</a:t>
            </a:r>
          </a:p>
          <a:p>
            <a:pPr>
              <a:buNone/>
            </a:pPr>
            <a:r>
              <a:rPr lang="cs-CZ" sz="1400" dirty="0" smtClean="0">
                <a:latin typeface="Calibri" pitchFamily="34" charset="0"/>
              </a:rPr>
              <a:t>	Správné odpovědi se objevují postupně na kliknutí myši.</a:t>
            </a:r>
          </a:p>
          <a:p>
            <a:pPr>
              <a:buNone/>
            </a:pPr>
            <a:endParaRPr lang="cs-CZ" sz="1400" dirty="0" smtClean="0">
              <a:latin typeface="Calibri" pitchFamily="34" charset="0"/>
            </a:endParaRPr>
          </a:p>
          <a:p>
            <a:r>
              <a:rPr lang="cs-CZ" sz="1400" dirty="0" smtClean="0">
                <a:latin typeface="Calibri" pitchFamily="34" charset="0"/>
              </a:rPr>
              <a:t>Materiál je určen pro interaktivní výuku.</a:t>
            </a:r>
          </a:p>
          <a:p>
            <a:r>
              <a:rPr lang="cs-CZ" sz="1400" dirty="0" smtClean="0">
                <a:latin typeface="Calibri" pitchFamily="34" charset="0"/>
              </a:rPr>
              <a:t>Veškeré hypertextové odkazy jsou platné ke dni vytvoření díla.</a:t>
            </a:r>
          </a:p>
          <a:p>
            <a:pPr marL="0" indent="0">
              <a:buFont typeface="Arial" charset="0"/>
              <a:buNone/>
            </a:pPr>
            <a:endParaRPr lang="cs-CZ" sz="3200" dirty="0" smtClean="0">
              <a:latin typeface="Calibri" pitchFamily="34" charset="0"/>
            </a:endParaRPr>
          </a:p>
          <a:p>
            <a:pPr marL="0" indent="0">
              <a:buFont typeface="Arial" charset="0"/>
              <a:buNone/>
            </a:pPr>
            <a:endParaRPr lang="cs-CZ" sz="3200" dirty="0" smtClean="0">
              <a:latin typeface="Calibri" pitchFamily="34" charset="0"/>
            </a:endParaRP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28596" y="1357298"/>
            <a:ext cx="7214770" cy="2301240"/>
          </a:xfrm>
        </p:spPr>
        <p:txBody>
          <a:bodyPr>
            <a:normAutofit fontScale="90000"/>
          </a:bodyPr>
          <a:lstStyle/>
          <a:p>
            <a:r>
              <a:rPr lang="cs-CZ" dirty="0" smtClean="0"/>
              <a:t>Kovy alkalických zemin </a:t>
            </a:r>
            <a:r>
              <a:rPr lang="cs-CZ" dirty="0" err="1" smtClean="0"/>
              <a:t>iII</a:t>
            </a:r>
            <a:r>
              <a:rPr lang="cs-CZ" dirty="0" smtClean="0"/>
              <a:t/>
            </a:r>
            <a:br>
              <a:rPr lang="cs-CZ" dirty="0" smtClean="0"/>
            </a:br>
            <a:r>
              <a:rPr lang="cs-CZ" cap="none" dirty="0" smtClean="0"/>
              <a:t>s - prvky</a:t>
            </a:r>
            <a:r>
              <a:rPr lang="cs-CZ" dirty="0" smtClean="0"/>
              <a:t/>
            </a:r>
            <a:br>
              <a:rPr lang="cs-CZ" dirty="0" smtClean="0"/>
            </a:br>
            <a:r>
              <a:rPr lang="cs-CZ" cap="none" dirty="0" smtClean="0"/>
              <a:t>Be, Mg, Ca, Sr, Ba, Ra</a:t>
            </a:r>
            <a:endParaRPr lang="cs-CZ" dirty="0"/>
          </a:p>
        </p:txBody>
      </p:sp>
      <p:sp>
        <p:nvSpPr>
          <p:cNvPr id="3" name="Podnadpis 2"/>
          <p:cNvSpPr>
            <a:spLocks noGrp="1"/>
          </p:cNvSpPr>
          <p:nvPr>
            <p:ph type="subTitle" idx="1"/>
          </p:nvPr>
        </p:nvSpPr>
        <p:spPr>
          <a:xfrm>
            <a:off x="571472" y="3643314"/>
            <a:ext cx="7210784" cy="823906"/>
          </a:xfrm>
        </p:spPr>
        <p:txBody>
          <a:bodyPr/>
          <a:lstStyle/>
          <a:p>
            <a:r>
              <a:rPr lang="cs-CZ" dirty="0" smtClean="0"/>
              <a:t>Sloučeniny – uhličitany, sírany </a:t>
            </a:r>
          </a:p>
          <a:p>
            <a:endParaRPr lang="cs-CZ"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500034" y="2000240"/>
            <a:ext cx="7992888" cy="1863080"/>
          </a:xfrm>
        </p:spPr>
        <p:txBody>
          <a:bodyPr>
            <a:normAutofit fontScale="90000"/>
          </a:bodyPr>
          <a:lstStyle/>
          <a:p>
            <a:pPr algn="ctr"/>
            <a:r>
              <a:rPr lang="cs-CZ" sz="4800" dirty="0"/>
              <a:t>Sloučeniny kovů alkalických zemin </a:t>
            </a:r>
            <a:r>
              <a:rPr lang="cs-CZ" dirty="0"/>
              <a:t/>
            </a:r>
            <a:br>
              <a:rPr lang="cs-CZ" dirty="0"/>
            </a:br>
            <a:r>
              <a:rPr lang="cs-CZ" sz="6600" b="1" dirty="0" smtClean="0">
                <a:solidFill>
                  <a:srgbClr val="FFFF00"/>
                </a:solidFill>
              </a:rPr>
              <a:t>UHLIČITANY</a:t>
            </a:r>
            <a:endParaRPr lang="cs-CZ"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a:off x="457200" y="274638"/>
            <a:ext cx="7467600" cy="939784"/>
          </a:xfrm>
        </p:spPr>
        <p:txBody>
          <a:bodyPr>
            <a:normAutofit/>
          </a:bodyPr>
          <a:lstStyle/>
          <a:p>
            <a:r>
              <a:rPr lang="cs-CZ" sz="4100" b="1" dirty="0" smtClean="0">
                <a:solidFill>
                  <a:srgbClr val="FFFF00"/>
                </a:solidFill>
              </a:rPr>
              <a:t>CaCO</a:t>
            </a:r>
            <a:r>
              <a:rPr lang="cs-CZ" sz="4100" b="1" baseline="-25000" dirty="0" smtClean="0">
                <a:solidFill>
                  <a:srgbClr val="FFFF00"/>
                </a:solidFill>
              </a:rPr>
              <a:t>3</a:t>
            </a:r>
            <a:r>
              <a:rPr lang="cs-CZ" sz="4100" b="1" dirty="0" smtClean="0">
                <a:solidFill>
                  <a:srgbClr val="FFFF00"/>
                </a:solidFill>
              </a:rPr>
              <a:t> - vápenec</a:t>
            </a:r>
            <a:endParaRPr lang="cs-CZ" sz="4100" b="1" dirty="0">
              <a:solidFill>
                <a:srgbClr val="FFFF00"/>
              </a:solidFill>
            </a:endParaRPr>
          </a:p>
        </p:txBody>
      </p:sp>
      <p:sp>
        <p:nvSpPr>
          <p:cNvPr id="6" name="Zástupný symbol pro obsah 5"/>
          <p:cNvSpPr>
            <a:spLocks noGrp="1"/>
          </p:cNvSpPr>
          <p:nvPr>
            <p:ph idx="1"/>
          </p:nvPr>
        </p:nvSpPr>
        <p:spPr>
          <a:xfrm>
            <a:off x="457200" y="1142984"/>
            <a:ext cx="7467600" cy="5214974"/>
          </a:xfrm>
        </p:spPr>
        <p:txBody>
          <a:bodyPr/>
          <a:lstStyle/>
          <a:p>
            <a:r>
              <a:rPr lang="cs-CZ" dirty="0" smtClean="0"/>
              <a:t>nejrozšířenější sloučenina Ca v přírodě</a:t>
            </a:r>
            <a:br>
              <a:rPr lang="cs-CZ" dirty="0" smtClean="0"/>
            </a:br>
            <a:endParaRPr lang="cs-CZ" dirty="0" smtClean="0"/>
          </a:p>
          <a:p>
            <a:r>
              <a:rPr lang="cs-CZ" dirty="0" smtClean="0"/>
              <a:t>nerozpustný ve vodě</a:t>
            </a:r>
            <a:br>
              <a:rPr lang="cs-CZ" dirty="0" smtClean="0"/>
            </a:br>
            <a:endParaRPr lang="cs-CZ" dirty="0" smtClean="0"/>
          </a:p>
          <a:p>
            <a:r>
              <a:rPr lang="cs-CZ" dirty="0" smtClean="0"/>
              <a:t>leštěný vápenec = </a:t>
            </a:r>
            <a:r>
              <a:rPr lang="cs-CZ" b="1" dirty="0" smtClean="0">
                <a:solidFill>
                  <a:srgbClr val="FFFF00"/>
                </a:solidFill>
              </a:rPr>
              <a:t>mramor</a:t>
            </a:r>
            <a:br>
              <a:rPr lang="cs-CZ" b="1" dirty="0" smtClean="0">
                <a:solidFill>
                  <a:srgbClr val="FFFF00"/>
                </a:solidFill>
              </a:rPr>
            </a:br>
            <a:endParaRPr lang="cs-CZ" b="1" dirty="0" smtClean="0">
              <a:solidFill>
                <a:srgbClr val="FFFF00"/>
              </a:solidFill>
            </a:endParaRPr>
          </a:p>
          <a:p>
            <a:r>
              <a:rPr lang="cs-CZ" dirty="0"/>
              <a:t>plavený </a:t>
            </a:r>
            <a:r>
              <a:rPr lang="cs-CZ" dirty="0" smtClean="0"/>
              <a:t>vápenec = </a:t>
            </a:r>
            <a:r>
              <a:rPr lang="cs-CZ" b="1" dirty="0" smtClean="0">
                <a:solidFill>
                  <a:srgbClr val="FFFF00"/>
                </a:solidFill>
              </a:rPr>
              <a:t>školní </a:t>
            </a:r>
            <a:r>
              <a:rPr lang="cs-CZ" b="1" dirty="0">
                <a:solidFill>
                  <a:srgbClr val="FFFF00"/>
                </a:solidFill>
              </a:rPr>
              <a:t>křída </a:t>
            </a:r>
            <a:r>
              <a:rPr lang="cs-CZ" b="1" dirty="0" smtClean="0">
                <a:solidFill>
                  <a:srgbClr val="FFFF00"/>
                </a:solidFill>
              </a:rPr>
              <a:t/>
            </a:r>
            <a:br>
              <a:rPr lang="cs-CZ" b="1" dirty="0" smtClean="0">
                <a:solidFill>
                  <a:srgbClr val="FFFF00"/>
                </a:solidFill>
              </a:rPr>
            </a:br>
            <a:endParaRPr lang="cs-CZ" b="1" dirty="0">
              <a:solidFill>
                <a:srgbClr val="FFFF00"/>
              </a:solidFill>
            </a:endParaRPr>
          </a:p>
          <a:p>
            <a:r>
              <a:rPr lang="cs-CZ" dirty="0" smtClean="0"/>
              <a:t>vápencová pohoří – krasové jevy</a:t>
            </a:r>
            <a:endParaRPr lang="cs-CZ" dirty="0"/>
          </a:p>
        </p:txBody>
      </p:sp>
    </p:spTree>
    <p:extLst>
      <p:ext uri="{BB962C8B-B14F-4D97-AF65-F5344CB8AC3E}">
        <p14:creationId xmlns:p14="http://schemas.microsoft.com/office/powerpoint/2010/main" xmlns="" val="18086553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1138138"/>
          </a:xfrm>
        </p:spPr>
        <p:txBody>
          <a:bodyPr/>
          <a:lstStyle/>
          <a:p>
            <a:r>
              <a:rPr lang="cs-CZ" sz="4800" b="1" dirty="0">
                <a:solidFill>
                  <a:srgbClr val="FFFF00"/>
                </a:solidFill>
              </a:rPr>
              <a:t>CaCO</a:t>
            </a:r>
            <a:r>
              <a:rPr lang="cs-CZ" sz="4800" b="1" baseline="-25000" dirty="0">
                <a:solidFill>
                  <a:srgbClr val="FFFF00"/>
                </a:solidFill>
              </a:rPr>
              <a:t>3</a:t>
            </a:r>
            <a:r>
              <a:rPr lang="cs-CZ" sz="4800" b="1" dirty="0">
                <a:solidFill>
                  <a:srgbClr val="FFFF00"/>
                </a:solidFill>
              </a:rPr>
              <a:t> - vápenec</a:t>
            </a:r>
            <a:endParaRPr lang="cs-CZ" dirty="0"/>
          </a:p>
        </p:txBody>
      </p:sp>
      <p:sp>
        <p:nvSpPr>
          <p:cNvPr id="3" name="Zástupný symbol pro obsah 2"/>
          <p:cNvSpPr>
            <a:spLocks noGrp="1"/>
          </p:cNvSpPr>
          <p:nvPr>
            <p:ph idx="1"/>
          </p:nvPr>
        </p:nvSpPr>
        <p:spPr/>
        <p:txBody>
          <a:bodyPr/>
          <a:lstStyle/>
          <a:p>
            <a:r>
              <a:rPr lang="cs-CZ" dirty="0" smtClean="0"/>
              <a:t>zopakujte chemickou podstatu krasových jevů:</a:t>
            </a:r>
            <a:br>
              <a:rPr lang="cs-CZ" dirty="0" smtClean="0"/>
            </a:br>
            <a:r>
              <a:rPr lang="cs-CZ" b="1" dirty="0" smtClean="0">
                <a:solidFill>
                  <a:srgbClr val="FFFF99"/>
                </a:solidFill>
              </a:rPr>
              <a:t>růst krápníků: </a:t>
            </a:r>
            <a:br>
              <a:rPr lang="cs-CZ" b="1" dirty="0" smtClean="0">
                <a:solidFill>
                  <a:srgbClr val="FFFF99"/>
                </a:solidFill>
              </a:rPr>
            </a:br>
            <a:r>
              <a:rPr lang="cs-CZ" dirty="0" smtClean="0"/>
              <a:t>Ca(HCO</a:t>
            </a:r>
            <a:r>
              <a:rPr lang="cs-CZ" baseline="-25000" dirty="0" smtClean="0"/>
              <a:t>3</a:t>
            </a:r>
            <a:r>
              <a:rPr lang="cs-CZ" dirty="0" smtClean="0"/>
              <a:t>)</a:t>
            </a:r>
            <a:r>
              <a:rPr lang="cs-CZ" baseline="-25000" dirty="0" smtClean="0"/>
              <a:t>2</a:t>
            </a:r>
            <a:r>
              <a:rPr lang="cs-CZ" dirty="0" smtClean="0"/>
              <a:t> (</a:t>
            </a:r>
            <a:r>
              <a:rPr lang="cs-CZ" dirty="0" err="1" smtClean="0"/>
              <a:t>aq</a:t>
            </a:r>
            <a:r>
              <a:rPr lang="cs-CZ" dirty="0" smtClean="0"/>
              <a:t>) →</a:t>
            </a:r>
          </a:p>
          <a:p>
            <a:pPr marL="36576" indent="0">
              <a:buNone/>
            </a:pPr>
            <a:r>
              <a:rPr lang="cs-CZ" sz="2000" dirty="0" smtClean="0">
                <a:hlinkClick r:id="rId2"/>
              </a:rPr>
              <a:t>http</a:t>
            </a:r>
            <a:r>
              <a:rPr lang="cs-CZ" sz="2000" dirty="0">
                <a:hlinkClick r:id="rId2"/>
              </a:rPr>
              <a:t>://</a:t>
            </a:r>
            <a:r>
              <a:rPr lang="cs-CZ" sz="2000" dirty="0" smtClean="0">
                <a:hlinkClick r:id="rId2"/>
              </a:rPr>
              <a:t>geologie.vsb.cz/geomorfologie/Prednasky/9_obrazky/9_24_kras.jpg</a:t>
            </a:r>
            <a:endParaRPr lang="cs-CZ" sz="2000" dirty="0" smtClean="0"/>
          </a:p>
          <a:p>
            <a:r>
              <a:rPr lang="cs-CZ" b="1" dirty="0" smtClean="0">
                <a:solidFill>
                  <a:srgbClr val="FFFF99"/>
                </a:solidFill>
              </a:rPr>
              <a:t>rozpuštění krápníků:</a:t>
            </a:r>
            <a:br>
              <a:rPr lang="cs-CZ" b="1" dirty="0" smtClean="0">
                <a:solidFill>
                  <a:srgbClr val="FFFF99"/>
                </a:solidFill>
              </a:rPr>
            </a:br>
            <a:r>
              <a:rPr lang="cs-CZ" dirty="0"/>
              <a:t>CaCO</a:t>
            </a:r>
            <a:r>
              <a:rPr lang="cs-CZ" baseline="-25000" dirty="0"/>
              <a:t>3</a:t>
            </a:r>
            <a:r>
              <a:rPr lang="cs-CZ" dirty="0"/>
              <a:t> + CO</a:t>
            </a:r>
            <a:r>
              <a:rPr lang="cs-CZ" baseline="-25000" dirty="0"/>
              <a:t>2</a:t>
            </a:r>
            <a:r>
              <a:rPr lang="cs-CZ" dirty="0"/>
              <a:t> + </a:t>
            </a:r>
            <a:r>
              <a:rPr lang="cs-CZ" dirty="0" smtClean="0"/>
              <a:t>H</a:t>
            </a:r>
            <a:r>
              <a:rPr lang="cs-CZ" baseline="-25000" dirty="0" smtClean="0"/>
              <a:t>2</a:t>
            </a:r>
            <a:r>
              <a:rPr lang="cs-CZ" dirty="0" smtClean="0"/>
              <a:t>O →</a:t>
            </a:r>
            <a:br>
              <a:rPr lang="cs-CZ" dirty="0" smtClean="0"/>
            </a:br>
            <a:r>
              <a:rPr lang="cs-CZ" dirty="0" smtClean="0"/>
              <a:t> </a:t>
            </a:r>
            <a:endParaRPr lang="cs-CZ" dirty="0"/>
          </a:p>
          <a:p>
            <a:endParaRPr lang="cs-CZ" b="1" dirty="0">
              <a:solidFill>
                <a:srgbClr val="FFFF99"/>
              </a:solidFill>
            </a:endParaRPr>
          </a:p>
        </p:txBody>
      </p:sp>
      <p:sp>
        <p:nvSpPr>
          <p:cNvPr id="4" name="Zaoblený obdélník 3"/>
          <p:cNvSpPr/>
          <p:nvPr/>
        </p:nvSpPr>
        <p:spPr>
          <a:xfrm>
            <a:off x="4139952" y="3068960"/>
            <a:ext cx="3888432" cy="50405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4160943" y="3019018"/>
            <a:ext cx="3888432" cy="553998"/>
          </a:xfrm>
          <a:prstGeom prst="rect">
            <a:avLst/>
          </a:prstGeom>
          <a:noFill/>
        </p:spPr>
        <p:txBody>
          <a:bodyPr wrap="square" rtlCol="0">
            <a:spAutoFit/>
          </a:bodyPr>
          <a:lstStyle/>
          <a:p>
            <a:r>
              <a:rPr lang="cs-CZ" sz="3000" b="1" dirty="0">
                <a:solidFill>
                  <a:srgbClr val="C00000"/>
                </a:solidFill>
              </a:rPr>
              <a:t>CaCO</a:t>
            </a:r>
            <a:r>
              <a:rPr lang="cs-CZ" sz="3000" b="1" baseline="-25000" dirty="0">
                <a:solidFill>
                  <a:srgbClr val="C00000"/>
                </a:solidFill>
              </a:rPr>
              <a:t>3</a:t>
            </a:r>
            <a:r>
              <a:rPr lang="cs-CZ" sz="3000" dirty="0">
                <a:solidFill>
                  <a:schemeClr val="bg1"/>
                </a:solidFill>
              </a:rPr>
              <a:t> + CO</a:t>
            </a:r>
            <a:r>
              <a:rPr lang="cs-CZ" sz="3000" baseline="-25000" dirty="0">
                <a:solidFill>
                  <a:schemeClr val="bg1"/>
                </a:solidFill>
              </a:rPr>
              <a:t>2</a:t>
            </a:r>
            <a:r>
              <a:rPr lang="cs-CZ" sz="3000" dirty="0">
                <a:solidFill>
                  <a:schemeClr val="bg1"/>
                </a:solidFill>
              </a:rPr>
              <a:t> + </a:t>
            </a:r>
            <a:r>
              <a:rPr lang="cs-CZ" sz="3000" dirty="0" smtClean="0">
                <a:solidFill>
                  <a:schemeClr val="bg1"/>
                </a:solidFill>
              </a:rPr>
              <a:t>H</a:t>
            </a:r>
            <a:r>
              <a:rPr lang="cs-CZ" sz="3000" baseline="-25000" dirty="0" smtClean="0">
                <a:solidFill>
                  <a:schemeClr val="bg1"/>
                </a:solidFill>
              </a:rPr>
              <a:t>2</a:t>
            </a:r>
            <a:r>
              <a:rPr lang="cs-CZ" sz="3000" dirty="0" smtClean="0">
                <a:solidFill>
                  <a:schemeClr val="bg1"/>
                </a:solidFill>
              </a:rPr>
              <a:t>O</a:t>
            </a:r>
            <a:endParaRPr lang="cs-CZ" sz="3000" dirty="0">
              <a:solidFill>
                <a:schemeClr val="bg1"/>
              </a:solidFill>
            </a:endParaRPr>
          </a:p>
        </p:txBody>
      </p:sp>
      <p:sp>
        <p:nvSpPr>
          <p:cNvPr id="6" name="Zaoblený obdélník 5"/>
          <p:cNvSpPr/>
          <p:nvPr/>
        </p:nvSpPr>
        <p:spPr>
          <a:xfrm>
            <a:off x="5076056" y="4509120"/>
            <a:ext cx="2808312" cy="576064"/>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060954" y="4531186"/>
            <a:ext cx="2952328" cy="553998"/>
          </a:xfrm>
          <a:prstGeom prst="rect">
            <a:avLst/>
          </a:prstGeom>
          <a:noFill/>
        </p:spPr>
        <p:txBody>
          <a:bodyPr wrap="square" rtlCol="0">
            <a:spAutoFit/>
          </a:bodyPr>
          <a:lstStyle/>
          <a:p>
            <a:r>
              <a:rPr lang="cs-CZ" sz="3000" dirty="0">
                <a:solidFill>
                  <a:srgbClr val="C00000"/>
                </a:solidFill>
              </a:rPr>
              <a:t>Ca(HCO</a:t>
            </a:r>
            <a:r>
              <a:rPr lang="cs-CZ" sz="3000" baseline="-25000" dirty="0">
                <a:solidFill>
                  <a:srgbClr val="C00000"/>
                </a:solidFill>
              </a:rPr>
              <a:t>3</a:t>
            </a:r>
            <a:r>
              <a:rPr lang="cs-CZ" sz="3000" dirty="0">
                <a:solidFill>
                  <a:srgbClr val="C00000"/>
                </a:solidFill>
              </a:rPr>
              <a:t>)</a:t>
            </a:r>
            <a:r>
              <a:rPr lang="cs-CZ" sz="3000" baseline="-25000" dirty="0">
                <a:solidFill>
                  <a:srgbClr val="C00000"/>
                </a:solidFill>
              </a:rPr>
              <a:t>2</a:t>
            </a:r>
            <a:r>
              <a:rPr lang="cs-CZ" sz="3000" dirty="0">
                <a:solidFill>
                  <a:srgbClr val="C00000"/>
                </a:solidFill>
              </a:rPr>
              <a:t> (</a:t>
            </a:r>
            <a:r>
              <a:rPr lang="cs-CZ" sz="3000" dirty="0" err="1">
                <a:solidFill>
                  <a:srgbClr val="C00000"/>
                </a:solidFill>
              </a:rPr>
              <a:t>aq</a:t>
            </a:r>
            <a:r>
              <a:rPr lang="cs-CZ" sz="3000" dirty="0">
                <a:solidFill>
                  <a:srgbClr val="C00000"/>
                </a:solidFill>
              </a:rPr>
              <a:t>) </a:t>
            </a:r>
          </a:p>
        </p:txBody>
      </p:sp>
      <p:sp>
        <p:nvSpPr>
          <p:cNvPr id="8" name="TextovéPole 7"/>
          <p:cNvSpPr txBox="1"/>
          <p:nvPr/>
        </p:nvSpPr>
        <p:spPr>
          <a:xfrm>
            <a:off x="4572000" y="4572008"/>
            <a:ext cx="428596" cy="369332"/>
          </a:xfrm>
          <a:prstGeom prst="rect">
            <a:avLst/>
          </a:prstGeom>
          <a:noFill/>
        </p:spPr>
        <p:txBody>
          <a:bodyPr wrap="square" rtlCol="0">
            <a:spAutoFit/>
          </a:bodyPr>
          <a:lstStyle/>
          <a:p>
            <a:r>
              <a:rPr lang="cs-CZ" dirty="0" smtClean="0"/>
              <a:t>t↓</a:t>
            </a:r>
            <a:endParaRPr lang="cs-CZ" dirty="0"/>
          </a:p>
        </p:txBody>
      </p:sp>
    </p:spTree>
    <p:extLst>
      <p:ext uri="{BB962C8B-B14F-4D97-AF65-F5344CB8AC3E}">
        <p14:creationId xmlns:p14="http://schemas.microsoft.com/office/powerpoint/2010/main" xmlns="" val="563883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z="4400" b="1" dirty="0">
                <a:solidFill>
                  <a:srgbClr val="FFFF00"/>
                </a:solidFill>
              </a:rPr>
              <a:t>CaCO</a:t>
            </a:r>
            <a:r>
              <a:rPr lang="cs-CZ" sz="4400" b="1" baseline="-25000" dirty="0">
                <a:solidFill>
                  <a:srgbClr val="FFFF00"/>
                </a:solidFill>
              </a:rPr>
              <a:t>3</a:t>
            </a:r>
            <a:r>
              <a:rPr lang="cs-CZ" sz="4400" b="1" dirty="0">
                <a:solidFill>
                  <a:srgbClr val="FFFF00"/>
                </a:solidFill>
              </a:rPr>
              <a:t> - vápenec</a:t>
            </a:r>
            <a:endParaRPr lang="cs-CZ" dirty="0"/>
          </a:p>
        </p:txBody>
      </p:sp>
      <p:sp>
        <p:nvSpPr>
          <p:cNvPr id="3" name="Zástupný symbol pro obsah 2"/>
          <p:cNvSpPr>
            <a:spLocks noGrp="1"/>
          </p:cNvSpPr>
          <p:nvPr>
            <p:ph idx="1"/>
          </p:nvPr>
        </p:nvSpPr>
        <p:spPr>
          <a:xfrm>
            <a:off x="457200" y="1600200"/>
            <a:ext cx="7859216" cy="4565104"/>
          </a:xfrm>
        </p:spPr>
        <p:txBody>
          <a:bodyPr/>
          <a:lstStyle/>
          <a:p>
            <a:r>
              <a:rPr lang="cs-CZ" b="1" dirty="0" smtClean="0">
                <a:solidFill>
                  <a:srgbClr val="FFFF99"/>
                </a:solidFill>
              </a:rPr>
              <a:t>Zajímavost</a:t>
            </a:r>
            <a:r>
              <a:rPr lang="cs-CZ" dirty="0" smtClean="0"/>
              <a:t/>
            </a:r>
            <a:br>
              <a:rPr lang="cs-CZ" dirty="0" smtClean="0"/>
            </a:br>
            <a:r>
              <a:rPr lang="cs-CZ" dirty="0" smtClean="0"/>
              <a:t>rozpouštění krasové výzdoby jeskyň urychlují:</a:t>
            </a:r>
            <a:br>
              <a:rPr lang="cs-CZ" dirty="0" smtClean="0"/>
            </a:br>
            <a:r>
              <a:rPr lang="cs-CZ" dirty="0" smtClean="0"/>
              <a:t>- návštěvníci vydechující CO</a:t>
            </a:r>
            <a:r>
              <a:rPr lang="cs-CZ" baseline="-25000" dirty="0" smtClean="0"/>
              <a:t>2 </a:t>
            </a:r>
            <a:r>
              <a:rPr lang="cs-CZ" dirty="0" smtClean="0"/>
              <a:t>(viz rovnice)</a:t>
            </a:r>
            <a:br>
              <a:rPr lang="cs-CZ" dirty="0" smtClean="0"/>
            </a:br>
            <a:r>
              <a:rPr lang="cs-CZ" dirty="0" smtClean="0"/>
              <a:t>- nízká teplota </a:t>
            </a:r>
            <a:r>
              <a:rPr lang="cs-CZ" dirty="0"/>
              <a:t>v jeskyních</a:t>
            </a:r>
            <a:br>
              <a:rPr lang="cs-CZ" dirty="0"/>
            </a:br>
            <a:r>
              <a:rPr lang="cs-CZ" dirty="0"/>
              <a:t/>
            </a:r>
            <a:br>
              <a:rPr lang="cs-CZ" dirty="0"/>
            </a:br>
            <a:r>
              <a:rPr lang="cs-CZ" sz="2000" dirty="0">
                <a:hlinkClick r:id="rId2"/>
              </a:rPr>
              <a:t>http</a:t>
            </a:r>
            <a:r>
              <a:rPr lang="cs-CZ" sz="2000">
                <a:hlinkClick r:id="rId2"/>
              </a:rPr>
              <a:t>://</a:t>
            </a:r>
            <a:r>
              <a:rPr lang="cs-CZ" sz="2000" smtClean="0">
                <a:hlinkClick r:id="rId2"/>
              </a:rPr>
              <a:t>www.visit-bohemia.cz/images-new/cz_moravsky-kras.jpg</a:t>
            </a:r>
            <a:endParaRPr lang="cs-CZ" sz="2000" smtClean="0"/>
          </a:p>
          <a:p>
            <a:pPr marL="36576" indent="0">
              <a:buNone/>
            </a:pPr>
            <a:endParaRPr lang="cs-CZ" sz="2000" baseline="-25000" dirty="0"/>
          </a:p>
        </p:txBody>
      </p:sp>
    </p:spTree>
    <p:extLst>
      <p:ext uri="{BB962C8B-B14F-4D97-AF65-F5344CB8AC3E}">
        <p14:creationId xmlns:p14="http://schemas.microsoft.com/office/powerpoint/2010/main" xmlns="" val="22571772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aoblený obdélník 5"/>
          <p:cNvSpPr/>
          <p:nvPr/>
        </p:nvSpPr>
        <p:spPr>
          <a:xfrm>
            <a:off x="4143372" y="4214818"/>
            <a:ext cx="1285884" cy="50006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sz="4800" b="1" dirty="0" smtClean="0">
                <a:solidFill>
                  <a:srgbClr val="FFFF00"/>
                </a:solidFill>
              </a:rPr>
              <a:t>Ca(HCO</a:t>
            </a:r>
            <a:r>
              <a:rPr lang="cs-CZ" sz="4800" b="1" baseline="-25000" dirty="0" smtClean="0">
                <a:solidFill>
                  <a:srgbClr val="FFFF00"/>
                </a:solidFill>
              </a:rPr>
              <a:t>3</a:t>
            </a:r>
            <a:r>
              <a:rPr lang="cs-CZ" sz="4800" b="1" dirty="0" smtClean="0">
                <a:solidFill>
                  <a:srgbClr val="FFFF00"/>
                </a:solidFill>
              </a:rPr>
              <a:t>)</a:t>
            </a:r>
            <a:r>
              <a:rPr lang="cs-CZ" sz="4800" b="1" baseline="-25000" dirty="0" smtClean="0">
                <a:solidFill>
                  <a:srgbClr val="FFFF00"/>
                </a:solidFill>
              </a:rPr>
              <a:t>2</a:t>
            </a:r>
            <a:endParaRPr lang="cs-CZ" dirty="0"/>
          </a:p>
        </p:txBody>
      </p:sp>
      <p:sp>
        <p:nvSpPr>
          <p:cNvPr id="3" name="Zástupný symbol pro obsah 2"/>
          <p:cNvSpPr>
            <a:spLocks noGrp="1"/>
          </p:cNvSpPr>
          <p:nvPr>
            <p:ph idx="1"/>
          </p:nvPr>
        </p:nvSpPr>
        <p:spPr>
          <a:xfrm>
            <a:off x="457200" y="1785926"/>
            <a:ext cx="7686700" cy="4340237"/>
          </a:xfrm>
        </p:spPr>
        <p:txBody>
          <a:bodyPr/>
          <a:lstStyle/>
          <a:p>
            <a:r>
              <a:rPr lang="cs-CZ" dirty="0" smtClean="0"/>
              <a:t>rozpustný ve vodě → </a:t>
            </a:r>
            <a:r>
              <a:rPr lang="cs-CZ" b="1" dirty="0" smtClean="0">
                <a:solidFill>
                  <a:srgbClr val="FFC000"/>
                </a:solidFill>
              </a:rPr>
              <a:t>přechodná tvrdost</a:t>
            </a:r>
            <a:br>
              <a:rPr lang="cs-CZ" b="1" dirty="0" smtClean="0">
                <a:solidFill>
                  <a:srgbClr val="FFC000"/>
                </a:solidFill>
              </a:rPr>
            </a:br>
            <a:r>
              <a:rPr lang="cs-CZ" b="1" dirty="0" smtClean="0">
                <a:solidFill>
                  <a:srgbClr val="FFC000"/>
                </a:solidFill>
              </a:rPr>
              <a:t>						vody</a:t>
            </a:r>
            <a:br>
              <a:rPr lang="cs-CZ" b="1" dirty="0" smtClean="0">
                <a:solidFill>
                  <a:srgbClr val="FFC000"/>
                </a:solidFill>
              </a:rPr>
            </a:br>
            <a:r>
              <a:rPr lang="cs-CZ" b="1" dirty="0" smtClean="0">
                <a:solidFill>
                  <a:srgbClr val="FFC000"/>
                </a:solidFill>
              </a:rPr>
              <a:t/>
            </a:r>
            <a:br>
              <a:rPr lang="cs-CZ" b="1" dirty="0" smtClean="0">
                <a:solidFill>
                  <a:srgbClr val="FFC000"/>
                </a:solidFill>
              </a:rPr>
            </a:br>
            <a:r>
              <a:rPr lang="cs-CZ" dirty="0" smtClean="0"/>
              <a:t>odstranění:</a:t>
            </a:r>
            <a:r>
              <a:rPr lang="cs-CZ" b="1" dirty="0" smtClean="0">
                <a:solidFill>
                  <a:srgbClr val="FFC000"/>
                </a:solidFill>
              </a:rPr>
              <a:t> převařením</a:t>
            </a:r>
          </a:p>
          <a:p>
            <a:r>
              <a:rPr lang="cs-CZ" dirty="0" smtClean="0"/>
              <a:t>rovnice:</a:t>
            </a:r>
            <a:br>
              <a:rPr lang="cs-CZ" dirty="0" smtClean="0"/>
            </a:br>
            <a:r>
              <a:rPr lang="cs-CZ" dirty="0" smtClean="0"/>
              <a:t>Ca(HCO</a:t>
            </a:r>
            <a:r>
              <a:rPr lang="cs-CZ" baseline="-25000" dirty="0" smtClean="0"/>
              <a:t>3</a:t>
            </a:r>
            <a:r>
              <a:rPr lang="cs-CZ" dirty="0" smtClean="0"/>
              <a:t>)</a:t>
            </a:r>
            <a:r>
              <a:rPr lang="cs-CZ" baseline="-25000" dirty="0" smtClean="0"/>
              <a:t>2</a:t>
            </a:r>
            <a:r>
              <a:rPr lang="cs-CZ" dirty="0" smtClean="0"/>
              <a:t> (aq) → </a:t>
            </a:r>
            <a:r>
              <a:rPr lang="cs-CZ" b="1" dirty="0" smtClean="0">
                <a:solidFill>
                  <a:srgbClr val="C00000"/>
                </a:solidFill>
              </a:rPr>
              <a:t>CaCO</a:t>
            </a:r>
            <a:r>
              <a:rPr lang="cs-CZ" b="1" baseline="-25000" dirty="0" smtClean="0">
                <a:solidFill>
                  <a:srgbClr val="C00000"/>
                </a:solidFill>
              </a:rPr>
              <a:t>3</a:t>
            </a:r>
            <a:r>
              <a:rPr lang="cs-CZ" dirty="0" smtClean="0">
                <a:solidFill>
                  <a:schemeClr val="bg1"/>
                </a:solidFill>
              </a:rPr>
              <a:t> </a:t>
            </a:r>
            <a:r>
              <a:rPr lang="cs-CZ" dirty="0" smtClean="0"/>
              <a:t>+ CO</a:t>
            </a:r>
            <a:r>
              <a:rPr lang="cs-CZ" baseline="-25000" dirty="0" smtClean="0"/>
              <a:t>2</a:t>
            </a:r>
            <a:r>
              <a:rPr lang="cs-CZ" dirty="0" smtClean="0"/>
              <a:t> + H</a:t>
            </a:r>
            <a:r>
              <a:rPr lang="cs-CZ" baseline="-25000" dirty="0" smtClean="0"/>
              <a:t>2</a:t>
            </a:r>
            <a:r>
              <a:rPr lang="cs-CZ" dirty="0" smtClean="0"/>
              <a:t>O</a:t>
            </a:r>
            <a:br>
              <a:rPr lang="cs-CZ" dirty="0" smtClean="0"/>
            </a:br>
            <a:r>
              <a:rPr lang="cs-CZ" dirty="0" smtClean="0"/>
              <a:t>			    vodní kámen</a:t>
            </a:r>
            <a:br>
              <a:rPr lang="cs-CZ" dirty="0" smtClean="0"/>
            </a:br>
            <a:r>
              <a:rPr lang="cs-CZ" dirty="0" smtClean="0"/>
              <a:t>analogie krasových jevů</a:t>
            </a:r>
          </a:p>
          <a:p>
            <a:endParaRPr lang="cs-CZ" dirty="0" smtClean="0"/>
          </a:p>
          <a:p>
            <a:endParaRPr lang="cs-CZ" b="1" dirty="0" smtClean="0">
              <a:solidFill>
                <a:srgbClr val="FFC000"/>
              </a:solidFill>
            </a:endParaRPr>
          </a:p>
          <a:p>
            <a:pPr>
              <a:buNone/>
            </a:pPr>
            <a:endParaRPr lang="cs-CZ" b="1" dirty="0">
              <a:solidFill>
                <a:srgbClr val="FFC000"/>
              </a:solidFill>
            </a:endParaRPr>
          </a:p>
        </p:txBody>
      </p:sp>
      <p:cxnSp>
        <p:nvCxnSpPr>
          <p:cNvPr id="5" name="Přímá spojovací šipka 4"/>
          <p:cNvCxnSpPr/>
          <p:nvPr/>
        </p:nvCxnSpPr>
        <p:spPr>
          <a:xfrm rot="10800000" flipV="1">
            <a:off x="2143108" y="2357430"/>
            <a:ext cx="3286148" cy="857256"/>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ovéPole 10"/>
          <p:cNvSpPr txBox="1"/>
          <p:nvPr/>
        </p:nvSpPr>
        <p:spPr>
          <a:xfrm>
            <a:off x="3714744" y="4071942"/>
            <a:ext cx="500034" cy="369332"/>
          </a:xfrm>
          <a:prstGeom prst="rect">
            <a:avLst/>
          </a:prstGeom>
          <a:noFill/>
        </p:spPr>
        <p:txBody>
          <a:bodyPr wrap="square" rtlCol="0">
            <a:spAutoFit/>
          </a:bodyPr>
          <a:lstStyle/>
          <a:p>
            <a:r>
              <a:rPr lang="cs-CZ" dirty="0" smtClean="0"/>
              <a:t>t↑</a:t>
            </a:r>
            <a:endParaRPr lang="cs-CZ"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800" b="1" dirty="0" smtClean="0">
                <a:solidFill>
                  <a:srgbClr val="FFFF00"/>
                </a:solidFill>
              </a:rPr>
              <a:t>MgCO</a:t>
            </a:r>
            <a:r>
              <a:rPr lang="cs-CZ" sz="4800" b="1" baseline="-25000" dirty="0" smtClean="0">
                <a:solidFill>
                  <a:srgbClr val="FFFF00"/>
                </a:solidFill>
              </a:rPr>
              <a:t>3</a:t>
            </a:r>
            <a:r>
              <a:rPr lang="cs-CZ" sz="4800" b="1" dirty="0" smtClean="0">
                <a:solidFill>
                  <a:srgbClr val="FFFF00"/>
                </a:solidFill>
              </a:rPr>
              <a:t> . Mg(OH)</a:t>
            </a:r>
            <a:r>
              <a:rPr lang="cs-CZ" sz="4800" b="1" baseline="-25000" dirty="0" smtClean="0">
                <a:solidFill>
                  <a:srgbClr val="FFFF00"/>
                </a:solidFill>
              </a:rPr>
              <a:t>2</a:t>
            </a:r>
          </a:p>
        </p:txBody>
      </p:sp>
      <p:sp>
        <p:nvSpPr>
          <p:cNvPr id="3" name="Zástupný symbol pro obsah 2"/>
          <p:cNvSpPr>
            <a:spLocks noGrp="1"/>
          </p:cNvSpPr>
          <p:nvPr>
            <p:ph idx="1"/>
          </p:nvPr>
        </p:nvSpPr>
        <p:spPr/>
        <p:txBody>
          <a:bodyPr/>
          <a:lstStyle/>
          <a:p>
            <a:r>
              <a:rPr lang="cs-CZ" dirty="0" smtClean="0"/>
              <a:t>bílá magnézie</a:t>
            </a:r>
            <a:br>
              <a:rPr lang="cs-CZ" dirty="0" smtClean="0"/>
            </a:br>
            <a:endParaRPr lang="cs-CZ" dirty="0" smtClean="0"/>
          </a:p>
          <a:p>
            <a:r>
              <a:rPr lang="cs-CZ" dirty="0" smtClean="0"/>
              <a:t>užití:	plnidlo do papírů</a:t>
            </a:r>
            <a:br>
              <a:rPr lang="cs-CZ" dirty="0" smtClean="0"/>
            </a:br>
            <a:r>
              <a:rPr lang="cs-CZ" dirty="0" smtClean="0"/>
              <a:t>		zubní pasty</a:t>
            </a:r>
            <a:br>
              <a:rPr lang="cs-CZ" dirty="0" smtClean="0"/>
            </a:br>
            <a:r>
              <a:rPr lang="cs-CZ" dirty="0" smtClean="0"/>
              <a:t> 		herecká líčidla (kosmetika)</a:t>
            </a:r>
          </a:p>
          <a:p>
            <a:endParaRPr lang="cs-CZ"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357158" y="1857364"/>
            <a:ext cx="8358246" cy="2500330"/>
          </a:xfrm>
        </p:spPr>
        <p:txBody>
          <a:bodyPr/>
          <a:lstStyle/>
          <a:p>
            <a:pPr algn="ctr"/>
            <a:r>
              <a:rPr lang="cs-CZ" sz="4400" dirty="0" smtClean="0"/>
              <a:t>Sloučeniny kovů alkalických zemin </a:t>
            </a:r>
            <a:r>
              <a:rPr lang="cs-CZ" dirty="0" smtClean="0"/>
              <a:t/>
            </a:r>
            <a:br>
              <a:rPr lang="cs-CZ" dirty="0" smtClean="0"/>
            </a:br>
            <a:r>
              <a:rPr lang="cs-CZ" sz="6000" b="1" dirty="0" smtClean="0">
                <a:solidFill>
                  <a:srgbClr val="FFFF00"/>
                </a:solidFill>
              </a:rPr>
              <a:t>SÍRANY</a:t>
            </a: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normAutofit/>
          </a:bodyPr>
          <a:lstStyle/>
          <a:p>
            <a:r>
              <a:rPr lang="cs-CZ" sz="4800" b="1" dirty="0" smtClean="0">
                <a:solidFill>
                  <a:srgbClr val="FFFF00"/>
                </a:solidFill>
              </a:rPr>
              <a:t>CaSO</a:t>
            </a:r>
            <a:r>
              <a:rPr lang="cs-CZ" sz="4800" b="1" baseline="-25000" dirty="0" smtClean="0">
                <a:solidFill>
                  <a:srgbClr val="FFFF00"/>
                </a:solidFill>
              </a:rPr>
              <a:t>4</a:t>
            </a:r>
            <a:r>
              <a:rPr lang="cs-CZ" sz="4800" b="1" dirty="0" smtClean="0">
                <a:solidFill>
                  <a:srgbClr val="FFFF00"/>
                </a:solidFill>
              </a:rPr>
              <a:t> . 2H</a:t>
            </a:r>
            <a:r>
              <a:rPr lang="cs-CZ" sz="4800" b="1" baseline="-25000" dirty="0" smtClean="0">
                <a:solidFill>
                  <a:srgbClr val="FFFF00"/>
                </a:solidFill>
              </a:rPr>
              <a:t>2</a:t>
            </a:r>
            <a:r>
              <a:rPr lang="cs-CZ" sz="4800" b="1" dirty="0" smtClean="0">
                <a:solidFill>
                  <a:srgbClr val="FFFF00"/>
                </a:solidFill>
              </a:rPr>
              <a:t>O - sádrovec</a:t>
            </a:r>
          </a:p>
        </p:txBody>
      </p:sp>
      <p:sp>
        <p:nvSpPr>
          <p:cNvPr id="4" name="Zástupný symbol pro obsah 3"/>
          <p:cNvSpPr>
            <a:spLocks noGrp="1"/>
          </p:cNvSpPr>
          <p:nvPr>
            <p:ph idx="1"/>
          </p:nvPr>
        </p:nvSpPr>
        <p:spPr>
          <a:xfrm>
            <a:off x="457200" y="1600200"/>
            <a:ext cx="8186766" cy="4525963"/>
          </a:xfrm>
        </p:spPr>
        <p:txBody>
          <a:bodyPr/>
          <a:lstStyle/>
          <a:p>
            <a:r>
              <a:rPr lang="cs-CZ" dirty="0" smtClean="0"/>
              <a:t>žíháním nad 100°C → </a:t>
            </a:r>
            <a:r>
              <a:rPr lang="cs-CZ" dirty="0" smtClean="0">
                <a:solidFill>
                  <a:srgbClr val="FFC000"/>
                </a:solidFill>
              </a:rPr>
              <a:t>CaSO</a:t>
            </a:r>
            <a:r>
              <a:rPr lang="cs-CZ" baseline="-25000" dirty="0" smtClean="0">
                <a:solidFill>
                  <a:srgbClr val="FFC000"/>
                </a:solidFill>
              </a:rPr>
              <a:t>4</a:t>
            </a:r>
            <a:r>
              <a:rPr lang="cs-CZ" dirty="0" smtClean="0">
                <a:solidFill>
                  <a:srgbClr val="FFC000"/>
                </a:solidFill>
              </a:rPr>
              <a:t> . ½ H</a:t>
            </a:r>
            <a:r>
              <a:rPr lang="cs-CZ" baseline="-25000" dirty="0" smtClean="0">
                <a:solidFill>
                  <a:srgbClr val="FFC000"/>
                </a:solidFill>
              </a:rPr>
              <a:t>2</a:t>
            </a:r>
            <a:r>
              <a:rPr lang="cs-CZ" dirty="0" smtClean="0">
                <a:solidFill>
                  <a:srgbClr val="FFC000"/>
                </a:solidFill>
              </a:rPr>
              <a:t>O</a:t>
            </a:r>
            <a:br>
              <a:rPr lang="cs-CZ" dirty="0" smtClean="0">
                <a:solidFill>
                  <a:srgbClr val="FFC000"/>
                </a:solidFill>
              </a:rPr>
            </a:br>
            <a:r>
              <a:rPr lang="cs-CZ" dirty="0" smtClean="0">
                <a:solidFill>
                  <a:srgbClr val="FFC000"/>
                </a:solidFill>
              </a:rPr>
              <a:t>					pálená sádra</a:t>
            </a:r>
          </a:p>
          <a:p>
            <a:r>
              <a:rPr lang="cs-CZ" dirty="0" smtClean="0"/>
              <a:t>sádra rozmíchaná s vodou tuhne 15 – 90min</a:t>
            </a:r>
            <a:br>
              <a:rPr lang="cs-CZ" dirty="0" smtClean="0"/>
            </a:br>
            <a:r>
              <a:rPr lang="cs-CZ" dirty="0" smtClean="0"/>
              <a:t>rovnice: </a:t>
            </a:r>
            <a:br>
              <a:rPr lang="cs-CZ" dirty="0" smtClean="0"/>
            </a:br>
            <a:r>
              <a:rPr lang="cs-CZ" dirty="0" smtClean="0"/>
              <a:t>2CaSO</a:t>
            </a:r>
            <a:r>
              <a:rPr lang="cs-CZ" baseline="-25000" dirty="0" smtClean="0"/>
              <a:t>4</a:t>
            </a:r>
            <a:r>
              <a:rPr lang="cs-CZ" dirty="0" smtClean="0"/>
              <a:t> . ½ H</a:t>
            </a:r>
            <a:r>
              <a:rPr lang="cs-CZ" baseline="-25000" dirty="0" smtClean="0"/>
              <a:t>2</a:t>
            </a:r>
            <a:r>
              <a:rPr lang="cs-CZ" dirty="0" smtClean="0"/>
              <a:t>O + 3H</a:t>
            </a:r>
            <a:r>
              <a:rPr lang="cs-CZ" baseline="-25000" dirty="0" smtClean="0"/>
              <a:t>2</a:t>
            </a:r>
            <a:r>
              <a:rPr lang="cs-CZ" dirty="0" smtClean="0"/>
              <a:t>O →</a:t>
            </a:r>
          </a:p>
          <a:p>
            <a:r>
              <a:rPr lang="cs-CZ" dirty="0" smtClean="0"/>
              <a:t>užití: 	lékařství</a:t>
            </a:r>
            <a:br>
              <a:rPr lang="cs-CZ" dirty="0" smtClean="0"/>
            </a:br>
            <a:r>
              <a:rPr lang="cs-CZ" dirty="0" smtClean="0"/>
              <a:t>		odlitky, modely, sochy</a:t>
            </a:r>
            <a:br>
              <a:rPr lang="cs-CZ" dirty="0" smtClean="0"/>
            </a:br>
            <a:r>
              <a:rPr lang="cs-CZ" dirty="0" smtClean="0"/>
              <a:t>		stavebnictví </a:t>
            </a:r>
            <a:endParaRPr lang="cs-CZ" dirty="0"/>
          </a:p>
        </p:txBody>
      </p:sp>
      <p:sp>
        <p:nvSpPr>
          <p:cNvPr id="5" name="Zaoblený obdélník 4"/>
          <p:cNvSpPr/>
          <p:nvPr/>
        </p:nvSpPr>
        <p:spPr>
          <a:xfrm>
            <a:off x="5715008" y="3500438"/>
            <a:ext cx="2714644" cy="571504"/>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715008" y="3500438"/>
            <a:ext cx="2928958" cy="553998"/>
          </a:xfrm>
          <a:prstGeom prst="rect">
            <a:avLst/>
          </a:prstGeom>
          <a:noFill/>
        </p:spPr>
        <p:txBody>
          <a:bodyPr wrap="square" rtlCol="0">
            <a:spAutoFit/>
          </a:bodyPr>
          <a:lstStyle/>
          <a:p>
            <a:r>
              <a:rPr lang="cs-CZ" sz="3000" b="1" dirty="0" smtClean="0">
                <a:solidFill>
                  <a:schemeClr val="bg1"/>
                </a:solidFill>
              </a:rPr>
              <a:t>2CaSO</a:t>
            </a:r>
            <a:r>
              <a:rPr lang="cs-CZ" sz="3000" b="1" baseline="-25000" dirty="0" smtClean="0">
                <a:solidFill>
                  <a:schemeClr val="bg1"/>
                </a:solidFill>
              </a:rPr>
              <a:t>4</a:t>
            </a:r>
            <a:r>
              <a:rPr lang="cs-CZ" sz="3000" b="1" dirty="0" smtClean="0">
                <a:solidFill>
                  <a:schemeClr val="bg1"/>
                </a:solidFill>
              </a:rPr>
              <a:t> . 2H</a:t>
            </a:r>
            <a:r>
              <a:rPr lang="cs-CZ" sz="3000" b="1" baseline="-25000" dirty="0" smtClean="0">
                <a:solidFill>
                  <a:schemeClr val="bg1"/>
                </a:solidFill>
              </a:rPr>
              <a:t>2</a:t>
            </a:r>
            <a:r>
              <a:rPr lang="cs-CZ" sz="3000" b="1" dirty="0" smtClean="0">
                <a:solidFill>
                  <a:schemeClr val="bg1"/>
                </a:solidFill>
              </a:rPr>
              <a:t>O</a:t>
            </a:r>
            <a:endParaRPr lang="cs-CZ" sz="3000"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aoblený obdélník 4"/>
          <p:cNvSpPr/>
          <p:nvPr/>
        </p:nvSpPr>
        <p:spPr>
          <a:xfrm>
            <a:off x="5357818" y="4000504"/>
            <a:ext cx="1214446" cy="50006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p:txBody>
          <a:bodyPr/>
          <a:lstStyle/>
          <a:p>
            <a:r>
              <a:rPr lang="cs-CZ" sz="4400" b="1" dirty="0" smtClean="0">
                <a:solidFill>
                  <a:srgbClr val="FFFF00"/>
                </a:solidFill>
              </a:rPr>
              <a:t>CaSO</a:t>
            </a:r>
            <a:r>
              <a:rPr lang="cs-CZ" sz="4400" b="1" baseline="-25000" dirty="0" smtClean="0">
                <a:solidFill>
                  <a:srgbClr val="FFFF00"/>
                </a:solidFill>
              </a:rPr>
              <a:t>4</a:t>
            </a:r>
            <a:endParaRPr lang="cs-CZ" dirty="0"/>
          </a:p>
        </p:txBody>
      </p:sp>
      <p:sp>
        <p:nvSpPr>
          <p:cNvPr id="3" name="Zástupný symbol pro obsah 2"/>
          <p:cNvSpPr>
            <a:spLocks noGrp="1"/>
          </p:cNvSpPr>
          <p:nvPr>
            <p:ph idx="1"/>
          </p:nvPr>
        </p:nvSpPr>
        <p:spPr>
          <a:xfrm>
            <a:off x="457200" y="1600200"/>
            <a:ext cx="8472518" cy="4525963"/>
          </a:xfrm>
        </p:spPr>
        <p:txBody>
          <a:bodyPr/>
          <a:lstStyle/>
          <a:p>
            <a:r>
              <a:rPr lang="cs-CZ" dirty="0" smtClean="0"/>
              <a:t>málo rozpustný ve vodě → </a:t>
            </a:r>
            <a:r>
              <a:rPr lang="cs-CZ" b="1" dirty="0" smtClean="0">
                <a:solidFill>
                  <a:srgbClr val="FFC000"/>
                </a:solidFill>
              </a:rPr>
              <a:t>trvalá tvrdost</a:t>
            </a:r>
            <a:br>
              <a:rPr lang="cs-CZ" b="1" dirty="0" smtClean="0">
                <a:solidFill>
                  <a:srgbClr val="FFC000"/>
                </a:solidFill>
              </a:rPr>
            </a:br>
            <a:r>
              <a:rPr lang="cs-CZ" b="1" dirty="0" smtClean="0">
                <a:solidFill>
                  <a:srgbClr val="FFC000"/>
                </a:solidFill>
              </a:rPr>
              <a:t>						vody</a:t>
            </a:r>
            <a:br>
              <a:rPr lang="cs-CZ" b="1" dirty="0" smtClean="0">
                <a:solidFill>
                  <a:srgbClr val="FFC000"/>
                </a:solidFill>
              </a:rPr>
            </a:br>
            <a:r>
              <a:rPr lang="cs-CZ" b="1" dirty="0" smtClean="0">
                <a:solidFill>
                  <a:srgbClr val="FFC000"/>
                </a:solidFill>
              </a:rPr>
              <a:t/>
            </a:r>
            <a:br>
              <a:rPr lang="cs-CZ" b="1" dirty="0" smtClean="0">
                <a:solidFill>
                  <a:srgbClr val="FFC000"/>
                </a:solidFill>
              </a:rPr>
            </a:br>
            <a:r>
              <a:rPr lang="cs-CZ" dirty="0" smtClean="0"/>
              <a:t>odstranění:</a:t>
            </a:r>
            <a:r>
              <a:rPr lang="cs-CZ" b="1" dirty="0" smtClean="0">
                <a:solidFill>
                  <a:srgbClr val="FFC000"/>
                </a:solidFill>
              </a:rPr>
              <a:t> sodou</a:t>
            </a:r>
          </a:p>
          <a:p>
            <a:r>
              <a:rPr lang="cs-CZ" dirty="0" smtClean="0"/>
              <a:t>rovnice:</a:t>
            </a:r>
            <a:br>
              <a:rPr lang="cs-CZ" dirty="0" smtClean="0"/>
            </a:br>
            <a:r>
              <a:rPr lang="cs-CZ" dirty="0" smtClean="0"/>
              <a:t>CaSO</a:t>
            </a:r>
            <a:r>
              <a:rPr lang="cs-CZ" baseline="-25000" dirty="0" smtClean="0"/>
              <a:t>4</a:t>
            </a:r>
            <a:r>
              <a:rPr lang="cs-CZ" dirty="0" smtClean="0"/>
              <a:t>(aq)+NaCO</a:t>
            </a:r>
            <a:r>
              <a:rPr lang="cs-CZ" baseline="-25000" dirty="0" smtClean="0"/>
              <a:t>3</a:t>
            </a:r>
            <a:r>
              <a:rPr lang="cs-CZ" dirty="0" smtClean="0"/>
              <a:t>(aq)→ </a:t>
            </a:r>
            <a:r>
              <a:rPr lang="cs-CZ" b="1" dirty="0" smtClean="0">
                <a:solidFill>
                  <a:srgbClr val="C00000"/>
                </a:solidFill>
              </a:rPr>
              <a:t>CaCO</a:t>
            </a:r>
            <a:r>
              <a:rPr lang="cs-CZ" b="1" baseline="-25000" dirty="0" smtClean="0">
                <a:solidFill>
                  <a:srgbClr val="C00000"/>
                </a:solidFill>
              </a:rPr>
              <a:t>3</a:t>
            </a:r>
            <a:r>
              <a:rPr lang="cs-CZ" dirty="0" smtClean="0"/>
              <a:t>+NaSO</a:t>
            </a:r>
            <a:r>
              <a:rPr lang="cs-CZ" baseline="-25000" dirty="0" smtClean="0"/>
              <a:t>4</a:t>
            </a:r>
            <a:r>
              <a:rPr lang="cs-CZ" dirty="0" smtClean="0"/>
              <a:t>(aq)</a:t>
            </a:r>
            <a:br>
              <a:rPr lang="cs-CZ" dirty="0" smtClean="0"/>
            </a:br>
            <a:r>
              <a:rPr lang="cs-CZ" dirty="0" smtClean="0"/>
              <a:t>					 vodní kámen</a:t>
            </a:r>
            <a:endParaRPr lang="cs-CZ" baseline="-25000" dirty="0"/>
          </a:p>
        </p:txBody>
      </p:sp>
      <p:cxnSp>
        <p:nvCxnSpPr>
          <p:cNvPr id="4" name="Přímá spojovací šipka 3"/>
          <p:cNvCxnSpPr/>
          <p:nvPr/>
        </p:nvCxnSpPr>
        <p:spPr>
          <a:xfrm rot="10800000" flipV="1">
            <a:off x="2428860" y="2143116"/>
            <a:ext cx="3286148" cy="857256"/>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aoblený obdélník 3"/>
          <p:cNvSpPr/>
          <p:nvPr/>
        </p:nvSpPr>
        <p:spPr>
          <a:xfrm>
            <a:off x="714348" y="4857760"/>
            <a:ext cx="7572428" cy="928694"/>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Nadpis 1"/>
          <p:cNvSpPr>
            <a:spLocks noGrp="1"/>
          </p:cNvSpPr>
          <p:nvPr>
            <p:ph type="title"/>
          </p:nvPr>
        </p:nvSpPr>
        <p:spPr>
          <a:xfrm>
            <a:off x="457200" y="274638"/>
            <a:ext cx="7467600" cy="153966"/>
          </a:xfrm>
        </p:spPr>
        <p:txBody>
          <a:bodyPr>
            <a:normAutofit fontScale="90000"/>
          </a:bodyPr>
          <a:lstStyle/>
          <a:p>
            <a:endParaRPr lang="cs-CZ" dirty="0"/>
          </a:p>
        </p:txBody>
      </p:sp>
      <p:sp>
        <p:nvSpPr>
          <p:cNvPr id="3" name="Zástupný symbol pro obsah 2"/>
          <p:cNvSpPr>
            <a:spLocks noGrp="1"/>
          </p:cNvSpPr>
          <p:nvPr>
            <p:ph idx="1"/>
          </p:nvPr>
        </p:nvSpPr>
        <p:spPr>
          <a:xfrm>
            <a:off x="457200" y="500042"/>
            <a:ext cx="8043890" cy="5626121"/>
          </a:xfrm>
        </p:spPr>
        <p:txBody>
          <a:bodyPr>
            <a:normAutofit/>
          </a:bodyPr>
          <a:lstStyle/>
          <a:p>
            <a:r>
              <a:rPr lang="cs-CZ" b="1" dirty="0" smtClean="0">
                <a:solidFill>
                  <a:srgbClr val="FFFF00"/>
                </a:solidFill>
              </a:rPr>
              <a:t>MgSO</a:t>
            </a:r>
            <a:r>
              <a:rPr lang="cs-CZ" b="1" baseline="-25000" dirty="0" smtClean="0">
                <a:solidFill>
                  <a:srgbClr val="FFFF00"/>
                </a:solidFill>
              </a:rPr>
              <a:t>4</a:t>
            </a:r>
            <a:r>
              <a:rPr lang="cs-CZ" b="1" dirty="0" smtClean="0">
                <a:solidFill>
                  <a:srgbClr val="FFFF00"/>
                </a:solidFill>
              </a:rPr>
              <a:t> . 7 H</a:t>
            </a:r>
            <a:r>
              <a:rPr lang="cs-CZ" b="1" baseline="-25000" dirty="0" smtClean="0">
                <a:solidFill>
                  <a:srgbClr val="FFFF00"/>
                </a:solidFill>
              </a:rPr>
              <a:t>2</a:t>
            </a:r>
            <a:r>
              <a:rPr lang="cs-CZ" b="1" dirty="0" smtClean="0">
                <a:solidFill>
                  <a:srgbClr val="FFFF00"/>
                </a:solidFill>
              </a:rPr>
              <a:t>O</a:t>
            </a:r>
            <a:r>
              <a:rPr lang="cs-CZ" dirty="0" smtClean="0"/>
              <a:t/>
            </a:r>
            <a:br>
              <a:rPr lang="cs-CZ" dirty="0" smtClean="0"/>
            </a:br>
            <a:r>
              <a:rPr lang="cs-CZ" dirty="0" smtClean="0"/>
              <a:t>- rozpustný ve vodě</a:t>
            </a:r>
            <a:br>
              <a:rPr lang="cs-CZ" dirty="0" smtClean="0"/>
            </a:br>
            <a:r>
              <a:rPr lang="cs-CZ" dirty="0" smtClean="0"/>
              <a:t>- v některých minerálních vodách</a:t>
            </a:r>
            <a:br>
              <a:rPr lang="cs-CZ" dirty="0" smtClean="0"/>
            </a:br>
            <a:r>
              <a:rPr lang="cs-CZ" dirty="0" smtClean="0"/>
              <a:t>- projímavé účinky</a:t>
            </a:r>
            <a:br>
              <a:rPr lang="cs-CZ" dirty="0" smtClean="0"/>
            </a:br>
            <a:endParaRPr lang="cs-CZ" dirty="0" smtClean="0"/>
          </a:p>
          <a:p>
            <a:r>
              <a:rPr lang="cs-CZ" b="1" dirty="0" smtClean="0">
                <a:solidFill>
                  <a:srgbClr val="FFFF00"/>
                </a:solidFill>
              </a:rPr>
              <a:t>BaSO</a:t>
            </a:r>
            <a:r>
              <a:rPr lang="cs-CZ" b="1" baseline="-25000" dirty="0" smtClean="0">
                <a:solidFill>
                  <a:srgbClr val="FFFF00"/>
                </a:solidFill>
              </a:rPr>
              <a:t>4</a:t>
            </a:r>
            <a:br>
              <a:rPr lang="cs-CZ" b="1" baseline="-25000" dirty="0" smtClean="0">
                <a:solidFill>
                  <a:srgbClr val="FFFF00"/>
                </a:solidFill>
              </a:rPr>
            </a:br>
            <a:r>
              <a:rPr lang="cs-CZ" dirty="0" smtClean="0"/>
              <a:t>-</a:t>
            </a:r>
            <a:r>
              <a:rPr lang="cs-CZ" b="1" baseline="-25000" dirty="0" smtClean="0">
                <a:solidFill>
                  <a:srgbClr val="FFFF00"/>
                </a:solidFill>
              </a:rPr>
              <a:t> </a:t>
            </a:r>
            <a:r>
              <a:rPr lang="cs-CZ" dirty="0" smtClean="0"/>
              <a:t>bílý, ve vodě nerozpustný</a:t>
            </a:r>
            <a:br>
              <a:rPr lang="cs-CZ" dirty="0" smtClean="0"/>
            </a:br>
            <a:r>
              <a:rPr lang="cs-CZ" dirty="0" smtClean="0"/>
              <a:t>- suspenze používaná při RTG vyšetřeních 					zažívacího traktu</a:t>
            </a:r>
          </a:p>
          <a:p>
            <a:pPr algn="ctr">
              <a:buNone/>
            </a:pPr>
            <a:r>
              <a:rPr lang="cs-CZ" b="1" dirty="0" smtClean="0">
                <a:solidFill>
                  <a:srgbClr val="C00000"/>
                </a:solidFill>
              </a:rPr>
              <a:t>Všechny rozpustné sloučeniny Ba</a:t>
            </a:r>
            <a:r>
              <a:rPr lang="cs-CZ" b="1" baseline="30000" dirty="0" smtClean="0">
                <a:solidFill>
                  <a:srgbClr val="C00000"/>
                </a:solidFill>
              </a:rPr>
              <a:t>2+ </a:t>
            </a:r>
            <a:r>
              <a:rPr lang="cs-CZ" b="1" dirty="0" smtClean="0">
                <a:solidFill>
                  <a:srgbClr val="C00000"/>
                </a:solidFill>
              </a:rPr>
              <a:t>jsou prudce jedovaté!</a:t>
            </a:r>
            <a:endParaRPr lang="cs-CZ" b="1" baseline="-25000" dirty="0" smtClean="0">
              <a:solidFill>
                <a:srgbClr val="C00000"/>
              </a:solidFill>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7467600" cy="725470"/>
          </a:xfrm>
        </p:spPr>
        <p:txBody>
          <a:bodyPr>
            <a:normAutofit fontScale="90000"/>
          </a:bodyPr>
          <a:lstStyle/>
          <a:p>
            <a:r>
              <a:rPr lang="cs-CZ" dirty="0" smtClean="0"/>
              <a:t>Kontrolní otázky:</a:t>
            </a:r>
            <a:endParaRPr lang="cs-CZ" dirty="0"/>
          </a:p>
        </p:txBody>
      </p:sp>
      <p:sp>
        <p:nvSpPr>
          <p:cNvPr id="3" name="Zástupný symbol pro obsah 2"/>
          <p:cNvSpPr>
            <a:spLocks noGrp="1"/>
          </p:cNvSpPr>
          <p:nvPr>
            <p:ph idx="1"/>
          </p:nvPr>
        </p:nvSpPr>
        <p:spPr>
          <a:xfrm>
            <a:off x="457200" y="1000108"/>
            <a:ext cx="7467600" cy="5126055"/>
          </a:xfrm>
        </p:spPr>
        <p:txBody>
          <a:bodyPr/>
          <a:lstStyle/>
          <a:p>
            <a:pPr marL="550926" indent="-514350">
              <a:buNone/>
            </a:pPr>
            <a:r>
              <a:rPr lang="cs-CZ" dirty="0" smtClean="0"/>
              <a:t>1. Na území ČR se nachází několik oblastí s krasovými jeskyněmi. Které znáte?</a:t>
            </a:r>
            <a:br>
              <a:rPr lang="cs-CZ" dirty="0" smtClean="0"/>
            </a:br>
            <a:r>
              <a:rPr lang="cs-CZ" dirty="0" smtClean="0"/>
              <a:t>Mapa: </a:t>
            </a:r>
            <a:r>
              <a:rPr lang="cs-CZ" sz="1800" dirty="0" smtClean="0">
                <a:hlinkClick r:id="rId2"/>
              </a:rPr>
              <a:t>http://www.</a:t>
            </a:r>
            <a:r>
              <a:rPr lang="cs-CZ" sz="1800" dirty="0" err="1" smtClean="0">
                <a:hlinkClick r:id="rId2"/>
              </a:rPr>
              <a:t>bozkovske</a:t>
            </a:r>
            <a:r>
              <a:rPr lang="cs-CZ" sz="1800" dirty="0" smtClean="0">
                <a:hlinkClick r:id="rId2"/>
              </a:rPr>
              <a:t>-</a:t>
            </a:r>
            <a:r>
              <a:rPr lang="cs-CZ" sz="1800" dirty="0" err="1" smtClean="0">
                <a:hlinkClick r:id="rId2"/>
              </a:rPr>
              <a:t>jeskyne.cz</a:t>
            </a:r>
            <a:r>
              <a:rPr lang="cs-CZ" sz="1800" dirty="0" smtClean="0">
                <a:hlinkClick r:id="rId2"/>
              </a:rPr>
              <a:t>/</a:t>
            </a:r>
            <a:r>
              <a:rPr lang="cs-CZ" sz="1800" dirty="0" err="1" smtClean="0">
                <a:hlinkClick r:id="rId2"/>
              </a:rPr>
              <a:t>content</a:t>
            </a:r>
            <a:r>
              <a:rPr lang="cs-CZ" sz="1800" dirty="0" smtClean="0">
                <a:hlinkClick r:id="rId2"/>
              </a:rPr>
              <a:t>-</a:t>
            </a:r>
            <a:r>
              <a:rPr lang="cs-CZ" sz="1800" dirty="0" err="1" smtClean="0">
                <a:hlinkClick r:id="rId2"/>
              </a:rPr>
              <a:t>images</a:t>
            </a:r>
            <a:r>
              <a:rPr lang="cs-CZ" sz="1800" dirty="0" smtClean="0">
                <a:hlinkClick r:id="rId2"/>
              </a:rPr>
              <a:t>/mapa-jeskyni-</a:t>
            </a:r>
            <a:r>
              <a:rPr lang="cs-CZ" sz="1800" dirty="0" err="1" smtClean="0">
                <a:hlinkClick r:id="rId2"/>
              </a:rPr>
              <a:t>cr.jpg</a:t>
            </a:r>
            <a:endParaRPr lang="cs-CZ" sz="1800" dirty="0" smtClean="0"/>
          </a:p>
          <a:p>
            <a:pPr marL="550926" indent="-514350">
              <a:buNone/>
            </a:pPr>
            <a:r>
              <a:rPr lang="cs-CZ" dirty="0" smtClean="0"/>
              <a:t>2. Která sloučenina tvoří školní křídu?</a:t>
            </a:r>
            <a:br>
              <a:rPr lang="cs-CZ" dirty="0" smtClean="0"/>
            </a:br>
            <a:r>
              <a:rPr lang="cs-CZ" dirty="0" smtClean="0"/>
              <a:t/>
            </a:r>
            <a:br>
              <a:rPr lang="cs-CZ" dirty="0" smtClean="0"/>
            </a:br>
            <a:endParaRPr lang="cs-CZ" dirty="0" smtClean="0"/>
          </a:p>
          <a:p>
            <a:pPr marL="550926" indent="-514350">
              <a:buNone/>
            </a:pPr>
            <a:r>
              <a:rPr lang="cs-CZ" dirty="0" smtClean="0"/>
              <a:t>3. Která z výše uvedených sloučenin se používá v kosmetice?</a:t>
            </a:r>
            <a:br>
              <a:rPr lang="cs-CZ" dirty="0" smtClean="0"/>
            </a:br>
            <a:endParaRPr lang="cs-CZ" dirty="0" smtClean="0"/>
          </a:p>
          <a:p>
            <a:endParaRPr lang="cs-CZ" dirty="0" smtClean="0"/>
          </a:p>
          <a:p>
            <a:endParaRPr lang="cs-CZ" dirty="0"/>
          </a:p>
        </p:txBody>
      </p:sp>
      <p:sp>
        <p:nvSpPr>
          <p:cNvPr id="4" name="TextovéPole 3"/>
          <p:cNvSpPr txBox="1"/>
          <p:nvPr/>
        </p:nvSpPr>
        <p:spPr>
          <a:xfrm>
            <a:off x="4357686" y="3214686"/>
            <a:ext cx="1785950" cy="553998"/>
          </a:xfrm>
          <a:prstGeom prst="rect">
            <a:avLst/>
          </a:prstGeom>
          <a:noFill/>
        </p:spPr>
        <p:txBody>
          <a:bodyPr wrap="square" rtlCol="0">
            <a:spAutoFit/>
          </a:bodyPr>
          <a:lstStyle/>
          <a:p>
            <a:r>
              <a:rPr lang="cs-CZ" sz="3000" b="1" dirty="0" smtClean="0">
                <a:solidFill>
                  <a:srgbClr val="FFC000"/>
                </a:solidFill>
              </a:rPr>
              <a:t>CaCO</a:t>
            </a:r>
            <a:r>
              <a:rPr lang="cs-CZ" sz="3000" b="1" baseline="-25000" dirty="0" smtClean="0">
                <a:solidFill>
                  <a:srgbClr val="FFC000"/>
                </a:solidFill>
              </a:rPr>
              <a:t>3</a:t>
            </a:r>
            <a:endParaRPr lang="cs-CZ" sz="3000" b="1" baseline="-25000" dirty="0">
              <a:solidFill>
                <a:srgbClr val="FFC000"/>
              </a:solidFill>
            </a:endParaRPr>
          </a:p>
        </p:txBody>
      </p:sp>
      <p:sp>
        <p:nvSpPr>
          <p:cNvPr id="5" name="Zaoblený obdélník 4"/>
          <p:cNvSpPr/>
          <p:nvPr/>
        </p:nvSpPr>
        <p:spPr>
          <a:xfrm>
            <a:off x="1857356" y="3286124"/>
            <a:ext cx="1857388" cy="50006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1785918" y="5214950"/>
            <a:ext cx="1857388" cy="500066"/>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4143372" y="5214950"/>
            <a:ext cx="3357586" cy="553998"/>
          </a:xfrm>
          <a:prstGeom prst="rect">
            <a:avLst/>
          </a:prstGeom>
          <a:noFill/>
        </p:spPr>
        <p:txBody>
          <a:bodyPr wrap="square" rtlCol="0">
            <a:spAutoFit/>
          </a:bodyPr>
          <a:lstStyle/>
          <a:p>
            <a:r>
              <a:rPr lang="cs-CZ" sz="3000" b="1" dirty="0" smtClean="0">
                <a:solidFill>
                  <a:srgbClr val="FFC000"/>
                </a:solidFill>
              </a:rPr>
              <a:t>MgCO</a:t>
            </a:r>
            <a:r>
              <a:rPr lang="cs-CZ" sz="3000" b="1" baseline="-25000" dirty="0" smtClean="0">
                <a:solidFill>
                  <a:srgbClr val="FFC000"/>
                </a:solidFill>
              </a:rPr>
              <a:t>3</a:t>
            </a:r>
            <a:r>
              <a:rPr lang="cs-CZ" sz="3000" b="1" dirty="0" smtClean="0">
                <a:solidFill>
                  <a:srgbClr val="FFC000"/>
                </a:solidFill>
              </a:rPr>
              <a:t> . Mg(OH)</a:t>
            </a:r>
            <a:r>
              <a:rPr lang="cs-CZ" sz="3000" b="1" baseline="-25000" dirty="0" smtClean="0">
                <a:solidFill>
                  <a:srgbClr val="FFC000"/>
                </a:solidFill>
              </a:rPr>
              <a:t>2</a:t>
            </a:r>
            <a:endParaRPr lang="cs-CZ" sz="3000" dirty="0">
              <a:solidFill>
                <a:srgbClr val="FFC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7467600" cy="725470"/>
          </a:xfrm>
        </p:spPr>
        <p:txBody>
          <a:bodyPr>
            <a:normAutofit fontScale="90000"/>
          </a:bodyPr>
          <a:lstStyle/>
          <a:p>
            <a:r>
              <a:rPr lang="cs-CZ" dirty="0" smtClean="0"/>
              <a:t>Kontrolní otázky:</a:t>
            </a:r>
            <a:endParaRPr lang="cs-CZ" dirty="0"/>
          </a:p>
        </p:txBody>
      </p:sp>
      <p:sp>
        <p:nvSpPr>
          <p:cNvPr id="3" name="Zástupný symbol pro obsah 2"/>
          <p:cNvSpPr>
            <a:spLocks noGrp="1"/>
          </p:cNvSpPr>
          <p:nvPr>
            <p:ph idx="1"/>
          </p:nvPr>
        </p:nvSpPr>
        <p:spPr>
          <a:xfrm>
            <a:off x="457200" y="1000108"/>
            <a:ext cx="8115328" cy="5643602"/>
          </a:xfrm>
        </p:spPr>
        <p:txBody>
          <a:bodyPr/>
          <a:lstStyle/>
          <a:p>
            <a:pPr>
              <a:buNone/>
            </a:pPr>
            <a:r>
              <a:rPr lang="cs-CZ" dirty="0" smtClean="0"/>
              <a:t>4. Jak byste odstranili vodní kámen z konvice na vodu?</a:t>
            </a:r>
            <a:br>
              <a:rPr lang="cs-CZ" dirty="0" smtClean="0"/>
            </a:br>
            <a:endParaRPr lang="cs-CZ" dirty="0" smtClean="0"/>
          </a:p>
          <a:p>
            <a:pPr>
              <a:buNone/>
            </a:pPr>
            <a:r>
              <a:rPr lang="cs-CZ" dirty="0" smtClean="0"/>
              <a:t>5. Které sloučeniny způsobují přechodnou a které trvalou tvrdost vody?</a:t>
            </a:r>
            <a:br>
              <a:rPr lang="cs-CZ" dirty="0" smtClean="0"/>
            </a:br>
            <a:endParaRPr lang="cs-CZ" dirty="0" smtClean="0"/>
          </a:p>
          <a:p>
            <a:pPr>
              <a:buNone/>
            </a:pPr>
            <a:r>
              <a:rPr lang="cs-CZ" dirty="0" smtClean="0"/>
              <a:t>6. Proč se může suspenze BaSO</a:t>
            </a:r>
            <a:r>
              <a:rPr lang="cs-CZ" baseline="-25000" dirty="0" smtClean="0"/>
              <a:t>4</a:t>
            </a:r>
            <a:r>
              <a:rPr lang="cs-CZ" dirty="0" smtClean="0"/>
              <a:t> polykat, přestože sloučeniny Ba</a:t>
            </a:r>
            <a:r>
              <a:rPr lang="cs-CZ" baseline="30000" dirty="0" smtClean="0"/>
              <a:t>2+ </a:t>
            </a:r>
            <a:r>
              <a:rPr lang="cs-CZ" dirty="0" smtClean="0"/>
              <a:t>jsou jedovaté?</a:t>
            </a:r>
            <a:br>
              <a:rPr lang="cs-CZ" dirty="0" smtClean="0"/>
            </a:br>
            <a:endParaRPr lang="cs-CZ" dirty="0" smtClean="0"/>
          </a:p>
          <a:p>
            <a:pPr>
              <a:buNone/>
            </a:pPr>
            <a:r>
              <a:rPr lang="cs-CZ" dirty="0" smtClean="0"/>
              <a:t>7. Vysvětlete podstatu tuhnutí sádry.</a:t>
            </a:r>
            <a:br>
              <a:rPr lang="cs-CZ" dirty="0" smtClean="0"/>
            </a:br>
            <a:endParaRPr lang="cs-CZ" dirty="0" smtClean="0"/>
          </a:p>
          <a:p>
            <a:endParaRPr lang="cs-CZ" dirty="0"/>
          </a:p>
        </p:txBody>
      </p:sp>
      <p:sp>
        <p:nvSpPr>
          <p:cNvPr id="6" name="Zaoblený obdélník 5"/>
          <p:cNvSpPr/>
          <p:nvPr/>
        </p:nvSpPr>
        <p:spPr>
          <a:xfrm>
            <a:off x="1071538" y="3500438"/>
            <a:ext cx="6786610" cy="42862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dirty="0"/>
          </a:p>
        </p:txBody>
      </p:sp>
      <p:sp>
        <p:nvSpPr>
          <p:cNvPr id="7" name="Zaoblený obdélník 6"/>
          <p:cNvSpPr/>
          <p:nvPr/>
        </p:nvSpPr>
        <p:spPr>
          <a:xfrm>
            <a:off x="1071538" y="2000240"/>
            <a:ext cx="6715172" cy="42862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dirty="0"/>
          </a:p>
        </p:txBody>
      </p:sp>
      <p:sp>
        <p:nvSpPr>
          <p:cNvPr id="8" name="Zaoblený obdélník 7"/>
          <p:cNvSpPr/>
          <p:nvPr/>
        </p:nvSpPr>
        <p:spPr>
          <a:xfrm>
            <a:off x="1071538" y="4929198"/>
            <a:ext cx="6715172" cy="42862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dirty="0"/>
          </a:p>
        </p:txBody>
      </p:sp>
      <p:sp>
        <p:nvSpPr>
          <p:cNvPr id="9" name="Zaoblený obdélník 8"/>
          <p:cNvSpPr/>
          <p:nvPr/>
        </p:nvSpPr>
        <p:spPr>
          <a:xfrm>
            <a:off x="428596" y="6000768"/>
            <a:ext cx="8286808" cy="428628"/>
          </a:xfrm>
          <a:prstGeom prst="round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b="1" dirty="0"/>
          </a:p>
        </p:txBody>
      </p:sp>
      <p:sp>
        <p:nvSpPr>
          <p:cNvPr id="10" name="TextovéPole 9"/>
          <p:cNvSpPr txBox="1"/>
          <p:nvPr/>
        </p:nvSpPr>
        <p:spPr>
          <a:xfrm>
            <a:off x="1357290" y="1928802"/>
            <a:ext cx="6286544" cy="523220"/>
          </a:xfrm>
          <a:prstGeom prst="rect">
            <a:avLst/>
          </a:prstGeom>
          <a:noFill/>
        </p:spPr>
        <p:txBody>
          <a:bodyPr wrap="square" rtlCol="0">
            <a:spAutoFit/>
          </a:bodyPr>
          <a:lstStyle/>
          <a:p>
            <a:r>
              <a:rPr lang="cs-CZ" sz="2800" b="1" dirty="0" smtClean="0">
                <a:solidFill>
                  <a:srgbClr val="C00000"/>
                </a:solidFill>
              </a:rPr>
              <a:t>Převařením s octem</a:t>
            </a:r>
            <a:endParaRPr lang="cs-CZ" sz="2800" b="1" dirty="0">
              <a:solidFill>
                <a:srgbClr val="C00000"/>
              </a:solidFill>
            </a:endParaRPr>
          </a:p>
        </p:txBody>
      </p:sp>
      <p:sp>
        <p:nvSpPr>
          <p:cNvPr id="11" name="TextovéPole 10"/>
          <p:cNvSpPr txBox="1"/>
          <p:nvPr/>
        </p:nvSpPr>
        <p:spPr>
          <a:xfrm>
            <a:off x="1071538" y="3429000"/>
            <a:ext cx="6858048" cy="523220"/>
          </a:xfrm>
          <a:prstGeom prst="rect">
            <a:avLst/>
          </a:prstGeom>
          <a:noFill/>
        </p:spPr>
        <p:txBody>
          <a:bodyPr wrap="square" rtlCol="0">
            <a:spAutoFit/>
          </a:bodyPr>
          <a:lstStyle/>
          <a:p>
            <a:r>
              <a:rPr lang="cs-CZ" sz="2800" b="1" dirty="0" smtClean="0">
                <a:solidFill>
                  <a:srgbClr val="C00000"/>
                </a:solidFill>
              </a:rPr>
              <a:t>Přechodnou Ca(HCO</a:t>
            </a:r>
            <a:r>
              <a:rPr lang="cs-CZ" sz="2800" b="1" baseline="-25000" dirty="0" smtClean="0">
                <a:solidFill>
                  <a:srgbClr val="C00000"/>
                </a:solidFill>
              </a:rPr>
              <a:t>3</a:t>
            </a:r>
            <a:r>
              <a:rPr lang="cs-CZ" sz="2800" b="1" dirty="0" smtClean="0">
                <a:solidFill>
                  <a:srgbClr val="C00000"/>
                </a:solidFill>
              </a:rPr>
              <a:t>)</a:t>
            </a:r>
            <a:r>
              <a:rPr lang="cs-CZ" sz="2800" b="1" baseline="-25000" dirty="0" smtClean="0">
                <a:solidFill>
                  <a:srgbClr val="C00000"/>
                </a:solidFill>
              </a:rPr>
              <a:t>2</a:t>
            </a:r>
            <a:r>
              <a:rPr lang="cs-CZ" sz="2800" b="1" dirty="0" smtClean="0">
                <a:solidFill>
                  <a:srgbClr val="C00000"/>
                </a:solidFill>
              </a:rPr>
              <a:t>, trvalou  CaSO</a:t>
            </a:r>
            <a:r>
              <a:rPr lang="cs-CZ" sz="2800" b="1" baseline="-25000" dirty="0" smtClean="0">
                <a:solidFill>
                  <a:srgbClr val="C00000"/>
                </a:solidFill>
              </a:rPr>
              <a:t>4</a:t>
            </a:r>
            <a:endParaRPr lang="cs-CZ" sz="2800" b="1" baseline="-25000" dirty="0">
              <a:solidFill>
                <a:srgbClr val="C00000"/>
              </a:solidFill>
            </a:endParaRPr>
          </a:p>
        </p:txBody>
      </p:sp>
      <p:sp>
        <p:nvSpPr>
          <p:cNvPr id="13" name="TextovéPole 12"/>
          <p:cNvSpPr txBox="1"/>
          <p:nvPr/>
        </p:nvSpPr>
        <p:spPr>
          <a:xfrm>
            <a:off x="1142976" y="4857760"/>
            <a:ext cx="6643734" cy="523220"/>
          </a:xfrm>
          <a:prstGeom prst="rect">
            <a:avLst/>
          </a:prstGeom>
          <a:noFill/>
        </p:spPr>
        <p:txBody>
          <a:bodyPr wrap="square" rtlCol="0">
            <a:spAutoFit/>
          </a:bodyPr>
          <a:lstStyle/>
          <a:p>
            <a:r>
              <a:rPr lang="cs-CZ" sz="2800" b="1" dirty="0" smtClean="0">
                <a:solidFill>
                  <a:srgbClr val="C00000"/>
                </a:solidFill>
              </a:rPr>
              <a:t>BaSO</a:t>
            </a:r>
            <a:r>
              <a:rPr lang="cs-CZ" sz="2800" b="1" baseline="-25000" dirty="0" smtClean="0">
                <a:solidFill>
                  <a:srgbClr val="C00000"/>
                </a:solidFill>
              </a:rPr>
              <a:t>4</a:t>
            </a:r>
            <a:r>
              <a:rPr lang="cs-CZ" sz="2800" b="1" dirty="0" smtClean="0">
                <a:solidFill>
                  <a:srgbClr val="C00000"/>
                </a:solidFill>
              </a:rPr>
              <a:t> není rozpustné ve vodě</a:t>
            </a:r>
            <a:endParaRPr lang="cs-CZ" sz="2800" b="1" dirty="0">
              <a:solidFill>
                <a:srgbClr val="C00000"/>
              </a:solidFill>
            </a:endParaRPr>
          </a:p>
        </p:txBody>
      </p:sp>
      <p:sp>
        <p:nvSpPr>
          <p:cNvPr id="14" name="TextovéPole 13"/>
          <p:cNvSpPr txBox="1"/>
          <p:nvPr/>
        </p:nvSpPr>
        <p:spPr>
          <a:xfrm>
            <a:off x="500034" y="6072206"/>
            <a:ext cx="8215370" cy="430887"/>
          </a:xfrm>
          <a:prstGeom prst="rect">
            <a:avLst/>
          </a:prstGeom>
          <a:noFill/>
        </p:spPr>
        <p:txBody>
          <a:bodyPr wrap="square" rtlCol="0">
            <a:spAutoFit/>
          </a:bodyPr>
          <a:lstStyle/>
          <a:p>
            <a:r>
              <a:rPr lang="cs-CZ" sz="2200" b="1" dirty="0" smtClean="0">
                <a:solidFill>
                  <a:srgbClr val="C00000"/>
                </a:solidFill>
              </a:rPr>
              <a:t>Tuhnutí způsobí vznikající krystalová struktura CaSO</a:t>
            </a:r>
            <a:r>
              <a:rPr lang="cs-CZ" sz="2200" b="1" baseline="-25000" dirty="0" smtClean="0">
                <a:solidFill>
                  <a:srgbClr val="C00000"/>
                </a:solidFill>
              </a:rPr>
              <a:t>4</a:t>
            </a:r>
            <a:r>
              <a:rPr lang="cs-CZ" sz="2200" b="1" dirty="0" smtClean="0">
                <a:solidFill>
                  <a:srgbClr val="C00000"/>
                </a:solidFill>
              </a:rPr>
              <a:t>. 2H</a:t>
            </a:r>
            <a:r>
              <a:rPr lang="cs-CZ" sz="2200" b="1" baseline="-25000" dirty="0" smtClean="0">
                <a:solidFill>
                  <a:srgbClr val="C00000"/>
                </a:solidFill>
              </a:rPr>
              <a:t>2</a:t>
            </a:r>
            <a:r>
              <a:rPr lang="cs-CZ" sz="2200" b="1" dirty="0" smtClean="0">
                <a:solidFill>
                  <a:srgbClr val="C00000"/>
                </a:solidFill>
              </a:rPr>
              <a:t>O</a:t>
            </a:r>
            <a:endParaRPr lang="cs-CZ" sz="2200" b="1" dirty="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3" grpId="0"/>
      <p:bldP spid="1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600" dirty="0" smtClean="0"/>
              <a:t>CITACE</a:t>
            </a:r>
            <a:endParaRPr lang="cs-CZ" sz="3600" dirty="0"/>
          </a:p>
        </p:txBody>
      </p:sp>
      <p:sp>
        <p:nvSpPr>
          <p:cNvPr id="3" name="Zástupný symbol pro obsah 2"/>
          <p:cNvSpPr>
            <a:spLocks noGrp="1"/>
          </p:cNvSpPr>
          <p:nvPr>
            <p:ph idx="1"/>
          </p:nvPr>
        </p:nvSpPr>
        <p:spPr/>
        <p:txBody>
          <a:bodyPr/>
          <a:lstStyle/>
          <a:p>
            <a:r>
              <a:rPr lang="cs-CZ" smtClean="0"/>
              <a:t>Archiv autora</a:t>
            </a:r>
            <a:endParaRPr lang="cs-CZ"/>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echnický">
  <a:themeElements>
    <a:clrScheme name="Vlastní 2">
      <a:dk1>
        <a:sysClr val="windowText" lastClr="000000"/>
      </a:dk1>
      <a:lt1>
        <a:sysClr val="window" lastClr="FFFFFF"/>
      </a:lt1>
      <a:dk2>
        <a:srgbClr val="3F3F3F"/>
      </a:dk2>
      <a:lt2>
        <a:srgbClr val="EAEBDE"/>
      </a:lt2>
      <a:accent1>
        <a:srgbClr val="72A376"/>
      </a:accent1>
      <a:accent2>
        <a:srgbClr val="B0CCB0"/>
      </a:accent2>
      <a:accent3>
        <a:srgbClr val="A8CDD7"/>
      </a:accent3>
      <a:accent4>
        <a:srgbClr val="C0BEAF"/>
      </a:accent4>
      <a:accent5>
        <a:srgbClr val="CEC597"/>
      </a:accent5>
      <a:accent6>
        <a:srgbClr val="E8B7B7"/>
      </a:accent6>
      <a:hlink>
        <a:srgbClr val="DB5353"/>
      </a:hlink>
      <a:folHlink>
        <a:srgbClr val="903638"/>
      </a:folHlink>
    </a:clrScheme>
    <a:fontScheme name="Technický">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ký">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215</TotalTime>
  <Words>284</Words>
  <Application>Microsoft Office PowerPoint</Application>
  <PresentationFormat>Předvádění na obrazovce (4:3)</PresentationFormat>
  <Paragraphs>80</Paragraphs>
  <Slides>16</Slides>
  <Notes>1</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Technický</vt:lpstr>
      <vt:lpstr>Snímek 1</vt:lpstr>
      <vt:lpstr>ANOTACE</vt:lpstr>
      <vt:lpstr>Kovy alkalických zemin iII s - prvky Be, Mg, Ca, Sr, Ba, Ra</vt:lpstr>
      <vt:lpstr>Sloučeniny kovů alkalických zemin  UHLIČITANY</vt:lpstr>
      <vt:lpstr>CaCO3 - vápenec</vt:lpstr>
      <vt:lpstr>CaCO3 - vápenec</vt:lpstr>
      <vt:lpstr>CaCO3 - vápenec</vt:lpstr>
      <vt:lpstr>Ca(HCO3)2</vt:lpstr>
      <vt:lpstr>MgCO3 . Mg(OH)2</vt:lpstr>
      <vt:lpstr>Sloučeniny kovů alkalických zemin  SÍRANY</vt:lpstr>
      <vt:lpstr>CaSO4 . 2H2O - sádrovec</vt:lpstr>
      <vt:lpstr>CaSO4</vt:lpstr>
      <vt:lpstr>Snímek 13</vt:lpstr>
      <vt:lpstr>Kontrolní otázky:</vt:lpstr>
      <vt:lpstr>Kontrolní otázky:</vt:lpstr>
      <vt:lpstr>CITACE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WINUBU</cp:lastModifiedBy>
  <cp:revision>30</cp:revision>
  <dcterms:modified xsi:type="dcterms:W3CDTF">2013-02-13T17:00:58Z</dcterms:modified>
</cp:coreProperties>
</file>