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71" r:id="rId4"/>
    <p:sldId id="260" r:id="rId5"/>
    <p:sldId id="263" r:id="rId6"/>
    <p:sldId id="261" r:id="rId7"/>
    <p:sldId id="264" r:id="rId8"/>
    <p:sldId id="262" r:id="rId9"/>
    <p:sldId id="265" r:id="rId10"/>
    <p:sldId id="266" r:id="rId11"/>
    <p:sldId id="267" r:id="rId12"/>
    <p:sldId id="268" r:id="rId13"/>
    <p:sldId id="269" r:id="rId14"/>
    <p:sldId id="270" r:id="rId15"/>
    <p:sldId id="25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C188"/>
    <a:srgbClr val="FFFF66"/>
    <a:srgbClr val="FFFFCC"/>
    <a:srgbClr val="CCFFFF"/>
    <a:srgbClr val="ECE3C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A4C07-8395-4AB3-8A46-D807085CEA1A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0A89FA-78F7-4FC6-8889-E79C83FC111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44053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BBF525-16B4-411B-8AAF-89BAEC90550E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64999">
              <a:srgbClr val="DEC188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B46DB-3D35-4958-8999-7FE9F2280DED}" type="datetimeFigureOut">
              <a:rPr lang="cs-CZ" smtClean="0"/>
              <a:pPr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5E74C-C10B-4C7C-8AC8-3124CC8D67D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eb.natur.cuni.cz/ugmnz/mineral/mineral/malachit.html" TargetMode="External"/><Relationship Id="rId2" Type="http://schemas.openxmlformats.org/officeDocument/2006/relationships/hyperlink" Target="http://web.natur.cuni.cz/ugmnz/mineral/mineral/chalkopyrit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opperIoxide.jpg" TargetMode="External"/><Relationship Id="rId3" Type="http://schemas.openxmlformats.org/officeDocument/2006/relationships/hyperlink" Target="http://cs.wikipedia.org/wiki/Soubor:Silver_crystal.jpg" TargetMode="External"/><Relationship Id="rId7" Type="http://schemas.openxmlformats.org/officeDocument/2006/relationships/hyperlink" Target="http://en.wikipedia.org/wiki/File:Caeser_Bruce_silver_comb_1984_ohs.jpg" TargetMode="External"/><Relationship Id="rId2" Type="http://schemas.openxmlformats.org/officeDocument/2006/relationships/hyperlink" Target="http://cs.wikipedia.org/wiki/Soubor:Anticlastic-Copper-Cuff-Bracele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rass.jpg" TargetMode="External"/><Relationship Id="rId5" Type="http://schemas.openxmlformats.org/officeDocument/2006/relationships/hyperlink" Target="http://en.wikipedia.org/wiki/File:Early_Ewer_Iran.JPG" TargetMode="External"/><Relationship Id="rId10" Type="http://schemas.openxmlformats.org/officeDocument/2006/relationships/hyperlink" Target="http://cs.wikipedia.org/wiki/Soubor:CuSO4.5H2O.jpg" TargetMode="External"/><Relationship Id="rId4" Type="http://schemas.openxmlformats.org/officeDocument/2006/relationships/hyperlink" Target="http://en.wikipedia.org/wiki/File:Verdigris.JPG" TargetMode="External"/><Relationship Id="rId9" Type="http://schemas.openxmlformats.org/officeDocument/2006/relationships/hyperlink" Target="http://cs.wikipedia.org/wiki/Soubor:CopperIIoxid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494509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Monika Šléglová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VY_32_INOVACE_06B_14_Skupina mědi 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Kovy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15.2.2013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63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latin typeface="Calibri" pitchFamily="34" charset="0"/>
              </a:rPr>
              <a:t>Materiál je určen pro studenty 2. ročníku 4letých a odpovídajících ročníků víceletých gymnázií, do předmětu Chemie, kapitola Kovy. </a:t>
            </a:r>
          </a:p>
          <a:p>
            <a:r>
              <a:rPr lang="cs-CZ" sz="1400" dirty="0" smtClean="0">
                <a:latin typeface="Calibri" pitchFamily="34" charset="0"/>
              </a:rPr>
              <a:t>Tento materiál slouží pro výklad učiva  základních informací o prvcích I.B skupiny, konktrétně o mědi a stříbře </a:t>
            </a:r>
          </a:p>
          <a:p>
            <a:r>
              <a:rPr lang="cs-CZ" sz="1400" dirty="0">
                <a:latin typeface="Calibri" pitchFamily="34" charset="0"/>
              </a:rPr>
              <a:t>P</a:t>
            </a:r>
            <a:r>
              <a:rPr lang="cs-CZ" sz="1400" dirty="0" smtClean="0">
                <a:latin typeface="Calibri" pitchFamily="34" charset="0"/>
              </a:rPr>
              <a:t>rezentace je určena jako podpora výkladu učitele a je doplněna ilustračními obrázky a internetovými odkazy na ně.  Obsahuje  také několik jednoduchých rovnic, které žáci  mohou doplňovat buď do sešitu nebo do promítaného zadání na tabuli fixem, nebo pomocí světelného pera na interaktivní tabuli. 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Správné doplnění rovnic se objeví po kliknutí myši.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Tato část může sloužit jako podklad zápisu do sešitu.</a:t>
            </a:r>
          </a:p>
          <a:p>
            <a:r>
              <a:rPr lang="cs-CZ" sz="1400" dirty="0" smtClean="0">
                <a:latin typeface="Calibri" pitchFamily="34" charset="0"/>
              </a:rPr>
              <a:t>Z důvodu větší časové náročnosti, jsou kontrolní otázky pro celou I.B skupinu zařazeny až v následujícím </a:t>
            </a:r>
            <a:r>
              <a:rPr lang="cs-CZ" sz="1400" dirty="0" err="1" smtClean="0">
                <a:latin typeface="Calibri" pitchFamily="34" charset="0"/>
              </a:rPr>
              <a:t>DUMu</a:t>
            </a:r>
            <a:r>
              <a:rPr lang="cs-CZ" sz="1400" dirty="0" smtClean="0">
                <a:latin typeface="Calibri" pitchFamily="34" charset="0"/>
              </a:rPr>
              <a:t> po výkladu zlata.</a:t>
            </a:r>
          </a:p>
          <a:p>
            <a:pPr marL="0" indent="0">
              <a:buNone/>
            </a:pPr>
            <a:endParaRPr lang="cs-CZ" sz="1400" dirty="0" smtClean="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Materiál je určen pro interaktivní výuku.</a:t>
            </a:r>
          </a:p>
          <a:p>
            <a:r>
              <a:rPr lang="cs-CZ" sz="1400" dirty="0" smtClean="0">
                <a:latin typeface="Calibri" pitchFamily="34" charset="0"/>
              </a:rPr>
              <a:t>Veškeré hypertextové odkazy jsou platné ke dni vytvoření díla.</a:t>
            </a: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2000232" y="3786190"/>
            <a:ext cx="6200796" cy="828684"/>
          </a:xfrm>
        </p:spPr>
        <p:txBody>
          <a:bodyPr/>
          <a:lstStyle/>
          <a:p>
            <a:pPr algn="r"/>
            <a:r>
              <a:rPr lang="cs-CZ" b="1" dirty="0" smtClean="0">
                <a:solidFill>
                  <a:srgbClr val="C00000"/>
                </a:solidFill>
                <a:latin typeface="+mj-lt"/>
                <a:cs typeface="Arial" pitchFamily="34" charset="0"/>
              </a:rPr>
              <a:t>Měď, stříbro</a:t>
            </a:r>
            <a:endParaRPr lang="cs-CZ" b="1" dirty="0">
              <a:solidFill>
                <a:srgbClr val="C0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0" y="2143116"/>
            <a:ext cx="8286808" cy="1470025"/>
          </a:xfrm>
        </p:spPr>
        <p:txBody>
          <a:bodyPr>
            <a:noAutofit/>
          </a:bodyPr>
          <a:lstStyle/>
          <a:p>
            <a:pPr algn="r"/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</a:rPr>
              <a:t>Skupina </a:t>
            </a:r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</a:rPr>
              <a:t>mědi – I. B skupina</a:t>
            </a:r>
            <a:r>
              <a:rPr lang="cs-CZ" sz="54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54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cs-CZ" sz="5400" b="1" cap="none" dirty="0" smtClean="0">
                <a:solidFill>
                  <a:schemeClr val="accent1">
                    <a:lumMod val="50000"/>
                  </a:schemeClr>
                </a:solidFill>
              </a:rPr>
              <a:t>d - prvky</a:t>
            </a:r>
            <a:endParaRPr lang="cs-CZ" sz="5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Charakteristika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>
          <a:xfrm>
            <a:off x="457200" y="1285860"/>
            <a:ext cx="8229600" cy="5286412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málo reaktivní, ušlechtilé kovy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výborné vodiče tepla a el. proudu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kujné, tažné, slévatelné</a:t>
            </a:r>
          </a:p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oxidační čísla:	Cu – I,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II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Ag -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</a:t>
            </a:r>
          </a:p>
          <a:p>
            <a:endParaRPr lang="cs-CZ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[1]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měď			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[2]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stříbro</a:t>
            </a:r>
            <a:endParaRPr lang="cs-CZ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 descr="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3429000"/>
            <a:ext cx="2643206" cy="2243134"/>
          </a:xfrm>
          <a:prstGeom prst="rect">
            <a:avLst/>
          </a:prstGeom>
        </p:spPr>
      </p:pic>
      <p:pic>
        <p:nvPicPr>
          <p:cNvPr id="5" name="Obrázek 4" descr="Silver_cryst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3500438"/>
            <a:ext cx="3143272" cy="2241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2428868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2">
                    <a:lumMod val="75000"/>
                  </a:schemeClr>
                </a:solidFill>
              </a:rPr>
              <a:t>Měď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Výskyt:</a:t>
            </a:r>
            <a:endParaRPr lang="cs-CZ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ryzí: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málo (Sicílie, Itálie, Argentina)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vázaně: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kuprit 		Cu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800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chalkopyrit	CuFeS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2</a:t>
            </a:r>
            <a:br>
              <a:rPr lang="cs-CZ" baseline="-25000" dirty="0" smtClean="0">
                <a:latin typeface="Arial" pitchFamily="34" charset="0"/>
                <a:cs typeface="Arial" pitchFamily="34" charset="0"/>
              </a:rPr>
            </a:br>
            <a:r>
              <a:rPr lang="cs-CZ" sz="1900" dirty="0" smtClean="0">
                <a:latin typeface="Arial" pitchFamily="34" charset="0"/>
                <a:cs typeface="Arial" pitchFamily="34" charset="0"/>
                <a:hlinkClick r:id="rId2"/>
              </a:rPr>
              <a:t>http://web.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2"/>
              </a:rPr>
              <a:t>natur.cuni.cz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2"/>
              </a:rPr>
              <a:t>/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2"/>
              </a:rPr>
              <a:t>ugmnz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2"/>
              </a:rPr>
              <a:t>/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2"/>
              </a:rPr>
              <a:t>mineral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2"/>
              </a:rPr>
              <a:t>/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2"/>
              </a:rPr>
              <a:t>mineral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2"/>
              </a:rPr>
              <a:t>/chalkopyrit.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2"/>
              </a:rPr>
              <a:t>html</a:t>
            </a:r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chalkosin	Cu</a:t>
            </a:r>
            <a:r>
              <a:rPr lang="cs-CZ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malachit, azurit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1900" dirty="0" smtClean="0">
                <a:latin typeface="Arial" pitchFamily="34" charset="0"/>
                <a:cs typeface="Arial" pitchFamily="34" charset="0"/>
                <a:hlinkClick r:id="rId3"/>
              </a:rPr>
              <a:t>http://web.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3"/>
              </a:rPr>
              <a:t>natur.cuni.cz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3"/>
              </a:rPr>
              <a:t>ugmnz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3"/>
              </a:rPr>
              <a:t>mineral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3"/>
              </a:rPr>
              <a:t>mineral</a:t>
            </a:r>
            <a:r>
              <a:rPr lang="cs-CZ" sz="1900" dirty="0" smtClean="0">
                <a:latin typeface="Arial" pitchFamily="34" charset="0"/>
                <a:cs typeface="Arial" pitchFamily="34" charset="0"/>
                <a:hlinkClick r:id="rId3"/>
              </a:rPr>
              <a:t>/malachit.</a:t>
            </a:r>
            <a:r>
              <a:rPr lang="cs-CZ" sz="1900" dirty="0" err="1" smtClean="0">
                <a:latin typeface="Arial" pitchFamily="34" charset="0"/>
                <a:cs typeface="Arial" pitchFamily="34" charset="0"/>
                <a:hlinkClick r:id="rId3"/>
              </a:rPr>
              <a:t>html</a:t>
            </a:r>
            <a:endParaRPr lang="cs-CZ" sz="19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Vlastnosti: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měkký, načervenalý kov</a:t>
            </a:r>
          </a:p>
          <a:p>
            <a:r>
              <a:rPr lang="cs-CZ" dirty="0" smtClean="0"/>
              <a:t>výborný vodič</a:t>
            </a:r>
          </a:p>
          <a:p>
            <a:r>
              <a:rPr lang="cs-CZ" dirty="0" smtClean="0"/>
              <a:t>působením vzduchu → </a:t>
            </a:r>
            <a:r>
              <a:rPr lang="cs-CZ" b="1" dirty="0" smtClean="0">
                <a:solidFill>
                  <a:srgbClr val="C00000"/>
                </a:solidFill>
              </a:rPr>
              <a:t>CuCO</a:t>
            </a:r>
            <a:r>
              <a:rPr lang="cs-CZ" b="1" baseline="-25000" dirty="0" smtClean="0">
                <a:solidFill>
                  <a:srgbClr val="C00000"/>
                </a:solidFill>
              </a:rPr>
              <a:t>3</a:t>
            </a:r>
            <a:r>
              <a:rPr lang="cs-CZ" b="1" dirty="0" smtClean="0">
                <a:solidFill>
                  <a:srgbClr val="C00000"/>
                </a:solidFill>
              </a:rPr>
              <a:t>.Cu(OH)</a:t>
            </a:r>
            <a:r>
              <a:rPr lang="cs-CZ" b="1" baseline="-25000" dirty="0" smtClean="0">
                <a:solidFill>
                  <a:srgbClr val="C00000"/>
                </a:solidFill>
              </a:rPr>
              <a:t>2</a:t>
            </a:r>
            <a:r>
              <a:rPr lang="cs-CZ" dirty="0" smtClean="0">
                <a:solidFill>
                  <a:srgbClr val="C00000"/>
                </a:solidFill>
              </a:rPr>
              <a:t>						měděnka </a:t>
            </a:r>
          </a:p>
          <a:p>
            <a:r>
              <a:rPr lang="cs-CZ" dirty="0" smtClean="0"/>
              <a:t>rozpustná v oxidujících kyselinách</a:t>
            </a:r>
            <a:br>
              <a:rPr lang="cs-CZ" dirty="0" smtClean="0"/>
            </a:br>
            <a:r>
              <a:rPr lang="cs-CZ" dirty="0" smtClean="0"/>
              <a:t>doplňte rovnice:</a:t>
            </a:r>
            <a:br>
              <a:rPr lang="cs-CZ" dirty="0" smtClean="0"/>
            </a:br>
            <a:r>
              <a:rPr lang="cs-CZ" dirty="0" smtClean="0"/>
              <a:t>Cu +   HNO</a:t>
            </a:r>
            <a:r>
              <a:rPr lang="cs-CZ" baseline="-25000" dirty="0" smtClean="0"/>
              <a:t>3</a:t>
            </a:r>
            <a:r>
              <a:rPr lang="cs-CZ" dirty="0" smtClean="0"/>
              <a:t> → </a:t>
            </a:r>
            <a:br>
              <a:rPr lang="cs-CZ" dirty="0" smtClean="0"/>
            </a:br>
            <a:r>
              <a:rPr lang="cs-CZ" dirty="0" smtClean="0"/>
              <a:t>Cu +   H</a:t>
            </a:r>
            <a:r>
              <a:rPr lang="cs-CZ" baseline="-25000" dirty="0" smtClean="0"/>
              <a:t>2</a:t>
            </a:r>
            <a:r>
              <a:rPr lang="cs-CZ" dirty="0" smtClean="0"/>
              <a:t>SO</a:t>
            </a:r>
            <a:r>
              <a:rPr lang="cs-CZ" baseline="-25000" dirty="0" smtClean="0"/>
              <a:t>4</a:t>
            </a:r>
            <a:r>
              <a:rPr lang="cs-CZ" dirty="0" smtClean="0"/>
              <a:t> →</a:t>
            </a:r>
            <a:endParaRPr lang="cs-CZ" baseline="-25000" dirty="0"/>
          </a:p>
        </p:txBody>
      </p:sp>
      <p:pic>
        <p:nvPicPr>
          <p:cNvPr id="4" name="Obrázek 3" descr="mede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942" y="500042"/>
            <a:ext cx="3143240" cy="2357430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3428992" y="4929198"/>
            <a:ext cx="414340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3428992" y="5429264"/>
            <a:ext cx="414340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428992" y="4857760"/>
            <a:ext cx="44291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Cu(NO</a:t>
            </a:r>
            <a:r>
              <a:rPr lang="cs-CZ" sz="3000" baseline="-25000" dirty="0" smtClean="0"/>
              <a:t>3</a:t>
            </a:r>
            <a:r>
              <a:rPr lang="cs-CZ" sz="3000" dirty="0" smtClean="0"/>
              <a:t>)</a:t>
            </a:r>
            <a:r>
              <a:rPr lang="cs-CZ" sz="3000" baseline="-25000" dirty="0" smtClean="0"/>
              <a:t>2</a:t>
            </a:r>
            <a:r>
              <a:rPr lang="cs-CZ" sz="3000" dirty="0" smtClean="0"/>
              <a:t> + 2NO</a:t>
            </a:r>
            <a:r>
              <a:rPr lang="cs-CZ" sz="3000" baseline="-25000" dirty="0" smtClean="0"/>
              <a:t>2</a:t>
            </a:r>
            <a:r>
              <a:rPr lang="cs-CZ" sz="3000" dirty="0" smtClean="0"/>
              <a:t> + 2H</a:t>
            </a:r>
            <a:r>
              <a:rPr lang="cs-CZ" sz="3000" baseline="-25000" dirty="0" smtClean="0"/>
              <a:t>2</a:t>
            </a:r>
            <a:r>
              <a:rPr lang="cs-CZ" sz="3000" dirty="0" smtClean="0"/>
              <a:t>O</a:t>
            </a:r>
            <a:endParaRPr lang="cs-CZ" sz="3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71604" y="485776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868" y="5357826"/>
            <a:ext cx="40719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CuSO</a:t>
            </a:r>
            <a:r>
              <a:rPr lang="cs-CZ" sz="3000" baseline="-25000" dirty="0" smtClean="0"/>
              <a:t>4</a:t>
            </a:r>
            <a:r>
              <a:rPr lang="cs-CZ" sz="3000" dirty="0" smtClean="0"/>
              <a:t> + SO</a:t>
            </a:r>
            <a:r>
              <a:rPr lang="cs-CZ" sz="3000" baseline="-25000" dirty="0" smtClean="0"/>
              <a:t>2</a:t>
            </a:r>
            <a:r>
              <a:rPr lang="cs-CZ" sz="3000" dirty="0" smtClean="0"/>
              <a:t> + 2H</a:t>
            </a:r>
            <a:r>
              <a:rPr lang="cs-CZ" sz="3000" baseline="-25000" dirty="0" smtClean="0"/>
              <a:t>2</a:t>
            </a:r>
            <a:r>
              <a:rPr lang="cs-CZ" sz="3000" dirty="0" smtClean="0"/>
              <a:t>O</a:t>
            </a:r>
            <a:endParaRPr lang="cs-CZ" sz="3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71604" y="5357826"/>
            <a:ext cx="3571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endParaRPr lang="cs-CZ" sz="3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86776" y="2714620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[3]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Užití:</a:t>
            </a:r>
            <a:endParaRPr lang="cs-CZ" b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vodič el. proudu</a:t>
            </a:r>
          </a:p>
          <a:p>
            <a:r>
              <a:rPr lang="cs-CZ" dirty="0" smtClean="0"/>
              <a:t>nádobí, pivovarnické trubky</a:t>
            </a:r>
          </a:p>
          <a:p>
            <a:r>
              <a:rPr lang="cs-CZ" dirty="0" smtClean="0"/>
              <a:t>okapy, střechy historických budov</a:t>
            </a:r>
          </a:p>
          <a:p>
            <a:r>
              <a:rPr lang="cs-CZ" dirty="0" smtClean="0"/>
              <a:t>Slitiny	bronz (Cu+Sn)</a:t>
            </a:r>
            <a:br>
              <a:rPr lang="cs-CZ" dirty="0" smtClean="0"/>
            </a:br>
            <a:r>
              <a:rPr lang="cs-CZ" dirty="0" smtClean="0"/>
              <a:t>		mosaz (Cu+ Zn)</a:t>
            </a:r>
            <a:br>
              <a:rPr lang="cs-CZ" dirty="0" smtClean="0"/>
            </a:br>
            <a:r>
              <a:rPr lang="cs-CZ" dirty="0" smtClean="0"/>
              <a:t>		alpaka (Cu+Ni+Zn)</a:t>
            </a:r>
            <a:endParaRPr lang="cs-CZ" dirty="0"/>
          </a:p>
        </p:txBody>
      </p:sp>
      <p:pic>
        <p:nvPicPr>
          <p:cNvPr id="6" name="Obrázek 5" descr="bron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578" y="357166"/>
            <a:ext cx="1558982" cy="3071810"/>
          </a:xfrm>
          <a:prstGeom prst="rect">
            <a:avLst/>
          </a:prstGeom>
        </p:spPr>
      </p:pic>
      <p:pic>
        <p:nvPicPr>
          <p:cNvPr id="7" name="Obrázek 6" descr="mosa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3857628"/>
            <a:ext cx="3286116" cy="2090791"/>
          </a:xfrm>
          <a:prstGeom prst="rect">
            <a:avLst/>
          </a:prstGeom>
        </p:spPr>
      </p:pic>
      <p:pic>
        <p:nvPicPr>
          <p:cNvPr id="8" name="Obrázek 7" descr="alpak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857760"/>
            <a:ext cx="2943220" cy="1676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8358214" y="2786058"/>
            <a:ext cx="785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[4]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43636" y="600076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[5]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28992" y="6072206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[6]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868346"/>
          </a:xfrm>
        </p:spPr>
        <p:txBody>
          <a:bodyPr>
            <a:normAutofit/>
          </a:bodyPr>
          <a:lstStyle/>
          <a:p>
            <a:pPr algn="l"/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Slou</a:t>
            </a:r>
            <a:r>
              <a:rPr lang="cs-CZ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čeniny: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Cu</a:t>
            </a:r>
            <a:r>
              <a:rPr lang="cs-CZ" b="1" baseline="-25000" dirty="0" smtClean="0">
                <a:solidFill>
                  <a:srgbClr val="C00000"/>
                </a:solidFill>
              </a:rPr>
              <a:t>2</a:t>
            </a:r>
            <a:r>
              <a:rPr lang="cs-CZ" b="1" dirty="0" smtClean="0">
                <a:solidFill>
                  <a:srgbClr val="C00000"/>
                </a:solidFill>
              </a:rPr>
              <a:t>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načervenalý prášek</a:t>
            </a:r>
            <a:br>
              <a:rPr lang="cs-CZ" dirty="0" smtClean="0"/>
            </a:br>
            <a:r>
              <a:rPr lang="cs-CZ" dirty="0" smtClean="0"/>
              <a:t>v org. chemii D! redukujících sacharidů Fehligovým činidlem</a:t>
            </a:r>
          </a:p>
          <a:p>
            <a:r>
              <a:rPr lang="cs-CZ" b="1" dirty="0">
                <a:solidFill>
                  <a:srgbClr val="C00000"/>
                </a:solidFill>
              </a:rPr>
              <a:t>CuO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černý</a:t>
            </a:r>
            <a:br>
              <a:rPr lang="cs-CZ" dirty="0" smtClean="0"/>
            </a:br>
            <a:endParaRPr lang="cs-CZ" dirty="0" smtClean="0"/>
          </a:p>
          <a:p>
            <a:r>
              <a:rPr lang="cs-CZ" b="1" dirty="0">
                <a:solidFill>
                  <a:srgbClr val="C00000"/>
                </a:solidFill>
              </a:rPr>
              <a:t>CuSO</a:t>
            </a:r>
            <a:r>
              <a:rPr lang="cs-CZ" b="1" baseline="-25000" dirty="0">
                <a:solidFill>
                  <a:srgbClr val="C00000"/>
                </a:solidFill>
              </a:rPr>
              <a:t>4</a:t>
            </a:r>
            <a:r>
              <a:rPr lang="cs-CZ" b="1" dirty="0">
                <a:solidFill>
                  <a:srgbClr val="C00000"/>
                </a:solidFill>
              </a:rPr>
              <a:t> . 5H</a:t>
            </a:r>
            <a:r>
              <a:rPr lang="cs-CZ" b="1" baseline="-25000" dirty="0">
                <a:solidFill>
                  <a:srgbClr val="C00000"/>
                </a:solidFill>
              </a:rPr>
              <a:t>2</a:t>
            </a:r>
            <a:r>
              <a:rPr lang="cs-CZ" b="1" dirty="0">
                <a:solidFill>
                  <a:srgbClr val="C00000"/>
                </a:solidFill>
              </a:rPr>
              <a:t>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modrá skalice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Obrázek 3" descr="cu2o.jpg"/>
          <p:cNvPicPr>
            <a:picLocks noChangeAspect="1"/>
          </p:cNvPicPr>
          <p:nvPr/>
        </p:nvPicPr>
        <p:blipFill>
          <a:blip r:embed="rId2"/>
          <a:srcRect b="23958"/>
          <a:stretch>
            <a:fillRect/>
          </a:stretch>
        </p:blipFill>
        <p:spPr>
          <a:xfrm>
            <a:off x="6500826" y="214290"/>
            <a:ext cx="2094640" cy="2000264"/>
          </a:xfrm>
          <a:prstGeom prst="rect">
            <a:avLst/>
          </a:prstGeom>
        </p:spPr>
      </p:pic>
      <p:pic>
        <p:nvPicPr>
          <p:cNvPr id="5" name="Obrázek 4" descr="cuo.jpg"/>
          <p:cNvPicPr>
            <a:picLocks noChangeAspect="1"/>
          </p:cNvPicPr>
          <p:nvPr/>
        </p:nvPicPr>
        <p:blipFill>
          <a:blip r:embed="rId3"/>
          <a:srcRect b="14312"/>
          <a:stretch>
            <a:fillRect/>
          </a:stretch>
        </p:blipFill>
        <p:spPr>
          <a:xfrm>
            <a:off x="3286116" y="3143248"/>
            <a:ext cx="2030105" cy="1857388"/>
          </a:xfrm>
          <a:prstGeom prst="rect">
            <a:avLst/>
          </a:prstGeom>
        </p:spPr>
      </p:pic>
      <p:pic>
        <p:nvPicPr>
          <p:cNvPr id="6" name="Obrázek 5" descr="CuSO4.5H2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60" y="4572008"/>
            <a:ext cx="2438400" cy="18288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072462" y="2285992"/>
            <a:ext cx="714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[7]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57818" y="3357562"/>
            <a:ext cx="78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[8]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86380" y="600076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[9]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00034" y="2643182"/>
            <a:ext cx="8229600" cy="1143000"/>
          </a:xfrm>
        </p:spPr>
        <p:txBody>
          <a:bodyPr>
            <a:normAutofit/>
          </a:bodyPr>
          <a:lstStyle/>
          <a:p>
            <a:r>
              <a:rPr lang="cs-CZ" sz="6000" b="1" dirty="0">
                <a:solidFill>
                  <a:schemeClr val="accent2">
                    <a:lumMod val="75000"/>
                  </a:schemeClr>
                </a:solidFill>
              </a:rPr>
              <a:t>Stříbro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Výskyt: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ryzí: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vzácně (Mexiko, Kanada, Peru)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		u nás dříve Kutná Hora, Příbram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vázaně</a:t>
            </a:r>
            <a:r>
              <a:rPr lang="cs-CZ" sz="3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	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Ag</a:t>
            </a:r>
            <a:r>
              <a:rPr lang="cs-CZ" sz="3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S – argentit</a:t>
            </a:r>
            <a:br>
              <a:rPr lang="cs-CZ" sz="3000" dirty="0" smtClean="0">
                <a:latin typeface="Arial" pitchFamily="34" charset="0"/>
                <a:cs typeface="Arial" pitchFamily="34" charset="0"/>
              </a:rPr>
            </a:br>
            <a:r>
              <a:rPr lang="cs-CZ" sz="3000" dirty="0" smtClean="0">
                <a:latin typeface="Arial" pitchFamily="34" charset="0"/>
                <a:cs typeface="Arial" pitchFamily="34" charset="0"/>
              </a:rPr>
              <a:t>	  (doprovází rudy Pb)</a:t>
            </a:r>
            <a:endParaRPr lang="cs-CZ" sz="3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 descr="argent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2857496"/>
            <a:ext cx="3429004" cy="329184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071934" y="5715016"/>
            <a:ext cx="785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[</a:t>
            </a:r>
            <a:r>
              <a:rPr lang="cs-CZ" sz="2800" dirty="0" smtClean="0"/>
              <a:t>10</a:t>
            </a:r>
            <a:r>
              <a:rPr lang="en-US" sz="2800" dirty="0" smtClean="0"/>
              <a:t>]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Vlastnosti: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928802"/>
            <a:ext cx="8229600" cy="4257692"/>
          </a:xfrm>
        </p:spPr>
        <p:txBody>
          <a:bodyPr/>
          <a:lstStyle/>
          <a:p>
            <a:r>
              <a:rPr lang="cs-CZ" dirty="0" smtClean="0"/>
              <a:t>bílý, lesklý, ušlechtilý kov</a:t>
            </a:r>
          </a:p>
          <a:p>
            <a:r>
              <a:rPr lang="cs-CZ" dirty="0" smtClean="0"/>
              <a:t>kujný, tažný, slévatelný		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[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2]</a:t>
            </a:r>
            <a:endParaRPr lang="cs-CZ" dirty="0" smtClean="0"/>
          </a:p>
          <a:p>
            <a:r>
              <a:rPr lang="cs-CZ" dirty="0" smtClean="0"/>
              <a:t>nejvyšší tepelná a elektrická vodivost</a:t>
            </a:r>
          </a:p>
          <a:p>
            <a:r>
              <a:rPr lang="cs-CZ" dirty="0" smtClean="0"/>
              <a:t>na vzduchu černá vlivem H</a:t>
            </a:r>
            <a:r>
              <a:rPr lang="cs-CZ" baseline="-25000" dirty="0" smtClean="0"/>
              <a:t>2</a:t>
            </a:r>
            <a:r>
              <a:rPr lang="cs-CZ" dirty="0" smtClean="0"/>
              <a:t>S → </a:t>
            </a:r>
            <a:r>
              <a:rPr lang="cs-CZ" b="1" dirty="0" smtClean="0">
                <a:solidFill>
                  <a:srgbClr val="C00000"/>
                </a:solidFill>
              </a:rPr>
              <a:t>Ag</a:t>
            </a:r>
            <a:r>
              <a:rPr lang="cs-CZ" b="1" baseline="-25000" dirty="0" smtClean="0">
                <a:solidFill>
                  <a:srgbClr val="C00000"/>
                </a:solidFill>
              </a:rPr>
              <a:t>2</a:t>
            </a:r>
            <a:r>
              <a:rPr lang="cs-CZ" b="1" dirty="0" smtClean="0">
                <a:solidFill>
                  <a:srgbClr val="C00000"/>
                </a:solidFill>
              </a:rPr>
              <a:t>S</a:t>
            </a:r>
          </a:p>
          <a:p>
            <a:r>
              <a:rPr lang="cs-CZ" dirty="0" smtClean="0"/>
              <a:t>koloidní stříbro ničí bakterie – jednorázové 						čištění vody</a:t>
            </a:r>
            <a:endParaRPr lang="cs-CZ" dirty="0"/>
          </a:p>
        </p:txBody>
      </p:sp>
      <p:pic>
        <p:nvPicPr>
          <p:cNvPr id="4" name="Obrázek 3" descr="Silver_cryst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357166"/>
            <a:ext cx="3143272" cy="2241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Užití: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525963"/>
          </a:xfrm>
        </p:spPr>
        <p:txBody>
          <a:bodyPr/>
          <a:lstStyle/>
          <a:p>
            <a:r>
              <a:rPr lang="cs-CZ" dirty="0" smtClean="0"/>
              <a:t>šperkařství, mincovní kov</a:t>
            </a:r>
          </a:p>
          <a:p>
            <a:r>
              <a:rPr lang="cs-CZ" dirty="0" smtClean="0"/>
              <a:t>vodič v jemné elektrotechnice (měřicí přístroje)</a:t>
            </a:r>
          </a:p>
          <a:p>
            <a:r>
              <a:rPr lang="cs-CZ" dirty="0" smtClean="0"/>
              <a:t>při výrobě CD a DVD</a:t>
            </a:r>
          </a:p>
          <a:p>
            <a:r>
              <a:rPr lang="cs-CZ" dirty="0" smtClean="0"/>
              <a:t>zrcadla</a:t>
            </a:r>
          </a:p>
          <a:p>
            <a:r>
              <a:rPr lang="cs-CZ" dirty="0" smtClean="0"/>
              <a:t>černobílá fotografie (AgCl)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Slou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čeniny: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kromě AgNO</a:t>
            </a:r>
            <a:r>
              <a:rPr lang="cs-CZ" baseline="-25000" dirty="0" smtClean="0"/>
              <a:t>3</a:t>
            </a:r>
            <a:r>
              <a:rPr lang="cs-CZ" dirty="0" smtClean="0"/>
              <a:t> </a:t>
            </a:r>
            <a:r>
              <a:rPr lang="cs-CZ" b="1" dirty="0" smtClean="0"/>
              <a:t>nerozpustné ve vodě</a:t>
            </a:r>
          </a:p>
          <a:p>
            <a:r>
              <a:rPr lang="cs-CZ" dirty="0" smtClean="0"/>
              <a:t>citlivé na světlo – černají vznikajícím Ag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Ag</a:t>
            </a:r>
            <a:r>
              <a:rPr lang="cs-CZ" b="1" baseline="-25000" dirty="0" smtClean="0">
                <a:solidFill>
                  <a:srgbClr val="C00000"/>
                </a:solidFill>
              </a:rPr>
              <a:t>2</a:t>
            </a:r>
            <a:r>
              <a:rPr lang="cs-CZ" b="1" dirty="0" smtClean="0">
                <a:solidFill>
                  <a:srgbClr val="C00000"/>
                </a:solidFill>
              </a:rPr>
              <a:t>S</a:t>
            </a:r>
            <a:r>
              <a:rPr lang="cs-CZ" dirty="0" smtClean="0"/>
              <a:t> - černý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AgCl</a:t>
            </a:r>
            <a:r>
              <a:rPr lang="cs-CZ" dirty="0" smtClean="0"/>
              <a:t> - bílý, </a:t>
            </a:r>
            <a:r>
              <a:rPr lang="cs-CZ" b="1" dirty="0" err="1" smtClean="0">
                <a:solidFill>
                  <a:srgbClr val="C00000"/>
                </a:solidFill>
              </a:rPr>
              <a:t>AgBr</a:t>
            </a:r>
            <a:r>
              <a:rPr lang="cs-CZ" dirty="0" smtClean="0"/>
              <a:t> - nažloutlý, </a:t>
            </a:r>
            <a:r>
              <a:rPr lang="cs-CZ" b="1" dirty="0" err="1" smtClean="0">
                <a:solidFill>
                  <a:srgbClr val="C00000"/>
                </a:solidFill>
              </a:rPr>
              <a:t>AgI</a:t>
            </a:r>
            <a:r>
              <a:rPr lang="cs-CZ" dirty="0" smtClean="0"/>
              <a:t> - žlutý</a:t>
            </a:r>
          </a:p>
          <a:p>
            <a:r>
              <a:rPr lang="cs-CZ" b="1" dirty="0" smtClean="0">
                <a:solidFill>
                  <a:srgbClr val="C00000"/>
                </a:solidFill>
              </a:rPr>
              <a:t>AgNO</a:t>
            </a:r>
            <a:r>
              <a:rPr lang="cs-CZ" b="1" baseline="-25000" dirty="0" smtClean="0">
                <a:solidFill>
                  <a:srgbClr val="C00000"/>
                </a:solidFill>
              </a:rPr>
              <a:t>3</a:t>
            </a:r>
            <a:r>
              <a:rPr lang="cs-CZ" baseline="-25000" dirty="0" smtClean="0"/>
              <a:t> </a:t>
            </a:r>
            <a:r>
              <a:rPr lang="cs-CZ" dirty="0" smtClean="0"/>
              <a:t>- pro důkaz halogenidů v analyt. chemii</a:t>
            </a:r>
            <a:br>
              <a:rPr lang="cs-CZ" dirty="0" smtClean="0"/>
            </a:br>
            <a:r>
              <a:rPr lang="cs-CZ" dirty="0" smtClean="0"/>
              <a:t>	      - dříve lékařství – odstraňoval bradavice</a:t>
            </a:r>
            <a:br>
              <a:rPr lang="cs-CZ" dirty="0" smtClean="0"/>
            </a:br>
            <a:r>
              <a:rPr lang="cs-CZ" dirty="0" smtClean="0"/>
              <a:t>		„pekelný kamínek“, leptavé účinky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50072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1800" dirty="0" smtClean="0"/>
              <a:t>Slide 4, obr. 1: BRANA</a:t>
            </a:r>
            <a:r>
              <a:rPr lang="cs-CZ" sz="1800" dirty="0"/>
              <a:t>, John.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cs.wikipedia.org/wiki/Soubor:Anticlastic-Copper-Cuff-Bracelet.jpg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Slide 4, 12, obr. 2: </a:t>
            </a:r>
            <a:r>
              <a:rPr lang="cs-CZ" sz="1800" dirty="0"/>
              <a:t>ALCHEMIST-HP.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cs.wikipedia.org/wiki/Soubor:Silver_crystal.jpg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Slide 7, obr. 3: NEZNÁMÝ</a:t>
            </a:r>
            <a:r>
              <a:rPr lang="cs-CZ" sz="1800" dirty="0"/>
              <a:t>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en.wikipedia.org/wiki/File:Verdigris.JPG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Slide 8, obr. 4: ZERESHK</a:t>
            </a:r>
            <a:r>
              <a:rPr lang="cs-CZ" sz="1800" dirty="0"/>
              <a:t>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en.wikipedia.org/wiki/File:Early_Ewer_Iran.JPG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Slide 8, obr. 5: SPLARKA</a:t>
            </a:r>
            <a:r>
              <a:rPr lang="cs-CZ" sz="1800" dirty="0"/>
              <a:t>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cs.wikipedia.org/wiki/Soubor:Brass.jpg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Slide 8, obr. 6: UYVSDI</a:t>
            </a:r>
            <a:r>
              <a:rPr lang="cs-CZ" sz="1800" dirty="0"/>
              <a:t>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en.wikipedia.org/wiki/File:Caeser_Bruce_silver_comb_1984_ohs.jpg</a:t>
            </a: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Slide </a:t>
            </a:r>
            <a:r>
              <a:rPr lang="cs-CZ" sz="1800" dirty="0" smtClean="0"/>
              <a:t>9, obr. 7: </a:t>
            </a:r>
            <a:r>
              <a:rPr lang="cs-CZ" sz="1800" dirty="0"/>
              <a:t>DORGAN.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cs.wikipedia.org/wiki/Soubor:CopperIoxide.jpg</a:t>
            </a:r>
            <a:endParaRPr lang="cs-CZ" sz="1800" dirty="0" smtClean="0"/>
          </a:p>
          <a:p>
            <a:pPr>
              <a:buNone/>
            </a:pPr>
            <a:r>
              <a:rPr lang="en-US" sz="1800" dirty="0" smtClean="0"/>
              <a:t>Slide </a:t>
            </a:r>
            <a:r>
              <a:rPr lang="cs-CZ" sz="1800" dirty="0" smtClean="0"/>
              <a:t>9, obr. 8: </a:t>
            </a:r>
            <a:r>
              <a:rPr lang="cs-CZ" sz="1800" dirty="0"/>
              <a:t>WALKERMA.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cs.wikipedia.org/wiki/Soubor:CopperIIoxide.jpg</a:t>
            </a:r>
            <a:endParaRPr lang="cs-CZ" sz="1800" dirty="0" smtClean="0"/>
          </a:p>
          <a:p>
            <a:pPr>
              <a:buNone/>
            </a:pPr>
            <a:r>
              <a:rPr lang="en-US" sz="1800" dirty="0" smtClean="0"/>
              <a:t>Slide </a:t>
            </a:r>
            <a:r>
              <a:rPr lang="cs-CZ" sz="1800" dirty="0" smtClean="0"/>
              <a:t>9, obr. 9: </a:t>
            </a:r>
            <a:r>
              <a:rPr lang="cs-CZ" sz="1800" dirty="0"/>
              <a:t>SUPERDVD.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cs.wikipedia.org/wiki/Soubor:CuSO4.5H2O.jpg</a:t>
            </a:r>
            <a:endParaRPr lang="cs-CZ" sz="1800" dirty="0" smtClean="0"/>
          </a:p>
          <a:p>
            <a:pPr>
              <a:buNone/>
            </a:pPr>
            <a:r>
              <a:rPr lang="cs-CZ" sz="1800" dirty="0"/>
              <a:t>LAVINSKY, Rob. </a:t>
            </a:r>
            <a:r>
              <a:rPr lang="cs-CZ" sz="1800" i="1" dirty="0" err="1"/>
              <a:t>Wikipedia</a:t>
            </a:r>
            <a:r>
              <a:rPr lang="cs-CZ" sz="1800" dirty="0"/>
              <a:t> [online]. [cit. 13.2.2013]. Dostupný na WWW: http://commons.wikimedia.org/wiki/File:Acanthite-113670.jpg</a:t>
            </a: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335</Words>
  <Application>Microsoft Office PowerPoint</Application>
  <PresentationFormat>Předvádění na obrazovce (4:3)</PresentationFormat>
  <Paragraphs>108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ANOTACE</vt:lpstr>
      <vt:lpstr>Skupina mědi – I. B skupina d - prvky</vt:lpstr>
      <vt:lpstr>Charakteristika</vt:lpstr>
      <vt:lpstr>Měď</vt:lpstr>
      <vt:lpstr>Výskyt:</vt:lpstr>
      <vt:lpstr>Vlastnosti:</vt:lpstr>
      <vt:lpstr>Užití:</vt:lpstr>
      <vt:lpstr>Sloučeniny:</vt:lpstr>
      <vt:lpstr>Stříbro</vt:lpstr>
      <vt:lpstr>Výskyt:</vt:lpstr>
      <vt:lpstr>Vlastnosti:</vt:lpstr>
      <vt:lpstr>Užití:</vt:lpstr>
      <vt:lpstr>Sloučeniny: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WINUBU</dc:creator>
  <cp:lastModifiedBy>WINUBU</cp:lastModifiedBy>
  <cp:revision>37</cp:revision>
  <dcterms:created xsi:type="dcterms:W3CDTF">2013-02-13T17:40:15Z</dcterms:created>
  <dcterms:modified xsi:type="dcterms:W3CDTF">2013-02-24T14:26:25Z</dcterms:modified>
</cp:coreProperties>
</file>