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8" r:id="rId3"/>
    <p:sldId id="271" r:id="rId4"/>
    <p:sldId id="263" r:id="rId5"/>
    <p:sldId id="261" r:id="rId6"/>
    <p:sldId id="264" r:id="rId7"/>
    <p:sldId id="266" r:id="rId8"/>
    <p:sldId id="262" r:id="rId9"/>
    <p:sldId id="265" r:id="rId10"/>
    <p:sldId id="267" r:id="rId11"/>
    <p:sldId id="268" r:id="rId12"/>
    <p:sldId id="269" r:id="rId13"/>
    <p:sldId id="270" r:id="rId14"/>
    <p:sldId id="256"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C188"/>
    <a:srgbClr val="FFFF66"/>
    <a:srgbClr val="FFFFCC"/>
    <a:srgbClr val="CCFFFF"/>
    <a:srgbClr val="ECE3C2"/>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73" d="100"/>
          <a:sy n="73" d="100"/>
        </p:scale>
        <p:origin x="-432"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C0A4C07-8395-4AB3-8A46-D807085CEA1A}" type="datetimeFigureOut">
              <a:rPr lang="cs-CZ" smtClean="0"/>
              <a:pPr/>
              <a:t>2.3.2013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C0A89FA-78F7-4FC6-8889-E79C83FC1115}" type="slidenum">
              <a:rPr lang="cs-CZ" smtClean="0"/>
              <a:pPr/>
              <a:t>‹#›</a:t>
            </a:fld>
            <a:endParaRPr lang="cs-CZ"/>
          </a:p>
        </p:txBody>
      </p:sp>
    </p:spTree>
    <p:extLst>
      <p:ext uri="{BB962C8B-B14F-4D97-AF65-F5344CB8AC3E}">
        <p14:creationId xmlns="" xmlns:p14="http://schemas.microsoft.com/office/powerpoint/2010/main" val="4244053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Zástupný symbol pro obrázek snímku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 xmlns:a14="http://schemas.microsoft.com/office/drawing/2010/main">
                <a:solidFill>
                  <a:srgbClr val="FFFFFF"/>
                </a:solidFill>
              </a14:hiddenFill>
            </a:ext>
          </a:extLst>
        </p:spPr>
      </p:sp>
      <p:sp>
        <p:nvSpPr>
          <p:cNvPr id="7171" name="Zástupný symbol pro poznámky 2"/>
          <p:cNvSpPr>
            <a:spLocks noGrp="1"/>
          </p:cNvSpPr>
          <p:nvPr>
            <p:ph type="body" idx="1"/>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cs-CZ" smtClean="0"/>
          </a:p>
        </p:txBody>
      </p:sp>
      <p:sp>
        <p:nvSpPr>
          <p:cNvPr id="7172" name="Zástupný symbol pro číslo snímku 3"/>
          <p:cNvSpPr>
            <a:spLocks noGrp="1"/>
          </p:cNvSpPr>
          <p:nvPr>
            <p:ph type="sldNum" sz="quarter" idx="5"/>
          </p:nvPr>
        </p:nvSpPr>
        <p:spPr bwMode="auto">
          <a:noFill/>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Palatino Linotype" pitchFamily="18" charset="0"/>
              </a:defRPr>
            </a:lvl1pPr>
            <a:lvl2pPr marL="742950" indent="-285750">
              <a:defRPr>
                <a:solidFill>
                  <a:schemeClr val="tx1"/>
                </a:solidFill>
                <a:latin typeface="Palatino Linotype" pitchFamily="18" charset="0"/>
              </a:defRPr>
            </a:lvl2pPr>
            <a:lvl3pPr marL="1143000" indent="-228600">
              <a:defRPr>
                <a:solidFill>
                  <a:schemeClr val="tx1"/>
                </a:solidFill>
                <a:latin typeface="Palatino Linotype" pitchFamily="18" charset="0"/>
              </a:defRPr>
            </a:lvl3pPr>
            <a:lvl4pPr marL="1600200" indent="-228600">
              <a:defRPr>
                <a:solidFill>
                  <a:schemeClr val="tx1"/>
                </a:solidFill>
                <a:latin typeface="Palatino Linotype" pitchFamily="18" charset="0"/>
              </a:defRPr>
            </a:lvl4pPr>
            <a:lvl5pPr marL="2057400" indent="-228600">
              <a:defRPr>
                <a:solidFill>
                  <a:schemeClr val="tx1"/>
                </a:solidFill>
                <a:latin typeface="Palatino Linotype" pitchFamily="18" charset="0"/>
              </a:defRPr>
            </a:lvl5pPr>
            <a:lvl6pPr marL="2514600" indent="-228600" fontAlgn="base">
              <a:spcBef>
                <a:spcPct val="0"/>
              </a:spcBef>
              <a:spcAft>
                <a:spcPct val="0"/>
              </a:spcAft>
              <a:defRPr>
                <a:solidFill>
                  <a:schemeClr val="tx1"/>
                </a:solidFill>
                <a:latin typeface="Palatino Linotype" pitchFamily="18" charset="0"/>
              </a:defRPr>
            </a:lvl6pPr>
            <a:lvl7pPr marL="2971800" indent="-228600" fontAlgn="base">
              <a:spcBef>
                <a:spcPct val="0"/>
              </a:spcBef>
              <a:spcAft>
                <a:spcPct val="0"/>
              </a:spcAft>
              <a:defRPr>
                <a:solidFill>
                  <a:schemeClr val="tx1"/>
                </a:solidFill>
                <a:latin typeface="Palatino Linotype" pitchFamily="18" charset="0"/>
              </a:defRPr>
            </a:lvl7pPr>
            <a:lvl8pPr marL="3429000" indent="-228600" fontAlgn="base">
              <a:spcBef>
                <a:spcPct val="0"/>
              </a:spcBef>
              <a:spcAft>
                <a:spcPct val="0"/>
              </a:spcAft>
              <a:defRPr>
                <a:solidFill>
                  <a:schemeClr val="tx1"/>
                </a:solidFill>
                <a:latin typeface="Palatino Linotype" pitchFamily="18" charset="0"/>
              </a:defRPr>
            </a:lvl8pPr>
            <a:lvl9pPr marL="3886200" indent="-228600" fontAlgn="base">
              <a:spcBef>
                <a:spcPct val="0"/>
              </a:spcBef>
              <a:spcAft>
                <a:spcPct val="0"/>
              </a:spcAft>
              <a:defRPr>
                <a:solidFill>
                  <a:schemeClr val="tx1"/>
                </a:solidFill>
                <a:latin typeface="Palatino Linotype" pitchFamily="18" charset="0"/>
              </a:defRPr>
            </a:lvl9pPr>
          </a:lstStyle>
          <a:p>
            <a:pPr fontAlgn="base">
              <a:spcBef>
                <a:spcPct val="0"/>
              </a:spcBef>
              <a:spcAft>
                <a:spcPct val="0"/>
              </a:spcAft>
            </a:pPr>
            <a:fld id="{3BBBF525-16B4-411B-8AAF-89BAEC90550E}" type="slidenum">
              <a:rPr lang="cs-CZ">
                <a:latin typeface="Calibri" pitchFamily="34" charset="0"/>
              </a:rPr>
              <a:pPr fontAlgn="base">
                <a:spcBef>
                  <a:spcPct val="0"/>
                </a:spcBef>
                <a:spcAft>
                  <a:spcPct val="0"/>
                </a:spcAft>
              </a:pPr>
              <a:t>1</a:t>
            </a:fld>
            <a:endParaRPr lang="cs-CZ">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7E3B46DB-3D35-4958-8999-7FE9F2280DED}" type="datetimeFigureOut">
              <a:rPr lang="cs-CZ" smtClean="0"/>
              <a:pPr/>
              <a:t>2.3.2013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E3B46DB-3D35-4958-8999-7FE9F2280DED}" type="datetimeFigureOut">
              <a:rPr lang="cs-CZ" smtClean="0"/>
              <a:pPr/>
              <a:t>2.3.2013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7E3B46DB-3D35-4958-8999-7FE9F2280DED}" type="datetimeFigureOut">
              <a:rPr lang="cs-CZ" smtClean="0"/>
              <a:pPr/>
              <a:t>2.3.2013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7E3B46DB-3D35-4958-8999-7FE9F2280DED}" type="datetimeFigureOut">
              <a:rPr lang="cs-CZ" smtClean="0"/>
              <a:pPr/>
              <a:t>2.3.2013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7E3B46DB-3D35-4958-8999-7FE9F2280DED}" type="datetimeFigureOut">
              <a:rPr lang="cs-CZ" smtClean="0"/>
              <a:pPr/>
              <a:t>2.3.2013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7E3B46DB-3D35-4958-8999-7FE9F2280DED}" type="datetimeFigureOut">
              <a:rPr lang="cs-CZ" smtClean="0"/>
              <a:pPr/>
              <a:t>2.3.2013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7E3B46DB-3D35-4958-8999-7FE9F2280DED}" type="datetimeFigureOut">
              <a:rPr lang="cs-CZ" smtClean="0"/>
              <a:pPr/>
              <a:t>2.3.2013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E3B46DB-3D35-4958-8999-7FE9F2280DED}" type="datetimeFigureOut">
              <a:rPr lang="cs-CZ" smtClean="0"/>
              <a:pPr/>
              <a:t>2.3.2013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7E3B46DB-3D35-4958-8999-7FE9F2280DED}" type="datetimeFigureOut">
              <a:rPr lang="cs-CZ" smtClean="0"/>
              <a:pPr/>
              <a:t>2.3.2013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E3B46DB-3D35-4958-8999-7FE9F2280DED}" type="datetimeFigureOut">
              <a:rPr lang="cs-CZ" smtClean="0"/>
              <a:pPr/>
              <a:t>2.3.2013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7E3B46DB-3D35-4958-8999-7FE9F2280DED}" type="datetimeFigureOut">
              <a:rPr lang="cs-CZ" smtClean="0"/>
              <a:pPr/>
              <a:t>2.3.2013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1A5E74C-C10B-4C7C-8AC8-3124CC8D67DC}"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FFFFCC"/>
            </a:gs>
            <a:gs pos="64999">
              <a:srgbClr val="DEC188"/>
            </a:gs>
          </a:gsLst>
          <a:lin ang="2700000" scaled="1"/>
          <a:tileRect/>
        </a:gra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3B46DB-3D35-4958-8999-7FE9F2280DED}" type="datetimeFigureOut">
              <a:rPr lang="cs-CZ" smtClean="0"/>
              <a:pPr/>
              <a:t>2.3.2013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A5E74C-C10B-4C7C-8AC8-3124CC8D67DC}"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hobbyaantik.rajce.idnes.cz/Vaza_rubinove_sklo_II/" TargetMode="External"/><Relationship Id="rId2" Type="http://schemas.openxmlformats.org/officeDocument/2006/relationships/hyperlink" Target="http://petrik.bigbloger.lidovky.cz/c/107693/Tajemstvi-barvy-zlata-a-antickych-poharu.html" TargetMode="Externa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cs.wikipedia.org/wiki/Soubor:Gold-crystals.jpg" TargetMode="External"/><Relationship Id="rId2" Type="http://schemas.openxmlformats.org/officeDocument/2006/relationships/hyperlink" Target="http://cs.wikipedia.org/wiki/Soubor:Or_Venezuela.jpg" TargetMode="External"/><Relationship Id="rId1" Type="http://schemas.openxmlformats.org/officeDocument/2006/relationships/slideLayout" Target="../slideLayouts/slideLayout2.xml"/><Relationship Id="rId5" Type="http://schemas.openxmlformats.org/officeDocument/2006/relationships/hyperlink" Target="http://en.wikipedia.org/wiki/File:Ag-Au-Cu-colours-english.svg" TargetMode="External"/><Relationship Id="rId4" Type="http://schemas.openxmlformats.org/officeDocument/2006/relationships/hyperlink" Target="http://cs.wikipedia.org/wiki/Soubor:Egypte_louvre_127.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 xmlns:p14="http://schemas.microsoft.com/office/powerpoint/2010/main" val="143494509"/>
              </p:ext>
            </p:extLst>
          </p:nvPr>
        </p:nvGraphicFramePr>
        <p:xfrm>
          <a:off x="614363" y="2816225"/>
          <a:ext cx="8137525" cy="2692657"/>
        </p:xfrm>
        <a:graphic>
          <a:graphicData uri="http://schemas.openxmlformats.org/drawingml/2006/table">
            <a:tbl>
              <a:tblPr firstRow="1" bandRow="1">
                <a:tableStyleId>{5C22544A-7EE6-4342-B048-85BDC9FD1C3A}</a:tableStyleId>
              </a:tblPr>
              <a:tblGrid>
                <a:gridCol w="1941088"/>
                <a:gridCol w="6196437"/>
              </a:tblGrid>
              <a:tr h="86393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sz="1800" dirty="0"/>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Mgr. Monika Šléglová</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VY_32_INOVACE_06B_15_Skupina mědi II</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Kovy</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marL="91447" marR="91447" marT="45712" marB="45712" anchor="ctr"/>
                </a:tc>
              </a:tr>
              <a:tr h="365693">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marL="91447" marR="91447" marT="45712" marB="45712" anchor="ctr"/>
                </a:tc>
                <a:tc>
                  <a:txBody>
                    <a:bodyPr/>
                    <a:lstStyle/>
                    <a:p>
                      <a:r>
                        <a:rPr lang="cs-CZ" sz="1800" b="1" kern="1200" dirty="0" smtClean="0">
                          <a:solidFill>
                            <a:srgbClr val="2C3036"/>
                          </a:solidFill>
                          <a:latin typeface="Calibri" pitchFamily="34" charset="0"/>
                          <a:ea typeface="+mn-ea"/>
                          <a:cs typeface="+mn-cs"/>
                        </a:rPr>
                        <a:t>15.2.2013</a:t>
                      </a:r>
                      <a:endParaRPr lang="cs-CZ" sz="1800" b="1" kern="1200" dirty="0">
                        <a:solidFill>
                          <a:srgbClr val="2C3036"/>
                        </a:solidFill>
                        <a:latin typeface="Calibri" pitchFamily="34" charset="0"/>
                        <a:ea typeface="+mn-ea"/>
                        <a:cs typeface="+mn-cs"/>
                      </a:endParaRPr>
                    </a:p>
                  </a:txBody>
                  <a:tcPr marL="91447" marR="91447" marT="45712" marB="45712" anchor="ctr"/>
                </a:tc>
              </a:tr>
            </a:tbl>
          </a:graphicData>
        </a:graphic>
      </p:graphicFrame>
      <p:pic>
        <p:nvPicPr>
          <p:cNvPr id="3097" name="Obrázek 2"/>
          <p:cNvPicPr>
            <a:picLocks noChangeAspect="1"/>
          </p:cNvPicPr>
          <p:nvPr/>
        </p:nvPicPr>
        <p:blipFill>
          <a:blip r:embed="rId3">
            <a:extLst>
              <a:ext uri="{28A0092B-C50C-407E-A947-70E740481C1C}">
                <a14:useLocalDpi xmlns="" xmlns:a14="http://schemas.microsoft.com/office/drawing/2010/main" val="0"/>
              </a:ext>
            </a:extLst>
          </a:blip>
          <a:srcRect/>
          <a:stretch>
            <a:fillRect/>
          </a:stretch>
        </p:blipFill>
        <p:spPr bwMode="auto">
          <a:xfrm>
            <a:off x="1979613" y="908050"/>
            <a:ext cx="5407025" cy="1046163"/>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3098" name="Picture 2"/>
          <p:cNvPicPr>
            <a:picLocks noChangeAspect="1" noChangeArrowheads="1"/>
          </p:cNvPicPr>
          <p:nvPr/>
        </p:nvPicPr>
        <p:blipFill>
          <a:blip r:embed="rId4">
            <a:extLst>
              <a:ext uri="{28A0092B-C50C-407E-A947-70E740481C1C}">
                <a14:useLocalDpi xmlns="" xmlns:a14="http://schemas.microsoft.com/office/drawing/2010/main" val="0"/>
              </a:ext>
            </a:extLst>
          </a:blip>
          <a:srcRect/>
          <a:stretch>
            <a:fillRect/>
          </a:stretch>
        </p:blipFill>
        <p:spPr bwMode="auto">
          <a:xfrm>
            <a:off x="1619250" y="2927350"/>
            <a:ext cx="649288" cy="646113"/>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Tree>
    <p:extLst>
      <p:ext uri="{BB962C8B-B14F-4D97-AF65-F5344CB8AC3E}">
        <p14:creationId xmlns="" xmlns:p14="http://schemas.microsoft.com/office/powerpoint/2010/main" val="7636934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a:t>
            </a:r>
            <a:endParaRPr lang="cs-CZ" dirty="0"/>
          </a:p>
        </p:txBody>
      </p:sp>
      <p:sp>
        <p:nvSpPr>
          <p:cNvPr id="3" name="Zástupný symbol pro obsah 2"/>
          <p:cNvSpPr>
            <a:spLocks noGrp="1"/>
          </p:cNvSpPr>
          <p:nvPr>
            <p:ph sz="quarter" idx="1"/>
          </p:nvPr>
        </p:nvSpPr>
        <p:spPr/>
        <p:txBody>
          <a:bodyPr>
            <a:normAutofit/>
          </a:bodyPr>
          <a:lstStyle/>
          <a:p>
            <a:r>
              <a:rPr lang="cs-CZ" sz="1400" dirty="0" smtClean="0">
                <a:latin typeface="Calibri" pitchFamily="34" charset="0"/>
              </a:rPr>
              <a:t>Materiál je určen pro studenty 2. ročníku 4letých a odpovídajících ročníků víceletých gymnázií, do předmětu Chemie, kapitola Kovy. </a:t>
            </a:r>
          </a:p>
          <a:p>
            <a:r>
              <a:rPr lang="cs-CZ" sz="1400" dirty="0" smtClean="0">
                <a:latin typeface="Calibri" pitchFamily="34" charset="0"/>
              </a:rPr>
              <a:t>Tento materiál slouží pro výklad učiva  základních informací o prvcích I.B skupiny, konktrétně o zlatu. </a:t>
            </a:r>
          </a:p>
          <a:p>
            <a:r>
              <a:rPr lang="cs-CZ" sz="1400" dirty="0" smtClean="0">
                <a:latin typeface="Calibri" pitchFamily="34" charset="0"/>
              </a:rPr>
              <a:t>První část prezentace je určena jako podpora výkladu učitele a je doplněna řadou ilustračních obrázků a internetovými odkazy na ně. Obsahuje také několik zajímavostí pro zpestření výuky.</a:t>
            </a:r>
          </a:p>
          <a:p>
            <a:pPr>
              <a:buNone/>
            </a:pPr>
            <a:r>
              <a:rPr lang="cs-CZ" sz="1400" dirty="0" smtClean="0">
                <a:latin typeface="Calibri" pitchFamily="34" charset="0"/>
              </a:rPr>
              <a:t>	Tato část může sloužit jako podklad zápisu do sešitu.</a:t>
            </a:r>
          </a:p>
          <a:p>
            <a:r>
              <a:rPr lang="cs-CZ" sz="1400" dirty="0" smtClean="0">
                <a:latin typeface="Calibri" pitchFamily="34" charset="0"/>
              </a:rPr>
              <a:t>Druhou část prezentace tvoří kontrolní otázky na prověření získaných znalostí. Řešení žáci   doplňují do promítaného zadání na tabuli fixem, nebo pomocí světelného pera na interaktivní tabuli nebo písemně do sešitu. Otázky lze také použít ke zkoušení jednoho žáka, nebo jako kontrolní test pro celou třídu.</a:t>
            </a:r>
          </a:p>
          <a:p>
            <a:pPr>
              <a:buNone/>
            </a:pPr>
            <a:r>
              <a:rPr lang="cs-CZ" sz="1400" dirty="0" smtClean="0">
                <a:latin typeface="Calibri" pitchFamily="34" charset="0"/>
              </a:rPr>
              <a:t>	Správné odpovědi se objevují postupně na kliknutí myši.</a:t>
            </a:r>
          </a:p>
          <a:p>
            <a:endParaRPr lang="cs-CZ" sz="1400" dirty="0" smtClean="0">
              <a:latin typeface="Calibri" pitchFamily="34" charset="0"/>
            </a:endParaRPr>
          </a:p>
          <a:p>
            <a:r>
              <a:rPr lang="cs-CZ" sz="1400" dirty="0" smtClean="0">
                <a:latin typeface="Calibri" pitchFamily="34" charset="0"/>
              </a:rPr>
              <a:t>Materiál je určen pro interaktivní výuku.</a:t>
            </a:r>
          </a:p>
          <a:p>
            <a:r>
              <a:rPr lang="cs-CZ" sz="1400" dirty="0" smtClean="0">
                <a:latin typeface="Calibri" pitchFamily="34" charset="0"/>
              </a:rPr>
              <a:t>Veškeré hypertextové odkazy jsou platné ke dni vytvoření díla.</a:t>
            </a:r>
          </a:p>
          <a:p>
            <a:pPr marL="0" indent="0">
              <a:buFont typeface="Arial" charset="0"/>
              <a:buNone/>
            </a:pPr>
            <a:endParaRPr lang="cs-CZ" sz="3200" dirty="0" smtClean="0">
              <a:latin typeface="Calibri" pitchFamily="34" charset="0"/>
            </a:endParaRPr>
          </a:p>
          <a:p>
            <a:pPr marL="0" indent="0">
              <a:buFont typeface="Arial" charset="0"/>
              <a:buNone/>
            </a:pPr>
            <a:endParaRPr lang="cs-CZ" sz="3200" dirty="0" smtClean="0">
              <a:latin typeface="Calibri" pitchFamily="34" charset="0"/>
            </a:endParaRPr>
          </a:p>
          <a:p>
            <a:endParaRPr lang="cs-CZ"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odnadpis 3"/>
          <p:cNvSpPr>
            <a:spLocks noGrp="1"/>
          </p:cNvSpPr>
          <p:nvPr>
            <p:ph type="subTitle" idx="1"/>
          </p:nvPr>
        </p:nvSpPr>
        <p:spPr>
          <a:xfrm>
            <a:off x="2000232" y="3786190"/>
            <a:ext cx="6200796" cy="828684"/>
          </a:xfrm>
        </p:spPr>
        <p:txBody>
          <a:bodyPr/>
          <a:lstStyle/>
          <a:p>
            <a:pPr algn="r"/>
            <a:r>
              <a:rPr lang="cs-CZ" b="1" smtClean="0">
                <a:solidFill>
                  <a:srgbClr val="C00000"/>
                </a:solidFill>
                <a:latin typeface="+mj-lt"/>
                <a:cs typeface="Arial" pitchFamily="34" charset="0"/>
              </a:rPr>
              <a:t>Zlato</a:t>
            </a:r>
            <a:endParaRPr lang="cs-CZ" b="1" dirty="0">
              <a:solidFill>
                <a:srgbClr val="C00000"/>
              </a:solidFill>
              <a:latin typeface="+mj-lt"/>
              <a:cs typeface="Arial" pitchFamily="34" charset="0"/>
            </a:endParaRPr>
          </a:p>
        </p:txBody>
      </p:sp>
      <p:sp>
        <p:nvSpPr>
          <p:cNvPr id="3" name="Nadpis 2"/>
          <p:cNvSpPr>
            <a:spLocks noGrp="1"/>
          </p:cNvSpPr>
          <p:nvPr>
            <p:ph type="ctrTitle"/>
          </p:nvPr>
        </p:nvSpPr>
        <p:spPr>
          <a:xfrm>
            <a:off x="0" y="2143116"/>
            <a:ext cx="8286808" cy="1470025"/>
          </a:xfrm>
        </p:spPr>
        <p:txBody>
          <a:bodyPr>
            <a:noAutofit/>
          </a:bodyPr>
          <a:lstStyle/>
          <a:p>
            <a:pPr algn="r"/>
            <a:r>
              <a:rPr lang="cs-CZ" sz="5400" b="1" dirty="0" smtClean="0">
                <a:solidFill>
                  <a:schemeClr val="accent1">
                    <a:lumMod val="50000"/>
                  </a:schemeClr>
                </a:solidFill>
              </a:rPr>
              <a:t>Skupina mědi – I. B skupina</a:t>
            </a:r>
            <a:br>
              <a:rPr lang="cs-CZ" sz="5400" b="1" dirty="0" smtClean="0">
                <a:solidFill>
                  <a:schemeClr val="accent1">
                    <a:lumMod val="50000"/>
                  </a:schemeClr>
                </a:solidFill>
              </a:rPr>
            </a:br>
            <a:r>
              <a:rPr lang="cs-CZ" sz="5400" b="1" cap="none" dirty="0" smtClean="0">
                <a:solidFill>
                  <a:schemeClr val="accent1">
                    <a:lumMod val="50000"/>
                  </a:schemeClr>
                </a:solidFill>
              </a:rPr>
              <a:t>d - prvky</a:t>
            </a:r>
            <a:endParaRPr lang="cs-CZ" sz="5400" b="1" dirty="0">
              <a:solidFill>
                <a:schemeClr val="accent1">
                  <a:lumMod val="50000"/>
                </a:schemeClr>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28596" y="2428868"/>
            <a:ext cx="8229600" cy="1143000"/>
          </a:xfrm>
        </p:spPr>
        <p:txBody>
          <a:bodyPr>
            <a:normAutofit/>
          </a:bodyPr>
          <a:lstStyle/>
          <a:p>
            <a:r>
              <a:rPr lang="cs-CZ" sz="6000" b="1" dirty="0" smtClean="0">
                <a:solidFill>
                  <a:schemeClr val="accent2">
                    <a:lumMod val="75000"/>
                  </a:schemeClr>
                </a:solidFill>
              </a:rPr>
              <a:t>Zlato</a:t>
            </a:r>
            <a:endParaRPr lang="cs-CZ" sz="60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28596" y="285728"/>
            <a:ext cx="8229600" cy="857256"/>
          </a:xfrm>
        </p:spPr>
        <p:txBody>
          <a:bodyPr>
            <a:normAutofit/>
          </a:bodyPr>
          <a:lstStyle/>
          <a:p>
            <a:pPr algn="l"/>
            <a:r>
              <a:rPr lang="cs-CZ" b="1" dirty="0" smtClean="0">
                <a:solidFill>
                  <a:schemeClr val="accent2">
                    <a:lumMod val="75000"/>
                  </a:schemeClr>
                </a:solidFill>
                <a:latin typeface="Arial" pitchFamily="34" charset="0"/>
                <a:cs typeface="Arial" pitchFamily="34" charset="0"/>
              </a:rPr>
              <a:t>Výskyt:</a:t>
            </a:r>
            <a:endParaRPr lang="cs-CZ" b="1" dirty="0">
              <a:solidFill>
                <a:schemeClr val="accent2">
                  <a:lumMod val="75000"/>
                </a:schemeClr>
              </a:solidFill>
            </a:endParaRPr>
          </a:p>
        </p:txBody>
      </p:sp>
      <p:sp>
        <p:nvSpPr>
          <p:cNvPr id="3" name="Zástupný symbol pro obsah 2"/>
          <p:cNvSpPr>
            <a:spLocks noGrp="1"/>
          </p:cNvSpPr>
          <p:nvPr>
            <p:ph idx="1"/>
          </p:nvPr>
        </p:nvSpPr>
        <p:spPr>
          <a:xfrm>
            <a:off x="457200" y="1000108"/>
            <a:ext cx="8229600" cy="5126055"/>
          </a:xfrm>
        </p:spPr>
        <p:txBody>
          <a:bodyPr>
            <a:normAutofit/>
          </a:bodyPr>
          <a:lstStyle/>
          <a:p>
            <a:r>
              <a:rPr lang="cs-CZ" b="1" dirty="0" smtClean="0">
                <a:solidFill>
                  <a:srgbClr val="C00000"/>
                </a:solidFill>
                <a:latin typeface="Arial" pitchFamily="34" charset="0"/>
                <a:cs typeface="Arial" pitchFamily="34" charset="0"/>
              </a:rPr>
              <a:t>ryzí: </a:t>
            </a:r>
            <a:r>
              <a:rPr lang="cs-CZ" sz="3000" dirty="0" smtClean="0">
                <a:latin typeface="Arial" pitchFamily="34" charset="0"/>
                <a:cs typeface="Arial" pitchFamily="34" charset="0"/>
              </a:rPr>
              <a:t>JAR, Austrálie, Rusko (Ural, Sibiř), 		    Peru, …</a:t>
            </a:r>
            <a:br>
              <a:rPr lang="cs-CZ" sz="3000" dirty="0" smtClean="0">
                <a:latin typeface="Arial" pitchFamily="34" charset="0"/>
                <a:cs typeface="Arial" pitchFamily="34" charset="0"/>
              </a:rPr>
            </a:br>
            <a:r>
              <a:rPr lang="cs-CZ" sz="3000" dirty="0" smtClean="0">
                <a:latin typeface="Arial" pitchFamily="34" charset="0"/>
                <a:cs typeface="Arial" pitchFamily="34" charset="0"/>
              </a:rPr>
              <a:t>	    nuggety, zlatinky</a:t>
            </a:r>
          </a:p>
          <a:p>
            <a:r>
              <a:rPr lang="cs-CZ" b="1" dirty="0" smtClean="0">
                <a:solidFill>
                  <a:srgbClr val="C00000"/>
                </a:solidFill>
                <a:latin typeface="Arial" pitchFamily="34" charset="0"/>
                <a:cs typeface="Arial" pitchFamily="34" charset="0"/>
              </a:rPr>
              <a:t>vázaně: </a:t>
            </a:r>
            <a:r>
              <a:rPr lang="cs-CZ" sz="3000" dirty="0" smtClean="0">
                <a:latin typeface="Arial" pitchFamily="34" charset="0"/>
                <a:cs typeface="Arial" pitchFamily="34" charset="0"/>
              </a:rPr>
              <a:t>ve formě telluridů, roztroušené </a:t>
            </a:r>
            <a:br>
              <a:rPr lang="cs-CZ" sz="3000" dirty="0" smtClean="0">
                <a:latin typeface="Arial" pitchFamily="34" charset="0"/>
                <a:cs typeface="Arial" pitchFamily="34" charset="0"/>
              </a:rPr>
            </a:br>
            <a:r>
              <a:rPr lang="cs-CZ" sz="3000" dirty="0" smtClean="0">
                <a:latin typeface="Arial" pitchFamily="34" charset="0"/>
                <a:cs typeface="Arial" pitchFamily="34" charset="0"/>
              </a:rPr>
              <a:t>         v jiných nerostech (křemen, pyrit)</a:t>
            </a:r>
            <a:r>
              <a:rPr lang="cs-CZ" dirty="0" smtClean="0">
                <a:latin typeface="Arial" pitchFamily="34" charset="0"/>
                <a:cs typeface="Arial" pitchFamily="34" charset="0"/>
              </a:rPr>
              <a:t/>
            </a:r>
            <a:br>
              <a:rPr lang="cs-CZ" dirty="0" smtClean="0">
                <a:latin typeface="Arial" pitchFamily="34" charset="0"/>
                <a:cs typeface="Arial" pitchFamily="34" charset="0"/>
              </a:rPr>
            </a:br>
            <a:endParaRPr lang="cs-CZ" dirty="0">
              <a:latin typeface="Arial" pitchFamily="34" charset="0"/>
              <a:cs typeface="Arial" pitchFamily="34" charset="0"/>
            </a:endParaRPr>
          </a:p>
        </p:txBody>
      </p:sp>
      <p:pic>
        <p:nvPicPr>
          <p:cNvPr id="4" name="Obrázek 3" descr="zlato.jpg"/>
          <p:cNvPicPr>
            <a:picLocks noChangeAspect="1"/>
          </p:cNvPicPr>
          <p:nvPr/>
        </p:nvPicPr>
        <p:blipFill>
          <a:blip r:embed="rId2"/>
          <a:stretch>
            <a:fillRect/>
          </a:stretch>
        </p:blipFill>
        <p:spPr>
          <a:xfrm>
            <a:off x="1071538" y="3571876"/>
            <a:ext cx="2371723" cy="2483480"/>
          </a:xfrm>
          <a:prstGeom prst="rect">
            <a:avLst/>
          </a:prstGeom>
        </p:spPr>
      </p:pic>
      <p:pic>
        <p:nvPicPr>
          <p:cNvPr id="5" name="Obrázek 4" descr="Gold-crystals.jpg"/>
          <p:cNvPicPr>
            <a:picLocks noChangeAspect="1"/>
          </p:cNvPicPr>
          <p:nvPr/>
        </p:nvPicPr>
        <p:blipFill>
          <a:blip r:embed="rId3"/>
          <a:stretch>
            <a:fillRect/>
          </a:stretch>
        </p:blipFill>
        <p:spPr>
          <a:xfrm>
            <a:off x="4500562" y="3571876"/>
            <a:ext cx="3468710" cy="2245990"/>
          </a:xfrm>
          <a:prstGeom prst="rect">
            <a:avLst/>
          </a:prstGeom>
        </p:spPr>
      </p:pic>
      <p:sp>
        <p:nvSpPr>
          <p:cNvPr id="6" name="TextovéPole 5"/>
          <p:cNvSpPr txBox="1"/>
          <p:nvPr/>
        </p:nvSpPr>
        <p:spPr>
          <a:xfrm>
            <a:off x="1071538" y="6072206"/>
            <a:ext cx="2286016" cy="461665"/>
          </a:xfrm>
          <a:prstGeom prst="rect">
            <a:avLst/>
          </a:prstGeom>
          <a:noFill/>
        </p:spPr>
        <p:txBody>
          <a:bodyPr wrap="square" rtlCol="0">
            <a:spAutoFit/>
          </a:bodyPr>
          <a:lstStyle/>
          <a:p>
            <a:r>
              <a:rPr lang="en-US" sz="2400" dirty="0" smtClean="0"/>
              <a:t>[1] </a:t>
            </a:r>
            <a:r>
              <a:rPr lang="cs-CZ" sz="2400" dirty="0" smtClean="0"/>
              <a:t>přírodní zlato</a:t>
            </a:r>
            <a:endParaRPr lang="cs-CZ" sz="2400" dirty="0"/>
          </a:p>
        </p:txBody>
      </p:sp>
      <p:sp>
        <p:nvSpPr>
          <p:cNvPr id="7" name="TextovéPole 6"/>
          <p:cNvSpPr txBox="1"/>
          <p:nvPr/>
        </p:nvSpPr>
        <p:spPr>
          <a:xfrm>
            <a:off x="4643438" y="5929330"/>
            <a:ext cx="3286148" cy="461665"/>
          </a:xfrm>
          <a:prstGeom prst="rect">
            <a:avLst/>
          </a:prstGeom>
          <a:noFill/>
        </p:spPr>
        <p:txBody>
          <a:bodyPr wrap="square" rtlCol="0">
            <a:spAutoFit/>
          </a:bodyPr>
          <a:lstStyle/>
          <a:p>
            <a:r>
              <a:rPr lang="en-US" dirty="0" smtClean="0"/>
              <a:t>[</a:t>
            </a:r>
            <a:r>
              <a:rPr lang="en-US" sz="2400" dirty="0" smtClean="0"/>
              <a:t>2] </a:t>
            </a:r>
            <a:r>
              <a:rPr lang="cs-CZ" sz="2400" dirty="0" smtClean="0"/>
              <a:t>krystalické zlato</a:t>
            </a:r>
            <a:endParaRPr lang="cs-CZ" sz="24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b="1" dirty="0">
                <a:solidFill>
                  <a:schemeClr val="accent2">
                    <a:lumMod val="75000"/>
                  </a:schemeClr>
                </a:solidFill>
                <a:latin typeface="Arial" pitchFamily="34" charset="0"/>
                <a:cs typeface="Arial" pitchFamily="34" charset="0"/>
              </a:rPr>
              <a:t>Vlastnosti:</a:t>
            </a:r>
          </a:p>
        </p:txBody>
      </p:sp>
      <p:sp>
        <p:nvSpPr>
          <p:cNvPr id="3" name="Zástupný symbol pro obsah 2"/>
          <p:cNvSpPr>
            <a:spLocks noGrp="1"/>
          </p:cNvSpPr>
          <p:nvPr>
            <p:ph idx="1"/>
          </p:nvPr>
        </p:nvSpPr>
        <p:spPr/>
        <p:txBody>
          <a:bodyPr>
            <a:normAutofit/>
          </a:bodyPr>
          <a:lstStyle/>
          <a:p>
            <a:r>
              <a:rPr lang="cs-CZ" sz="3000" dirty="0" smtClean="0">
                <a:latin typeface="Arial" pitchFamily="34" charset="0"/>
                <a:cs typeface="Arial" pitchFamily="34" charset="0"/>
              </a:rPr>
              <a:t>žlutý, ušlechtilý </a:t>
            </a:r>
            <a:r>
              <a:rPr lang="cs-CZ" sz="3000" dirty="0" smtClean="0">
                <a:latin typeface="Arial" pitchFamily="34" charset="0"/>
                <a:cs typeface="Arial" pitchFamily="34" charset="0"/>
              </a:rPr>
              <a:t>kov, těžký (</a:t>
            </a:r>
            <a:r>
              <a:rPr lang="el-GR" sz="3000" dirty="0" smtClean="0">
                <a:latin typeface="Arial" pitchFamily="34" charset="0"/>
                <a:cs typeface="Arial" pitchFamily="34" charset="0"/>
              </a:rPr>
              <a:t>ρ</a:t>
            </a:r>
            <a:r>
              <a:rPr lang="cs-CZ" sz="3000" dirty="0" smtClean="0">
                <a:latin typeface="Arial" pitchFamily="34" charset="0"/>
                <a:cs typeface="Arial" pitchFamily="34" charset="0"/>
              </a:rPr>
              <a:t>=19,3g/cm</a:t>
            </a:r>
            <a:r>
              <a:rPr lang="cs-CZ" sz="3000" baseline="30000" dirty="0" smtClean="0">
                <a:latin typeface="Arial" pitchFamily="34" charset="0"/>
                <a:cs typeface="Arial" pitchFamily="34" charset="0"/>
              </a:rPr>
              <a:t>3</a:t>
            </a:r>
            <a:r>
              <a:rPr lang="cs-CZ" sz="3000" dirty="0" smtClean="0">
                <a:latin typeface="Arial" pitchFamily="34" charset="0"/>
                <a:cs typeface="Arial" pitchFamily="34" charset="0"/>
              </a:rPr>
              <a:t>)</a:t>
            </a:r>
            <a:endParaRPr lang="cs-CZ" sz="3000" dirty="0" smtClean="0">
              <a:latin typeface="Arial" pitchFamily="34" charset="0"/>
              <a:cs typeface="Arial" pitchFamily="34" charset="0"/>
            </a:endParaRPr>
          </a:p>
          <a:p>
            <a:r>
              <a:rPr lang="cs-CZ" sz="3000" b="1" dirty="0" smtClean="0">
                <a:latin typeface="Arial" pitchFamily="34" charset="0"/>
                <a:cs typeface="Arial" pitchFamily="34" charset="0"/>
              </a:rPr>
              <a:t>nereaktivní</a:t>
            </a:r>
            <a:r>
              <a:rPr lang="cs-CZ" sz="3000" dirty="0" smtClean="0">
                <a:latin typeface="Arial" pitchFamily="34" charset="0"/>
                <a:cs typeface="Arial" pitchFamily="34" charset="0"/>
              </a:rPr>
              <a:t> – rozpustný pouze v kyanidech a 	v lučavce královské =		      +</a:t>
            </a:r>
            <a:br>
              <a:rPr lang="cs-CZ" sz="3000" dirty="0" smtClean="0">
                <a:latin typeface="Arial" pitchFamily="34" charset="0"/>
                <a:cs typeface="Arial" pitchFamily="34" charset="0"/>
              </a:rPr>
            </a:br>
            <a:r>
              <a:rPr lang="cs-CZ" sz="3000" dirty="0" smtClean="0">
                <a:latin typeface="Arial" pitchFamily="34" charset="0"/>
                <a:cs typeface="Arial" pitchFamily="34" charset="0"/>
              </a:rPr>
              <a:t/>
            </a:r>
            <a:br>
              <a:rPr lang="cs-CZ" sz="3000" dirty="0" smtClean="0">
                <a:latin typeface="Arial" pitchFamily="34" charset="0"/>
                <a:cs typeface="Arial" pitchFamily="34" charset="0"/>
              </a:rPr>
            </a:br>
            <a:r>
              <a:rPr lang="cs-CZ" sz="3000" dirty="0" smtClean="0">
                <a:latin typeface="Arial" pitchFamily="34" charset="0"/>
                <a:cs typeface="Arial" pitchFamily="34" charset="0"/>
              </a:rPr>
              <a:t>				poměr:</a:t>
            </a:r>
          </a:p>
          <a:p>
            <a:r>
              <a:rPr lang="cs-CZ" sz="3000" dirty="0" smtClean="0">
                <a:latin typeface="Arial" pitchFamily="34" charset="0"/>
                <a:cs typeface="Arial" pitchFamily="34" charset="0"/>
              </a:rPr>
              <a:t>měkký, vodivý</a:t>
            </a:r>
          </a:p>
          <a:p>
            <a:r>
              <a:rPr lang="cs-CZ" sz="3000" dirty="0" smtClean="0">
                <a:latin typeface="Arial" pitchFamily="34" charset="0"/>
                <a:cs typeface="Arial" pitchFamily="34" charset="0"/>
              </a:rPr>
              <a:t>dobře tvárný – Au folie tenké několik </a:t>
            </a:r>
            <a:r>
              <a:rPr lang="el-GR" sz="3000" dirty="0" smtClean="0">
                <a:latin typeface="Arial" pitchFamily="34" charset="0"/>
                <a:cs typeface="Arial" pitchFamily="34" charset="0"/>
              </a:rPr>
              <a:t>μ</a:t>
            </a:r>
            <a:r>
              <a:rPr lang="cs-CZ" sz="3000" dirty="0" smtClean="0">
                <a:latin typeface="Arial" pitchFamily="34" charset="0"/>
                <a:cs typeface="Arial" pitchFamily="34" charset="0"/>
              </a:rPr>
              <a:t>m</a:t>
            </a:r>
            <a:br>
              <a:rPr lang="cs-CZ" sz="3000" dirty="0" smtClean="0">
                <a:latin typeface="Arial" pitchFamily="34" charset="0"/>
                <a:cs typeface="Arial" pitchFamily="34" charset="0"/>
              </a:rPr>
            </a:br>
            <a:r>
              <a:rPr lang="cs-CZ" sz="3000" dirty="0" smtClean="0">
                <a:latin typeface="Arial" pitchFamily="34" charset="0"/>
                <a:cs typeface="Arial" pitchFamily="34" charset="0"/>
              </a:rPr>
              <a:t>                        </a:t>
            </a:r>
            <a:r>
              <a:rPr lang="cs-CZ" sz="3000" dirty="0" smtClean="0">
                <a:solidFill>
                  <a:srgbClr val="C00000"/>
                </a:solidFill>
                <a:latin typeface="Arial" pitchFamily="34" charset="0"/>
                <a:cs typeface="Arial" pitchFamily="34" charset="0"/>
              </a:rPr>
              <a:t>(1g Au → folie 1m</a:t>
            </a:r>
            <a:r>
              <a:rPr lang="cs-CZ" sz="3000" baseline="30000" dirty="0" smtClean="0">
                <a:solidFill>
                  <a:srgbClr val="C00000"/>
                </a:solidFill>
                <a:latin typeface="Arial" pitchFamily="34" charset="0"/>
                <a:cs typeface="Arial" pitchFamily="34" charset="0"/>
              </a:rPr>
              <a:t>2</a:t>
            </a:r>
            <a:r>
              <a:rPr lang="cs-CZ" sz="3000" dirty="0" smtClean="0">
                <a:solidFill>
                  <a:srgbClr val="C00000"/>
                </a:solidFill>
                <a:latin typeface="Arial" pitchFamily="34" charset="0"/>
                <a:cs typeface="Arial" pitchFamily="34" charset="0"/>
              </a:rPr>
              <a:t>) </a:t>
            </a:r>
            <a:r>
              <a:rPr lang="cs-CZ" sz="3000" dirty="0" smtClean="0">
                <a:latin typeface="Arial" pitchFamily="34" charset="0"/>
                <a:cs typeface="Arial" pitchFamily="34" charset="0"/>
              </a:rPr>
              <a:t/>
            </a:r>
            <a:br>
              <a:rPr lang="cs-CZ" sz="3000" dirty="0" smtClean="0">
                <a:latin typeface="Arial" pitchFamily="34" charset="0"/>
                <a:cs typeface="Arial" pitchFamily="34" charset="0"/>
              </a:rPr>
            </a:br>
            <a:endParaRPr lang="cs-CZ" sz="3000" dirty="0">
              <a:latin typeface="Arial" pitchFamily="34" charset="0"/>
              <a:cs typeface="Arial" pitchFamily="34" charset="0"/>
            </a:endParaRPr>
          </a:p>
        </p:txBody>
      </p:sp>
      <p:sp>
        <p:nvSpPr>
          <p:cNvPr id="4" name="Zaoblený obdélník 3"/>
          <p:cNvSpPr/>
          <p:nvPr/>
        </p:nvSpPr>
        <p:spPr>
          <a:xfrm>
            <a:off x="5357818" y="2643182"/>
            <a:ext cx="1143008"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aoblený obdélník 4"/>
          <p:cNvSpPr/>
          <p:nvPr/>
        </p:nvSpPr>
        <p:spPr>
          <a:xfrm>
            <a:off x="7000892" y="2643182"/>
            <a:ext cx="1143008"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Zaoblený obdélník 5"/>
          <p:cNvSpPr/>
          <p:nvPr/>
        </p:nvSpPr>
        <p:spPr>
          <a:xfrm>
            <a:off x="5572132" y="3500438"/>
            <a:ext cx="1428760"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5572132" y="2643182"/>
            <a:ext cx="2643206" cy="553998"/>
          </a:xfrm>
          <a:prstGeom prst="rect">
            <a:avLst/>
          </a:prstGeom>
          <a:noFill/>
        </p:spPr>
        <p:txBody>
          <a:bodyPr wrap="square" rtlCol="0">
            <a:spAutoFit/>
          </a:bodyPr>
          <a:lstStyle/>
          <a:p>
            <a:r>
              <a:rPr lang="cs-CZ" sz="3000" dirty="0" smtClean="0"/>
              <a:t>HCl            HNO</a:t>
            </a:r>
            <a:r>
              <a:rPr lang="cs-CZ" sz="3000" baseline="-25000" dirty="0" smtClean="0"/>
              <a:t>3</a:t>
            </a:r>
            <a:endParaRPr lang="cs-CZ" sz="3000" baseline="-25000" dirty="0"/>
          </a:p>
        </p:txBody>
      </p:sp>
      <p:sp>
        <p:nvSpPr>
          <p:cNvPr id="8" name="TextovéPole 7"/>
          <p:cNvSpPr txBox="1"/>
          <p:nvPr/>
        </p:nvSpPr>
        <p:spPr>
          <a:xfrm>
            <a:off x="5857884" y="3500438"/>
            <a:ext cx="1214446" cy="553998"/>
          </a:xfrm>
          <a:prstGeom prst="rect">
            <a:avLst/>
          </a:prstGeom>
          <a:noFill/>
        </p:spPr>
        <p:txBody>
          <a:bodyPr wrap="square" rtlCol="0">
            <a:spAutoFit/>
          </a:bodyPr>
          <a:lstStyle/>
          <a:p>
            <a:r>
              <a:rPr lang="cs-CZ" sz="3000" dirty="0" smtClean="0"/>
              <a:t>3 : 1</a:t>
            </a:r>
            <a:endParaRPr lang="cs-CZ" sz="3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b="1" dirty="0" smtClean="0">
                <a:solidFill>
                  <a:schemeClr val="accent2">
                    <a:lumMod val="75000"/>
                  </a:schemeClr>
                </a:solidFill>
                <a:latin typeface="Arial" pitchFamily="34" charset="0"/>
                <a:cs typeface="Arial" pitchFamily="34" charset="0"/>
              </a:rPr>
              <a:t>Získávání:</a:t>
            </a:r>
            <a:endParaRPr lang="cs-CZ" b="1" dirty="0">
              <a:solidFill>
                <a:schemeClr val="accent2">
                  <a:lumMod val="75000"/>
                </a:schemeClr>
              </a:solidFill>
              <a:latin typeface="Arial" pitchFamily="34" charset="0"/>
              <a:cs typeface="Arial" pitchFamily="34" charset="0"/>
            </a:endParaRPr>
          </a:p>
        </p:txBody>
      </p:sp>
      <p:sp>
        <p:nvSpPr>
          <p:cNvPr id="3" name="Zástupný symbol pro obsah 2"/>
          <p:cNvSpPr>
            <a:spLocks noGrp="1"/>
          </p:cNvSpPr>
          <p:nvPr>
            <p:ph idx="1"/>
          </p:nvPr>
        </p:nvSpPr>
        <p:spPr/>
        <p:txBody>
          <a:bodyPr>
            <a:normAutofit fontScale="92500" lnSpcReduction="10000"/>
          </a:bodyPr>
          <a:lstStyle/>
          <a:p>
            <a:r>
              <a:rPr lang="cs-CZ" sz="3000" dirty="0" smtClean="0">
                <a:latin typeface="Arial" pitchFamily="34" charset="0"/>
                <a:cs typeface="Arial" pitchFamily="34" charset="0"/>
              </a:rPr>
              <a:t>dříve přímým dolováním zlatých žil</a:t>
            </a:r>
            <a:br>
              <a:rPr lang="cs-CZ" sz="3000" dirty="0" smtClean="0">
                <a:latin typeface="Arial" pitchFamily="34" charset="0"/>
                <a:cs typeface="Arial" pitchFamily="34" charset="0"/>
              </a:rPr>
            </a:br>
            <a:r>
              <a:rPr lang="cs-CZ" sz="3000" dirty="0" smtClean="0">
                <a:latin typeface="Arial" pitchFamily="34" charset="0"/>
                <a:cs typeface="Arial" pitchFamily="34" charset="0"/>
              </a:rPr>
              <a:t>	   rýžováním – působení gravitace</a:t>
            </a:r>
            <a:br>
              <a:rPr lang="cs-CZ" sz="3000" dirty="0" smtClean="0">
                <a:latin typeface="Arial" pitchFamily="34" charset="0"/>
                <a:cs typeface="Arial" pitchFamily="34" charset="0"/>
              </a:rPr>
            </a:br>
            <a:r>
              <a:rPr lang="cs-CZ" sz="3000" dirty="0" smtClean="0">
                <a:latin typeface="Arial" pitchFamily="34" charset="0"/>
                <a:cs typeface="Arial" pitchFamily="34" charset="0"/>
              </a:rPr>
              <a:t>	    </a:t>
            </a:r>
            <a:br>
              <a:rPr lang="cs-CZ" sz="3000" dirty="0" smtClean="0">
                <a:latin typeface="Arial" pitchFamily="34" charset="0"/>
                <a:cs typeface="Arial" pitchFamily="34" charset="0"/>
              </a:rPr>
            </a:br>
            <a:endParaRPr lang="cs-CZ" sz="3000" dirty="0" smtClean="0">
              <a:latin typeface="Arial" pitchFamily="34" charset="0"/>
              <a:cs typeface="Arial" pitchFamily="34" charset="0"/>
            </a:endParaRPr>
          </a:p>
          <a:p>
            <a:pPr>
              <a:buNone/>
            </a:pPr>
            <a:r>
              <a:rPr lang="cs-CZ" sz="3000" dirty="0" smtClean="0">
                <a:latin typeface="Arial" pitchFamily="34" charset="0"/>
                <a:cs typeface="Arial" pitchFamily="34" charset="0"/>
              </a:rPr>
              <a:t/>
            </a:r>
            <a:br>
              <a:rPr lang="cs-CZ" sz="3000" dirty="0" smtClean="0">
                <a:latin typeface="Arial" pitchFamily="34" charset="0"/>
                <a:cs typeface="Arial" pitchFamily="34" charset="0"/>
              </a:rPr>
            </a:br>
            <a:endParaRPr lang="cs-CZ" sz="3000" dirty="0" smtClean="0">
              <a:latin typeface="Arial" pitchFamily="34" charset="0"/>
              <a:cs typeface="Arial" pitchFamily="34" charset="0"/>
            </a:endParaRPr>
          </a:p>
          <a:p>
            <a:r>
              <a:rPr lang="cs-CZ" sz="3000" dirty="0" smtClean="0">
                <a:latin typeface="Arial" pitchFamily="34" charset="0"/>
                <a:cs typeface="Arial" pitchFamily="34" charset="0"/>
              </a:rPr>
              <a:t>dnes – </a:t>
            </a:r>
            <a:r>
              <a:rPr lang="cs-CZ" sz="3000" b="1" dirty="0" smtClean="0">
                <a:solidFill>
                  <a:srgbClr val="C00000"/>
                </a:solidFill>
                <a:latin typeface="Arial" pitchFamily="34" charset="0"/>
                <a:cs typeface="Arial" pitchFamily="34" charset="0"/>
              </a:rPr>
              <a:t>kyanidový způsob těžby</a:t>
            </a:r>
            <a:br>
              <a:rPr lang="cs-CZ" sz="3000" b="1" dirty="0" smtClean="0">
                <a:solidFill>
                  <a:srgbClr val="C00000"/>
                </a:solidFill>
                <a:latin typeface="Arial" pitchFamily="34" charset="0"/>
                <a:cs typeface="Arial" pitchFamily="34" charset="0"/>
              </a:rPr>
            </a:br>
            <a:r>
              <a:rPr lang="cs-CZ" sz="3000" dirty="0" smtClean="0">
                <a:latin typeface="Arial" pitchFamily="34" charset="0"/>
                <a:cs typeface="Arial" pitchFamily="34" charset="0"/>
                <a:sym typeface="Wingdings 2"/>
              </a:rPr>
              <a:t> KCN + O</a:t>
            </a:r>
            <a:r>
              <a:rPr lang="cs-CZ" sz="3000" baseline="-25000" dirty="0" smtClean="0">
                <a:latin typeface="Arial" pitchFamily="34" charset="0"/>
                <a:cs typeface="Arial" pitchFamily="34" charset="0"/>
                <a:sym typeface="Wingdings 2"/>
              </a:rPr>
              <a:t>2</a:t>
            </a:r>
            <a:r>
              <a:rPr lang="cs-CZ" sz="3000" dirty="0" smtClean="0">
                <a:latin typeface="Arial" pitchFamily="34" charset="0"/>
                <a:cs typeface="Arial" pitchFamily="34" charset="0"/>
                <a:sym typeface="Wingdings 2"/>
              </a:rPr>
              <a:t> → Au se převádí na rozpustný komplex → </a:t>
            </a:r>
            <a:r>
              <a:rPr lang="cs-CZ" sz="3000" dirty="0" err="1" smtClean="0">
                <a:latin typeface="Arial" pitchFamily="34" charset="0"/>
                <a:cs typeface="Arial" pitchFamily="34" charset="0"/>
                <a:sym typeface="Wingdings 2"/>
              </a:rPr>
              <a:t>vylouží</a:t>
            </a:r>
            <a:r>
              <a:rPr lang="cs-CZ" sz="3000" dirty="0" smtClean="0">
                <a:latin typeface="Arial" pitchFamily="34" charset="0"/>
                <a:cs typeface="Arial" pitchFamily="34" charset="0"/>
                <a:sym typeface="Wingdings 2"/>
              </a:rPr>
              <a:t> se → redukuje se Zn</a:t>
            </a:r>
            <a:br>
              <a:rPr lang="cs-CZ" sz="3000" dirty="0" smtClean="0">
                <a:latin typeface="Arial" pitchFamily="34" charset="0"/>
                <a:cs typeface="Arial" pitchFamily="34" charset="0"/>
                <a:sym typeface="Wingdings 2"/>
              </a:rPr>
            </a:br>
            <a:r>
              <a:rPr lang="cs-CZ" sz="3000" dirty="0" smtClean="0">
                <a:latin typeface="Arial" pitchFamily="34" charset="0"/>
                <a:cs typeface="Arial" pitchFamily="34" charset="0"/>
                <a:sym typeface="Wingdings 2"/>
              </a:rPr>
              <a:t>možné </a:t>
            </a:r>
            <a:r>
              <a:rPr lang="cs-CZ" sz="3000" b="1" dirty="0" smtClean="0">
                <a:solidFill>
                  <a:srgbClr val="C00000"/>
                </a:solidFill>
                <a:latin typeface="Arial" pitchFamily="34" charset="0"/>
                <a:cs typeface="Arial" pitchFamily="34" charset="0"/>
                <a:sym typeface="Wingdings 2"/>
              </a:rPr>
              <a:t>nebezpečí pro </a:t>
            </a:r>
            <a:r>
              <a:rPr lang="cs-CZ" sz="3000" b="1" smtClean="0">
                <a:solidFill>
                  <a:srgbClr val="C00000"/>
                </a:solidFill>
                <a:latin typeface="Arial" pitchFamily="34" charset="0"/>
                <a:cs typeface="Arial" pitchFamily="34" charset="0"/>
                <a:sym typeface="Wingdings 2"/>
              </a:rPr>
              <a:t>životní prostředí!</a:t>
            </a:r>
            <a:r>
              <a:rPr lang="cs-CZ" sz="3000" dirty="0" smtClean="0">
                <a:latin typeface="Arial" pitchFamily="34" charset="0"/>
                <a:cs typeface="Arial" pitchFamily="34" charset="0"/>
                <a:sym typeface="Wingdings 2"/>
              </a:rPr>
              <a:t/>
            </a:r>
            <a:br>
              <a:rPr lang="cs-CZ" sz="3000" dirty="0" smtClean="0">
                <a:latin typeface="Arial" pitchFamily="34" charset="0"/>
                <a:cs typeface="Arial" pitchFamily="34" charset="0"/>
                <a:sym typeface="Wingdings 2"/>
              </a:rPr>
            </a:br>
            <a:endParaRPr lang="cs-CZ" sz="3000" dirty="0" smtClean="0">
              <a:latin typeface="Arial" pitchFamily="34" charset="0"/>
              <a:cs typeface="Arial" pitchFamily="34" charset="0"/>
            </a:endParaRPr>
          </a:p>
        </p:txBody>
      </p:sp>
      <p:pic>
        <p:nvPicPr>
          <p:cNvPr id="4" name="Obrázek 3" descr="rýžování.PNG"/>
          <p:cNvPicPr>
            <a:picLocks noChangeAspect="1"/>
          </p:cNvPicPr>
          <p:nvPr/>
        </p:nvPicPr>
        <p:blipFill>
          <a:blip r:embed="rId2">
            <a:clrChange>
              <a:clrFrom>
                <a:srgbClr val="F4E693"/>
              </a:clrFrom>
              <a:clrTo>
                <a:srgbClr val="F4E693">
                  <a:alpha val="0"/>
                </a:srgbClr>
              </a:clrTo>
            </a:clrChange>
          </a:blip>
          <a:stretch>
            <a:fillRect/>
          </a:stretch>
        </p:blipFill>
        <p:spPr>
          <a:xfrm>
            <a:off x="5072066" y="2285992"/>
            <a:ext cx="2928958" cy="1322755"/>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4638"/>
            <a:ext cx="8229600" cy="796908"/>
          </a:xfrm>
        </p:spPr>
        <p:txBody>
          <a:bodyPr>
            <a:normAutofit/>
          </a:bodyPr>
          <a:lstStyle/>
          <a:p>
            <a:pPr algn="l"/>
            <a:r>
              <a:rPr lang="cs-CZ" b="1" dirty="0" smtClean="0">
                <a:solidFill>
                  <a:schemeClr val="accent2">
                    <a:lumMod val="75000"/>
                  </a:schemeClr>
                </a:solidFill>
                <a:latin typeface="Arial" pitchFamily="34" charset="0"/>
                <a:cs typeface="Arial" pitchFamily="34" charset="0"/>
              </a:rPr>
              <a:t>Užití:</a:t>
            </a:r>
            <a:endParaRPr lang="cs-CZ" b="1" dirty="0">
              <a:solidFill>
                <a:schemeClr val="accent2">
                  <a:lumMod val="75000"/>
                </a:schemeClr>
              </a:solidFill>
              <a:latin typeface="Arial" pitchFamily="34" charset="0"/>
              <a:cs typeface="Arial" pitchFamily="34" charset="0"/>
            </a:endParaRPr>
          </a:p>
        </p:txBody>
      </p:sp>
      <p:sp>
        <p:nvSpPr>
          <p:cNvPr id="5" name="Zástupný symbol pro obsah 4"/>
          <p:cNvSpPr>
            <a:spLocks noGrp="1"/>
          </p:cNvSpPr>
          <p:nvPr>
            <p:ph idx="1"/>
          </p:nvPr>
        </p:nvSpPr>
        <p:spPr>
          <a:xfrm>
            <a:off x="457200" y="1071546"/>
            <a:ext cx="8229600" cy="5054617"/>
          </a:xfrm>
        </p:spPr>
        <p:txBody>
          <a:bodyPr>
            <a:normAutofit/>
          </a:bodyPr>
          <a:lstStyle/>
          <a:p>
            <a:r>
              <a:rPr lang="cs-CZ" sz="3000" dirty="0" smtClean="0">
                <a:latin typeface="Arial" pitchFamily="34" charset="0"/>
                <a:cs typeface="Arial" pitchFamily="34" charset="0"/>
              </a:rPr>
              <a:t>šperkařství (od pravěku)</a:t>
            </a:r>
          </a:p>
          <a:p>
            <a:r>
              <a:rPr lang="cs-CZ" sz="3000" dirty="0" smtClean="0">
                <a:latin typeface="Arial" pitchFamily="34" charset="0"/>
                <a:cs typeface="Arial" pitchFamily="34" charset="0"/>
              </a:rPr>
              <a:t>zubní lékařství</a:t>
            </a:r>
          </a:p>
          <a:p>
            <a:r>
              <a:rPr lang="cs-CZ" sz="3000" dirty="0" smtClean="0">
                <a:latin typeface="Arial" pitchFamily="34" charset="0"/>
                <a:cs typeface="Arial" pitchFamily="34" charset="0"/>
              </a:rPr>
              <a:t>mince, zlacení předmětů</a:t>
            </a:r>
          </a:p>
          <a:p>
            <a:r>
              <a:rPr lang="cs-CZ" sz="3000" dirty="0" smtClean="0">
                <a:latin typeface="Arial" pitchFamily="34" charset="0"/>
                <a:cs typeface="Arial" pitchFamily="34" charset="0"/>
              </a:rPr>
              <a:t>barvení skla a porcelánu – rubínově, 						K</a:t>
            </a:r>
            <a:r>
              <a:rPr lang="en-US" sz="3000" dirty="0" smtClean="0">
                <a:latin typeface="Arial" pitchFamily="34" charset="0"/>
                <a:cs typeface="Arial" pitchFamily="34" charset="0"/>
              </a:rPr>
              <a:t>[Au</a:t>
            </a:r>
            <a:r>
              <a:rPr lang="cs-CZ" sz="3000" dirty="0" smtClean="0">
                <a:latin typeface="Arial" pitchFamily="34" charset="0"/>
                <a:cs typeface="Arial" pitchFamily="34" charset="0"/>
              </a:rPr>
              <a:t>(Cl)</a:t>
            </a:r>
            <a:r>
              <a:rPr lang="cs-CZ" sz="3000" baseline="-25000" dirty="0" smtClean="0">
                <a:latin typeface="Arial" pitchFamily="34" charset="0"/>
                <a:cs typeface="Arial" pitchFamily="34" charset="0"/>
              </a:rPr>
              <a:t>4</a:t>
            </a:r>
            <a:r>
              <a:rPr lang="en-US" sz="3000" dirty="0" smtClean="0">
                <a:latin typeface="Arial" pitchFamily="34" charset="0"/>
                <a:cs typeface="Arial" pitchFamily="34" charset="0"/>
              </a:rPr>
              <a:t>] . </a:t>
            </a:r>
            <a:r>
              <a:rPr lang="cs-CZ" sz="3000" dirty="0" smtClean="0">
                <a:latin typeface="Arial" pitchFamily="34" charset="0"/>
                <a:cs typeface="Arial" pitchFamily="34" charset="0"/>
              </a:rPr>
              <a:t>2H</a:t>
            </a:r>
            <a:r>
              <a:rPr lang="cs-CZ" sz="3000" baseline="-25000" dirty="0" smtClean="0">
                <a:latin typeface="Arial" pitchFamily="34" charset="0"/>
                <a:cs typeface="Arial" pitchFamily="34" charset="0"/>
              </a:rPr>
              <a:t>2</a:t>
            </a:r>
            <a:r>
              <a:rPr lang="cs-CZ" sz="3000" dirty="0" smtClean="0">
                <a:latin typeface="Arial" pitchFamily="34" charset="0"/>
                <a:cs typeface="Arial" pitchFamily="34" charset="0"/>
              </a:rPr>
              <a:t>O</a:t>
            </a:r>
            <a:r>
              <a:rPr lang="cs-CZ" dirty="0" smtClean="0"/>
              <a:t/>
            </a:r>
            <a:br>
              <a:rPr lang="cs-CZ" dirty="0" smtClean="0"/>
            </a:br>
            <a:r>
              <a:rPr lang="cs-CZ" sz="2400" b="1" dirty="0" smtClean="0"/>
              <a:t>poháry s </a:t>
            </a:r>
            <a:r>
              <a:rPr lang="cs-CZ" sz="2400" b="1" dirty="0" err="1" smtClean="0"/>
              <a:t>nanočásticemi</a:t>
            </a:r>
            <a:r>
              <a:rPr lang="cs-CZ" sz="2400" b="1" dirty="0" smtClean="0"/>
              <a:t> Au: </a:t>
            </a:r>
            <a:r>
              <a:rPr lang="cs-CZ" sz="1900" dirty="0" smtClean="0">
                <a:hlinkClick r:id="rId2"/>
              </a:rPr>
              <a:t>http://petrik.bigbloger.lidovky.cz/c/107693/Tajemstvi-barvy-zlata-a-antickych-poharu.html</a:t>
            </a:r>
            <a:r>
              <a:rPr lang="cs-CZ" sz="1900" dirty="0" smtClean="0"/>
              <a:t/>
            </a:r>
            <a:br>
              <a:rPr lang="cs-CZ" sz="1900" dirty="0" smtClean="0"/>
            </a:br>
            <a:r>
              <a:rPr lang="cs-CZ" sz="2400" b="1" dirty="0" smtClean="0"/>
              <a:t>rubínové sklo: </a:t>
            </a:r>
            <a:r>
              <a:rPr lang="cs-CZ" sz="1900" dirty="0" smtClean="0">
                <a:hlinkClick r:id="rId3"/>
              </a:rPr>
              <a:t>http://hobbyaantik.rajce.idnes.cz/Vaza_rubinove_sklo_II/</a:t>
            </a:r>
            <a:endParaRPr lang="cs-CZ" sz="1900" dirty="0" smtClean="0"/>
          </a:p>
          <a:p>
            <a:r>
              <a:rPr lang="cs-CZ" sz="3000" dirty="0" smtClean="0">
                <a:latin typeface="Arial" pitchFamily="34" charset="0"/>
                <a:cs typeface="Arial" pitchFamily="34" charset="0"/>
              </a:rPr>
              <a:t>elektrotechnika – kontakty (patice procesorů, 		    koncovky kvalitních </a:t>
            </a:r>
            <a:r>
              <a:rPr lang="cs-CZ" sz="3000" dirty="0" err="1" smtClean="0">
                <a:latin typeface="Arial" pitchFamily="34" charset="0"/>
                <a:cs typeface="Arial" pitchFamily="34" charset="0"/>
              </a:rPr>
              <a:t>reprosoustav</a:t>
            </a:r>
            <a:r>
              <a:rPr lang="cs-CZ" dirty="0" smtClean="0"/>
              <a:t>)</a:t>
            </a:r>
            <a:endParaRPr lang="cs-CZ" dirty="0"/>
          </a:p>
        </p:txBody>
      </p:sp>
      <p:pic>
        <p:nvPicPr>
          <p:cNvPr id="6" name="Obrázek 5" descr="zlato-prsten.jpg"/>
          <p:cNvPicPr>
            <a:picLocks noChangeAspect="1"/>
          </p:cNvPicPr>
          <p:nvPr/>
        </p:nvPicPr>
        <p:blipFill>
          <a:blip r:embed="rId4"/>
          <a:stretch>
            <a:fillRect/>
          </a:stretch>
        </p:blipFill>
        <p:spPr>
          <a:xfrm>
            <a:off x="6858016" y="285728"/>
            <a:ext cx="1932642" cy="2500330"/>
          </a:xfrm>
          <a:prstGeom prst="rect">
            <a:avLst/>
          </a:prstGeom>
        </p:spPr>
      </p:pic>
      <p:sp>
        <p:nvSpPr>
          <p:cNvPr id="7" name="TextovéPole 6"/>
          <p:cNvSpPr txBox="1"/>
          <p:nvPr/>
        </p:nvSpPr>
        <p:spPr>
          <a:xfrm>
            <a:off x="8072462" y="2857496"/>
            <a:ext cx="785818" cy="523220"/>
          </a:xfrm>
          <a:prstGeom prst="rect">
            <a:avLst/>
          </a:prstGeom>
          <a:noFill/>
        </p:spPr>
        <p:txBody>
          <a:bodyPr wrap="square" rtlCol="0">
            <a:spAutoFit/>
          </a:bodyPr>
          <a:lstStyle/>
          <a:p>
            <a:r>
              <a:rPr lang="en-US" sz="2800" dirty="0" smtClean="0"/>
              <a:t>[3]</a:t>
            </a:r>
            <a:endParaRPr lang="cs-CZ" sz="2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034" y="285728"/>
            <a:ext cx="8229600" cy="642942"/>
          </a:xfrm>
        </p:spPr>
        <p:txBody>
          <a:bodyPr>
            <a:normAutofit fontScale="90000"/>
          </a:bodyPr>
          <a:lstStyle/>
          <a:p>
            <a:pPr algn="l"/>
            <a:r>
              <a:rPr lang="cs-CZ" b="1" dirty="0" smtClean="0">
                <a:solidFill>
                  <a:schemeClr val="accent2">
                    <a:lumMod val="75000"/>
                  </a:schemeClr>
                </a:solidFill>
                <a:latin typeface="Arial" pitchFamily="34" charset="0"/>
                <a:cs typeface="Arial" pitchFamily="34" charset="0"/>
              </a:rPr>
              <a:t>Ryzost zlata:</a:t>
            </a:r>
            <a:endParaRPr lang="cs-CZ" b="1" dirty="0">
              <a:solidFill>
                <a:schemeClr val="accent2">
                  <a:lumMod val="75000"/>
                </a:schemeClr>
              </a:solidFill>
              <a:latin typeface="Arial" pitchFamily="34" charset="0"/>
              <a:cs typeface="Arial" pitchFamily="34" charset="0"/>
            </a:endParaRPr>
          </a:p>
        </p:txBody>
      </p:sp>
      <p:sp>
        <p:nvSpPr>
          <p:cNvPr id="3" name="Zástupný symbol pro obsah 2"/>
          <p:cNvSpPr>
            <a:spLocks noGrp="1"/>
          </p:cNvSpPr>
          <p:nvPr>
            <p:ph idx="1"/>
          </p:nvPr>
        </p:nvSpPr>
        <p:spPr>
          <a:xfrm>
            <a:off x="457200" y="857232"/>
            <a:ext cx="8229600" cy="5268931"/>
          </a:xfrm>
        </p:spPr>
        <p:txBody>
          <a:bodyPr>
            <a:normAutofit/>
          </a:bodyPr>
          <a:lstStyle/>
          <a:p>
            <a:r>
              <a:rPr lang="cs-CZ" sz="3000" dirty="0" smtClean="0">
                <a:latin typeface="Arial" pitchFamily="34" charset="0"/>
                <a:cs typeface="Arial" pitchFamily="34" charset="0"/>
              </a:rPr>
              <a:t>ryzost = čistota</a:t>
            </a:r>
          </a:p>
          <a:p>
            <a:r>
              <a:rPr lang="cs-CZ" sz="3000" dirty="0" smtClean="0">
                <a:latin typeface="Arial" pitchFamily="34" charset="0"/>
                <a:cs typeface="Arial" pitchFamily="34" charset="0"/>
              </a:rPr>
              <a:t>v karátech: </a:t>
            </a:r>
            <a:r>
              <a:rPr lang="cs-CZ" sz="3000" b="1" dirty="0" smtClean="0">
                <a:latin typeface="Arial" pitchFamily="34" charset="0"/>
                <a:cs typeface="Arial" pitchFamily="34" charset="0"/>
              </a:rPr>
              <a:t>100% Au = 24 karátové Au</a:t>
            </a:r>
            <a:r>
              <a:rPr lang="cs-CZ" sz="3000" dirty="0" smtClean="0">
                <a:latin typeface="Arial" pitchFamily="34" charset="0"/>
                <a:cs typeface="Arial" pitchFamily="34" charset="0"/>
              </a:rPr>
              <a:t/>
            </a:r>
            <a:br>
              <a:rPr lang="cs-CZ" sz="3000" dirty="0" smtClean="0">
                <a:latin typeface="Arial" pitchFamily="34" charset="0"/>
                <a:cs typeface="Arial" pitchFamily="34" charset="0"/>
              </a:rPr>
            </a:br>
            <a:r>
              <a:rPr lang="cs-CZ" sz="3000" dirty="0" smtClean="0">
                <a:latin typeface="Arial" pitchFamily="34" charset="0"/>
                <a:cs typeface="Arial" pitchFamily="34" charset="0"/>
              </a:rPr>
              <a:t>		     1 karát = 1/24 hmotnosti</a:t>
            </a:r>
            <a:br>
              <a:rPr lang="cs-CZ" sz="3000" dirty="0" smtClean="0">
                <a:latin typeface="Arial" pitchFamily="34" charset="0"/>
                <a:cs typeface="Arial" pitchFamily="34" charset="0"/>
              </a:rPr>
            </a:br>
            <a:r>
              <a:rPr lang="cs-CZ" sz="3000" dirty="0" smtClean="0">
                <a:latin typeface="Arial" pitchFamily="34" charset="0"/>
                <a:cs typeface="Arial" pitchFamily="34" charset="0"/>
              </a:rPr>
              <a:t>		  </a:t>
            </a:r>
            <a:r>
              <a:rPr lang="cs-CZ" sz="3000" b="1" dirty="0" smtClean="0">
                <a:latin typeface="Arial" pitchFamily="34" charset="0"/>
                <a:cs typeface="Arial" pitchFamily="34" charset="0"/>
              </a:rPr>
              <a:t>běžně 14 ti karátové Au = 58,3% Au</a:t>
            </a:r>
          </a:p>
          <a:p>
            <a:r>
              <a:rPr lang="cs-CZ" sz="3000" b="1" dirty="0" smtClean="0">
                <a:latin typeface="Arial" pitchFamily="34" charset="0"/>
                <a:cs typeface="Arial" pitchFamily="34" charset="0"/>
              </a:rPr>
              <a:t>žluté zlato = Au + Ag</a:t>
            </a:r>
          </a:p>
          <a:p>
            <a:r>
              <a:rPr lang="cs-CZ" sz="3000" b="1" dirty="0" smtClean="0">
                <a:latin typeface="Arial" pitchFamily="34" charset="0"/>
                <a:cs typeface="Arial" pitchFamily="34" charset="0"/>
              </a:rPr>
              <a:t>bílé zlato = Au + Ni (</a:t>
            </a:r>
            <a:r>
              <a:rPr lang="cs-CZ" sz="3000" b="1" dirty="0" err="1" smtClean="0">
                <a:latin typeface="Arial" pitchFamily="34" charset="0"/>
                <a:cs typeface="Arial" pitchFamily="34" charset="0"/>
              </a:rPr>
              <a:t>Pd</a:t>
            </a:r>
            <a:r>
              <a:rPr lang="cs-CZ" sz="3000" b="1" dirty="0" smtClean="0">
                <a:latin typeface="Arial" pitchFamily="34" charset="0"/>
                <a:cs typeface="Arial" pitchFamily="34" charset="0"/>
              </a:rPr>
              <a:t>)</a:t>
            </a:r>
          </a:p>
          <a:p>
            <a:r>
              <a:rPr lang="cs-CZ" sz="3000" b="1" dirty="0" smtClean="0">
                <a:latin typeface="Arial" pitchFamily="34" charset="0"/>
                <a:cs typeface="Arial" pitchFamily="34" charset="0"/>
              </a:rPr>
              <a:t>červené zlato = Au + Cu</a:t>
            </a:r>
          </a:p>
          <a:p>
            <a:pPr>
              <a:buNone/>
            </a:pPr>
            <a:endParaRPr lang="cs-CZ" dirty="0" smtClean="0"/>
          </a:p>
        </p:txBody>
      </p:sp>
      <p:pic>
        <p:nvPicPr>
          <p:cNvPr id="3074" name="Picture 2" descr="File:Ag-Au-Cu-colours-english.svg"/>
          <p:cNvPicPr>
            <a:picLocks noChangeAspect="1" noChangeArrowheads="1"/>
          </p:cNvPicPr>
          <p:nvPr/>
        </p:nvPicPr>
        <p:blipFill>
          <a:blip r:embed="rId2"/>
          <a:srcRect/>
          <a:stretch>
            <a:fillRect/>
          </a:stretch>
        </p:blipFill>
        <p:spPr bwMode="auto">
          <a:xfrm>
            <a:off x="4029774" y="2857496"/>
            <a:ext cx="4590742" cy="4000504"/>
          </a:xfrm>
          <a:prstGeom prst="rect">
            <a:avLst/>
          </a:prstGeom>
          <a:noFill/>
        </p:spPr>
      </p:pic>
      <p:sp>
        <p:nvSpPr>
          <p:cNvPr id="5" name="TextovéPole 4"/>
          <p:cNvSpPr txBox="1"/>
          <p:nvPr/>
        </p:nvSpPr>
        <p:spPr>
          <a:xfrm>
            <a:off x="8143900" y="5286388"/>
            <a:ext cx="785818" cy="523220"/>
          </a:xfrm>
          <a:prstGeom prst="rect">
            <a:avLst/>
          </a:prstGeom>
          <a:noFill/>
        </p:spPr>
        <p:txBody>
          <a:bodyPr wrap="square" rtlCol="0">
            <a:spAutoFit/>
          </a:bodyPr>
          <a:lstStyle/>
          <a:p>
            <a:r>
              <a:rPr lang="en-US" sz="2800" dirty="0" smtClean="0"/>
              <a:t>[4]</a:t>
            </a:r>
            <a:endParaRPr lang="cs-CZ" sz="2800"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796908"/>
          </a:xfrm>
        </p:spPr>
        <p:txBody>
          <a:bodyPr>
            <a:normAutofit/>
          </a:bodyPr>
          <a:lstStyle/>
          <a:p>
            <a:pPr algn="l"/>
            <a:r>
              <a:rPr lang="cs-CZ" sz="4000" b="1" dirty="0" smtClean="0">
                <a:solidFill>
                  <a:schemeClr val="accent2">
                    <a:lumMod val="75000"/>
                  </a:schemeClr>
                </a:solidFill>
                <a:latin typeface="Arial" pitchFamily="34" charset="0"/>
                <a:cs typeface="Arial" pitchFamily="34" charset="0"/>
              </a:rPr>
              <a:t>Věděli jste že:</a:t>
            </a:r>
          </a:p>
        </p:txBody>
      </p:sp>
      <p:sp>
        <p:nvSpPr>
          <p:cNvPr id="3" name="Zástupný symbol pro obsah 2"/>
          <p:cNvSpPr>
            <a:spLocks noGrp="1"/>
          </p:cNvSpPr>
          <p:nvPr>
            <p:ph idx="1"/>
          </p:nvPr>
        </p:nvSpPr>
        <p:spPr>
          <a:xfrm>
            <a:off x="500034" y="1428736"/>
            <a:ext cx="8229600" cy="5000660"/>
          </a:xfrm>
        </p:spPr>
        <p:txBody>
          <a:bodyPr/>
          <a:lstStyle/>
          <a:p>
            <a:r>
              <a:rPr lang="cs-CZ" sz="3000" dirty="0" smtClean="0">
                <a:latin typeface="Arial" pitchFamily="34" charset="0"/>
                <a:cs typeface="Arial" pitchFamily="34" charset="0"/>
              </a:rPr>
              <a:t>Lidé těží zlato více jak 6000 let?</a:t>
            </a:r>
          </a:p>
          <a:p>
            <a:r>
              <a:rPr lang="cs-CZ" sz="3000" dirty="0" smtClean="0">
                <a:latin typeface="Arial" pitchFamily="34" charset="0"/>
                <a:cs typeface="Arial" pitchFamily="34" charset="0"/>
              </a:rPr>
              <a:t>V hrobce faraona Tutanchamona byly zlaté předměty o váze 9t?</a:t>
            </a:r>
          </a:p>
          <a:p>
            <a:r>
              <a:rPr lang="cs-CZ" sz="3000" dirty="0" smtClean="0">
                <a:latin typeface="Arial" pitchFamily="34" charset="0"/>
                <a:cs typeface="Arial" pitchFamily="34" charset="0"/>
              </a:rPr>
              <a:t>V Čechách se zlato rýžovalo od doby bronzové a těžilo od středověku?</a:t>
            </a:r>
          </a:p>
          <a:p>
            <a:r>
              <a:rPr lang="cs-CZ" sz="3000" dirty="0" smtClean="0">
                <a:latin typeface="Arial" pitchFamily="34" charset="0"/>
                <a:cs typeface="Arial" pitchFamily="34" charset="0"/>
              </a:rPr>
              <a:t>Největší zlatý nugget byl nalezen v Austrálii a měl hmotnost 235 kg?</a:t>
            </a:r>
          </a:p>
          <a:p>
            <a:r>
              <a:rPr lang="cs-CZ" sz="3000" dirty="0" smtClean="0">
                <a:latin typeface="Arial" pitchFamily="34" charset="0"/>
                <a:cs typeface="Arial" pitchFamily="34" charset="0"/>
              </a:rPr>
              <a:t>Současná ložiska mají obsah zlata </a:t>
            </a:r>
            <a:br>
              <a:rPr lang="cs-CZ" sz="3000" dirty="0" smtClean="0">
                <a:latin typeface="Arial" pitchFamily="34" charset="0"/>
                <a:cs typeface="Arial" pitchFamily="34" charset="0"/>
              </a:rPr>
            </a:br>
            <a:r>
              <a:rPr lang="cs-CZ" sz="3000" dirty="0" smtClean="0">
                <a:latin typeface="Arial" pitchFamily="34" charset="0"/>
                <a:cs typeface="Arial" pitchFamily="34" charset="0"/>
              </a:rPr>
              <a:t>10 – 2g/tunu? </a:t>
            </a:r>
          </a:p>
          <a:p>
            <a:pPr>
              <a:buNone/>
            </a:pPr>
            <a:endParaRPr lang="cs-CZ"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82594"/>
          </a:xfrm>
        </p:spPr>
        <p:txBody>
          <a:bodyPr>
            <a:normAutofit fontScale="90000"/>
          </a:bodyPr>
          <a:lstStyle/>
          <a:p>
            <a:r>
              <a:rPr lang="cs-CZ" sz="4000" b="1" dirty="0" smtClean="0">
                <a:solidFill>
                  <a:schemeClr val="accent2">
                    <a:lumMod val="75000"/>
                  </a:schemeClr>
                </a:solidFill>
                <a:latin typeface="Arial" pitchFamily="34" charset="0"/>
                <a:cs typeface="Arial" pitchFamily="34" charset="0"/>
              </a:rPr>
              <a:t>Kontrolní otázky:</a:t>
            </a:r>
          </a:p>
        </p:txBody>
      </p:sp>
      <p:sp>
        <p:nvSpPr>
          <p:cNvPr id="6" name="Zástupný symbol pro obsah 5"/>
          <p:cNvSpPr>
            <a:spLocks noGrp="1"/>
          </p:cNvSpPr>
          <p:nvPr>
            <p:ph idx="1"/>
          </p:nvPr>
        </p:nvSpPr>
        <p:spPr>
          <a:xfrm>
            <a:off x="457200" y="857232"/>
            <a:ext cx="8229600" cy="5268931"/>
          </a:xfrm>
        </p:spPr>
        <p:txBody>
          <a:bodyPr/>
          <a:lstStyle/>
          <a:p>
            <a:r>
              <a:rPr lang="cs-CZ" dirty="0" smtClean="0"/>
              <a:t>Proč jsou Au, Ag, a Cu ušlechtilé kovy?</a:t>
            </a:r>
            <a:br>
              <a:rPr lang="cs-CZ" dirty="0" smtClean="0"/>
            </a:br>
            <a:endParaRPr lang="cs-CZ" dirty="0" smtClean="0"/>
          </a:p>
          <a:p>
            <a:r>
              <a:rPr lang="cs-CZ" dirty="0" smtClean="0"/>
              <a:t>Co je to koloidní stříbro?</a:t>
            </a:r>
            <a:br>
              <a:rPr lang="cs-CZ" dirty="0" smtClean="0"/>
            </a:br>
            <a:endParaRPr lang="cs-CZ" dirty="0" smtClean="0"/>
          </a:p>
          <a:p>
            <a:r>
              <a:rPr lang="cs-CZ" dirty="0" smtClean="0"/>
              <a:t>Jaké je chemické složení měděnky?</a:t>
            </a:r>
            <a:br>
              <a:rPr lang="cs-CZ" dirty="0" smtClean="0"/>
            </a:br>
            <a:endParaRPr lang="cs-CZ" dirty="0" smtClean="0"/>
          </a:p>
          <a:p>
            <a:r>
              <a:rPr lang="cs-CZ" dirty="0" smtClean="0"/>
              <a:t>Který z kovů 1. B skupiny se využívá při výrobě CD a DVD?</a:t>
            </a:r>
          </a:p>
          <a:p>
            <a:r>
              <a:rPr lang="cs-CZ" dirty="0" smtClean="0"/>
              <a:t>Co způsobuje černání stříbra?</a:t>
            </a:r>
          </a:p>
          <a:p>
            <a:endParaRPr lang="cs-CZ" dirty="0"/>
          </a:p>
        </p:txBody>
      </p:sp>
      <p:sp>
        <p:nvSpPr>
          <p:cNvPr id="7" name="Zaoblený obdélník 6"/>
          <p:cNvSpPr/>
          <p:nvPr/>
        </p:nvSpPr>
        <p:spPr>
          <a:xfrm>
            <a:off x="928662" y="1357298"/>
            <a:ext cx="7000924"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Zaoblený obdélník 7"/>
          <p:cNvSpPr/>
          <p:nvPr/>
        </p:nvSpPr>
        <p:spPr>
          <a:xfrm>
            <a:off x="928662" y="2428868"/>
            <a:ext cx="7000924"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Zaoblený obdélník 8"/>
          <p:cNvSpPr/>
          <p:nvPr/>
        </p:nvSpPr>
        <p:spPr>
          <a:xfrm>
            <a:off x="928662" y="3571876"/>
            <a:ext cx="3714776"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Zaoblený obdélník 9"/>
          <p:cNvSpPr/>
          <p:nvPr/>
        </p:nvSpPr>
        <p:spPr>
          <a:xfrm>
            <a:off x="2928926" y="4643446"/>
            <a:ext cx="2428892"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Zaoblený obdélník 10"/>
          <p:cNvSpPr/>
          <p:nvPr/>
        </p:nvSpPr>
        <p:spPr>
          <a:xfrm>
            <a:off x="5929322" y="5214950"/>
            <a:ext cx="2428892"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TextovéPole 11"/>
          <p:cNvSpPr txBox="1"/>
          <p:nvPr/>
        </p:nvSpPr>
        <p:spPr>
          <a:xfrm>
            <a:off x="1071538" y="1357298"/>
            <a:ext cx="6858048" cy="584775"/>
          </a:xfrm>
          <a:prstGeom prst="rect">
            <a:avLst/>
          </a:prstGeom>
          <a:noFill/>
        </p:spPr>
        <p:txBody>
          <a:bodyPr wrap="square" rtlCol="0">
            <a:spAutoFit/>
          </a:bodyPr>
          <a:lstStyle/>
          <a:p>
            <a:r>
              <a:rPr lang="cs-CZ" sz="3200" b="1" dirty="0" smtClean="0">
                <a:solidFill>
                  <a:srgbClr val="C00000"/>
                </a:solidFill>
              </a:rPr>
              <a:t>Nereagují se zředěnými kyselinami</a:t>
            </a:r>
            <a:endParaRPr lang="cs-CZ" sz="3200" b="1" dirty="0">
              <a:solidFill>
                <a:srgbClr val="C00000"/>
              </a:solidFill>
            </a:endParaRPr>
          </a:p>
        </p:txBody>
      </p:sp>
      <p:sp>
        <p:nvSpPr>
          <p:cNvPr id="13" name="TextovéPole 12"/>
          <p:cNvSpPr txBox="1"/>
          <p:nvPr/>
        </p:nvSpPr>
        <p:spPr>
          <a:xfrm>
            <a:off x="1000100" y="2428868"/>
            <a:ext cx="6643734" cy="584775"/>
          </a:xfrm>
          <a:prstGeom prst="rect">
            <a:avLst/>
          </a:prstGeom>
          <a:noFill/>
        </p:spPr>
        <p:txBody>
          <a:bodyPr wrap="square" rtlCol="0">
            <a:spAutoFit/>
          </a:bodyPr>
          <a:lstStyle/>
          <a:p>
            <a:r>
              <a:rPr lang="cs-CZ" sz="3200" b="1" dirty="0" err="1" smtClean="0">
                <a:solidFill>
                  <a:srgbClr val="C00000"/>
                </a:solidFill>
              </a:rPr>
              <a:t>Nanočástice</a:t>
            </a:r>
            <a:r>
              <a:rPr lang="cs-CZ" sz="3200" b="1" dirty="0" smtClean="0">
                <a:solidFill>
                  <a:srgbClr val="C00000"/>
                </a:solidFill>
              </a:rPr>
              <a:t> Ag v destilované vodě</a:t>
            </a:r>
          </a:p>
        </p:txBody>
      </p:sp>
      <p:sp>
        <p:nvSpPr>
          <p:cNvPr id="14" name="TextovéPole 13"/>
          <p:cNvSpPr txBox="1"/>
          <p:nvPr/>
        </p:nvSpPr>
        <p:spPr>
          <a:xfrm>
            <a:off x="1071538" y="3571876"/>
            <a:ext cx="3571900" cy="584775"/>
          </a:xfrm>
          <a:prstGeom prst="rect">
            <a:avLst/>
          </a:prstGeom>
          <a:noFill/>
        </p:spPr>
        <p:txBody>
          <a:bodyPr wrap="square" rtlCol="0">
            <a:spAutoFit/>
          </a:bodyPr>
          <a:lstStyle/>
          <a:p>
            <a:r>
              <a:rPr lang="cs-CZ" sz="3200" b="1" dirty="0" smtClean="0">
                <a:solidFill>
                  <a:srgbClr val="C00000"/>
                </a:solidFill>
              </a:rPr>
              <a:t>CuCO</a:t>
            </a:r>
            <a:r>
              <a:rPr lang="cs-CZ" sz="3200" b="1" baseline="-25000" dirty="0" smtClean="0">
                <a:solidFill>
                  <a:srgbClr val="C00000"/>
                </a:solidFill>
              </a:rPr>
              <a:t>3</a:t>
            </a:r>
            <a:r>
              <a:rPr lang="cs-CZ" sz="3200" b="1" dirty="0" smtClean="0">
                <a:solidFill>
                  <a:srgbClr val="C00000"/>
                </a:solidFill>
              </a:rPr>
              <a:t> . Cu(OH)</a:t>
            </a:r>
            <a:r>
              <a:rPr lang="cs-CZ" sz="3200" b="1" baseline="-25000" dirty="0" smtClean="0">
                <a:solidFill>
                  <a:srgbClr val="C00000"/>
                </a:solidFill>
              </a:rPr>
              <a:t>2</a:t>
            </a:r>
          </a:p>
        </p:txBody>
      </p:sp>
      <p:sp>
        <p:nvSpPr>
          <p:cNvPr id="15" name="TextovéPole 14"/>
          <p:cNvSpPr txBox="1"/>
          <p:nvPr/>
        </p:nvSpPr>
        <p:spPr>
          <a:xfrm>
            <a:off x="3357554" y="4643446"/>
            <a:ext cx="2143140" cy="584775"/>
          </a:xfrm>
          <a:prstGeom prst="rect">
            <a:avLst/>
          </a:prstGeom>
          <a:noFill/>
        </p:spPr>
        <p:txBody>
          <a:bodyPr wrap="square" rtlCol="0">
            <a:spAutoFit/>
          </a:bodyPr>
          <a:lstStyle/>
          <a:p>
            <a:r>
              <a:rPr lang="cs-CZ" sz="3200" b="1" dirty="0" smtClean="0">
                <a:solidFill>
                  <a:srgbClr val="C00000"/>
                </a:solidFill>
              </a:rPr>
              <a:t>stříbro</a:t>
            </a:r>
          </a:p>
        </p:txBody>
      </p:sp>
      <p:sp>
        <p:nvSpPr>
          <p:cNvPr id="16" name="TextovéPole 15"/>
          <p:cNvSpPr txBox="1"/>
          <p:nvPr/>
        </p:nvSpPr>
        <p:spPr>
          <a:xfrm>
            <a:off x="6429388" y="5214950"/>
            <a:ext cx="2214578" cy="584775"/>
          </a:xfrm>
          <a:prstGeom prst="rect">
            <a:avLst/>
          </a:prstGeom>
          <a:noFill/>
        </p:spPr>
        <p:txBody>
          <a:bodyPr wrap="square" rtlCol="0">
            <a:spAutoFit/>
          </a:bodyPr>
          <a:lstStyle/>
          <a:p>
            <a:r>
              <a:rPr lang="cs-CZ" sz="3200" b="1" dirty="0" smtClean="0">
                <a:solidFill>
                  <a:srgbClr val="C00000"/>
                </a:solidFill>
              </a:rPr>
              <a:t>sulfan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P spid="14" grpId="0"/>
      <p:bldP spid="15" grpId="0"/>
      <p:bldP spid="1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39718"/>
          </a:xfrm>
        </p:spPr>
        <p:txBody>
          <a:bodyPr>
            <a:normAutofit fontScale="90000"/>
          </a:bodyPr>
          <a:lstStyle/>
          <a:p>
            <a:r>
              <a:rPr lang="cs-CZ" sz="4000" b="1" dirty="0" smtClean="0">
                <a:solidFill>
                  <a:schemeClr val="accent2">
                    <a:lumMod val="75000"/>
                  </a:schemeClr>
                </a:solidFill>
                <a:latin typeface="Arial" pitchFamily="34" charset="0"/>
                <a:cs typeface="Arial" pitchFamily="34" charset="0"/>
              </a:rPr>
              <a:t>Kontrolní otázky</a:t>
            </a:r>
            <a:r>
              <a:rPr lang="cs-CZ" b="1" dirty="0" smtClean="0">
                <a:solidFill>
                  <a:schemeClr val="accent2">
                    <a:lumMod val="75000"/>
                  </a:schemeClr>
                </a:solidFill>
                <a:latin typeface="Arial" pitchFamily="34" charset="0"/>
                <a:cs typeface="Arial" pitchFamily="34" charset="0"/>
              </a:rPr>
              <a:t>:</a:t>
            </a:r>
            <a:endParaRPr lang="cs-CZ" dirty="0"/>
          </a:p>
        </p:txBody>
      </p:sp>
      <p:sp>
        <p:nvSpPr>
          <p:cNvPr id="3" name="Zástupný symbol pro obsah 2"/>
          <p:cNvSpPr>
            <a:spLocks noGrp="1"/>
          </p:cNvSpPr>
          <p:nvPr>
            <p:ph idx="1"/>
          </p:nvPr>
        </p:nvSpPr>
        <p:spPr>
          <a:xfrm>
            <a:off x="457200" y="857232"/>
            <a:ext cx="8229600" cy="5268931"/>
          </a:xfrm>
        </p:spPr>
        <p:txBody>
          <a:bodyPr>
            <a:normAutofit/>
          </a:bodyPr>
          <a:lstStyle/>
          <a:p>
            <a:r>
              <a:rPr lang="cs-CZ" sz="2800" dirty="0" smtClean="0"/>
              <a:t>Které měděné rudy a minerály znáte? Uveďte mineralogický název i vzorec, pokud znáte.</a:t>
            </a:r>
            <a:r>
              <a:rPr lang="cs-CZ" dirty="0" smtClean="0"/>
              <a:t/>
            </a:r>
            <a:br>
              <a:rPr lang="cs-CZ" dirty="0" smtClean="0"/>
            </a:br>
            <a:r>
              <a:rPr lang="cs-CZ" dirty="0" smtClean="0"/>
              <a:t/>
            </a:r>
            <a:br>
              <a:rPr lang="cs-CZ" dirty="0" smtClean="0"/>
            </a:br>
            <a:r>
              <a:rPr lang="cs-CZ" dirty="0" smtClean="0"/>
              <a:t/>
            </a:r>
            <a:br>
              <a:rPr lang="cs-CZ" dirty="0" smtClean="0"/>
            </a:br>
            <a:endParaRPr lang="cs-CZ" dirty="0" smtClean="0"/>
          </a:p>
          <a:p>
            <a:r>
              <a:rPr lang="cs-CZ" sz="2800" dirty="0" smtClean="0"/>
              <a:t>Které kovy způsobují barevnost zlata?</a:t>
            </a:r>
            <a:br>
              <a:rPr lang="cs-CZ" sz="2800" dirty="0" smtClean="0"/>
            </a:br>
            <a:r>
              <a:rPr lang="cs-CZ" sz="2800" dirty="0" smtClean="0"/>
              <a:t>bílé:			        červené:</a:t>
            </a:r>
            <a:r>
              <a:rPr lang="cs-CZ" dirty="0" smtClean="0"/>
              <a:t/>
            </a:r>
            <a:br>
              <a:rPr lang="cs-CZ" dirty="0" smtClean="0"/>
            </a:br>
            <a:endParaRPr lang="cs-CZ" dirty="0" smtClean="0"/>
          </a:p>
          <a:p>
            <a:r>
              <a:rPr lang="cs-CZ" sz="2800" dirty="0" smtClean="0"/>
              <a:t>Dříve se zlato rýžovalo a dolovalo. Jaký způsob je nejrozšířenější dnes?</a:t>
            </a:r>
            <a:endParaRPr lang="cs-CZ" sz="2800" dirty="0"/>
          </a:p>
        </p:txBody>
      </p:sp>
      <p:sp>
        <p:nvSpPr>
          <p:cNvPr id="4" name="Zaoblený obdélník 3"/>
          <p:cNvSpPr/>
          <p:nvPr/>
        </p:nvSpPr>
        <p:spPr>
          <a:xfrm>
            <a:off x="928662" y="1857364"/>
            <a:ext cx="7429552" cy="1357322"/>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Zaoblený obdélník 7"/>
          <p:cNvSpPr/>
          <p:nvPr/>
        </p:nvSpPr>
        <p:spPr>
          <a:xfrm>
            <a:off x="1785918" y="3786190"/>
            <a:ext cx="1500198"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Zaoblený obdélník 8"/>
          <p:cNvSpPr/>
          <p:nvPr/>
        </p:nvSpPr>
        <p:spPr>
          <a:xfrm>
            <a:off x="6215074" y="3714752"/>
            <a:ext cx="1357322"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Zaoblený obdélník 9"/>
          <p:cNvSpPr/>
          <p:nvPr/>
        </p:nvSpPr>
        <p:spPr>
          <a:xfrm>
            <a:off x="4071934" y="5286388"/>
            <a:ext cx="4214842"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TextovéPole 10"/>
          <p:cNvSpPr txBox="1"/>
          <p:nvPr/>
        </p:nvSpPr>
        <p:spPr>
          <a:xfrm>
            <a:off x="1071538" y="2000240"/>
            <a:ext cx="7215238" cy="1077218"/>
          </a:xfrm>
          <a:prstGeom prst="rect">
            <a:avLst/>
          </a:prstGeom>
          <a:noFill/>
        </p:spPr>
        <p:txBody>
          <a:bodyPr wrap="square" rtlCol="0">
            <a:spAutoFit/>
          </a:bodyPr>
          <a:lstStyle/>
          <a:p>
            <a:r>
              <a:rPr lang="cs-CZ" sz="3200" b="1" dirty="0" smtClean="0">
                <a:solidFill>
                  <a:srgbClr val="C00000"/>
                </a:solidFill>
              </a:rPr>
              <a:t>kuprit Cu</a:t>
            </a:r>
            <a:r>
              <a:rPr lang="cs-CZ" sz="3200" b="1" baseline="-25000" dirty="0" smtClean="0">
                <a:solidFill>
                  <a:srgbClr val="C00000"/>
                </a:solidFill>
              </a:rPr>
              <a:t>2</a:t>
            </a:r>
            <a:r>
              <a:rPr lang="cs-CZ" sz="3200" b="1" dirty="0" smtClean="0">
                <a:solidFill>
                  <a:srgbClr val="C00000"/>
                </a:solidFill>
              </a:rPr>
              <a:t>O	 	chalkopyrit CuFeS</a:t>
            </a:r>
            <a:r>
              <a:rPr lang="cs-CZ" sz="3200" b="1" baseline="-25000" dirty="0" smtClean="0">
                <a:solidFill>
                  <a:srgbClr val="C00000"/>
                </a:solidFill>
              </a:rPr>
              <a:t>2</a:t>
            </a:r>
          </a:p>
          <a:p>
            <a:r>
              <a:rPr lang="cs-CZ" sz="3200" b="1" dirty="0" smtClean="0">
                <a:solidFill>
                  <a:srgbClr val="C00000"/>
                </a:solidFill>
              </a:rPr>
              <a:t>chalkosin Cu</a:t>
            </a:r>
            <a:r>
              <a:rPr lang="cs-CZ" sz="3200" b="1" baseline="-25000" dirty="0" smtClean="0">
                <a:solidFill>
                  <a:srgbClr val="C00000"/>
                </a:solidFill>
              </a:rPr>
              <a:t>2</a:t>
            </a:r>
            <a:r>
              <a:rPr lang="cs-CZ" sz="3200" b="1" dirty="0" smtClean="0">
                <a:solidFill>
                  <a:srgbClr val="C00000"/>
                </a:solidFill>
              </a:rPr>
              <a:t>S		malachit, azurit	</a:t>
            </a:r>
          </a:p>
        </p:txBody>
      </p:sp>
      <p:sp>
        <p:nvSpPr>
          <p:cNvPr id="13" name="TextovéPole 12"/>
          <p:cNvSpPr txBox="1"/>
          <p:nvPr/>
        </p:nvSpPr>
        <p:spPr>
          <a:xfrm>
            <a:off x="1928794" y="3786190"/>
            <a:ext cx="1357322" cy="584775"/>
          </a:xfrm>
          <a:prstGeom prst="rect">
            <a:avLst/>
          </a:prstGeom>
          <a:noFill/>
        </p:spPr>
        <p:txBody>
          <a:bodyPr wrap="square" rtlCol="0">
            <a:spAutoFit/>
          </a:bodyPr>
          <a:lstStyle/>
          <a:p>
            <a:r>
              <a:rPr lang="cs-CZ" sz="3200" b="1" dirty="0" smtClean="0">
                <a:solidFill>
                  <a:srgbClr val="C00000"/>
                </a:solidFill>
              </a:rPr>
              <a:t>Ni, </a:t>
            </a:r>
            <a:r>
              <a:rPr lang="cs-CZ" sz="3200" b="1" dirty="0" err="1" smtClean="0">
                <a:solidFill>
                  <a:srgbClr val="C00000"/>
                </a:solidFill>
              </a:rPr>
              <a:t>Pd</a:t>
            </a:r>
            <a:endParaRPr lang="cs-CZ" sz="3200" b="1" dirty="0" smtClean="0">
              <a:solidFill>
                <a:srgbClr val="C00000"/>
              </a:solidFill>
            </a:endParaRPr>
          </a:p>
        </p:txBody>
      </p:sp>
      <p:sp>
        <p:nvSpPr>
          <p:cNvPr id="14" name="TextovéPole 13"/>
          <p:cNvSpPr txBox="1"/>
          <p:nvPr/>
        </p:nvSpPr>
        <p:spPr>
          <a:xfrm>
            <a:off x="6500826" y="3714752"/>
            <a:ext cx="1071570" cy="584775"/>
          </a:xfrm>
          <a:prstGeom prst="rect">
            <a:avLst/>
          </a:prstGeom>
          <a:noFill/>
        </p:spPr>
        <p:txBody>
          <a:bodyPr wrap="square" rtlCol="0">
            <a:spAutoFit/>
          </a:bodyPr>
          <a:lstStyle/>
          <a:p>
            <a:r>
              <a:rPr lang="cs-CZ" sz="3200" b="1" dirty="0" smtClean="0">
                <a:solidFill>
                  <a:srgbClr val="C00000"/>
                </a:solidFill>
              </a:rPr>
              <a:t>Cu</a:t>
            </a:r>
          </a:p>
        </p:txBody>
      </p:sp>
      <p:sp>
        <p:nvSpPr>
          <p:cNvPr id="15" name="TextovéPole 14"/>
          <p:cNvSpPr txBox="1"/>
          <p:nvPr/>
        </p:nvSpPr>
        <p:spPr>
          <a:xfrm>
            <a:off x="4357686" y="5286388"/>
            <a:ext cx="4000528" cy="584775"/>
          </a:xfrm>
          <a:prstGeom prst="rect">
            <a:avLst/>
          </a:prstGeom>
          <a:noFill/>
        </p:spPr>
        <p:txBody>
          <a:bodyPr wrap="square" rtlCol="0">
            <a:spAutoFit/>
          </a:bodyPr>
          <a:lstStyle/>
          <a:p>
            <a:r>
              <a:rPr lang="cs-CZ" sz="3200" b="1" dirty="0" smtClean="0">
                <a:solidFill>
                  <a:srgbClr val="C00000"/>
                </a:solidFill>
              </a:rPr>
              <a:t>kyanidové </a:t>
            </a:r>
            <a:r>
              <a:rPr lang="cs-CZ" sz="3200" b="1" dirty="0" err="1" smtClean="0">
                <a:solidFill>
                  <a:srgbClr val="C00000"/>
                </a:solidFill>
              </a:rPr>
              <a:t>loužení</a:t>
            </a:r>
            <a:endParaRPr lang="cs-CZ" sz="3200" b="1" dirty="0" smtClean="0">
              <a:solidFill>
                <a:srgbClr val="C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82594"/>
          </a:xfrm>
        </p:spPr>
        <p:txBody>
          <a:bodyPr>
            <a:normAutofit fontScale="90000"/>
          </a:bodyPr>
          <a:lstStyle/>
          <a:p>
            <a:r>
              <a:rPr lang="cs-CZ" sz="3600" b="1" dirty="0" smtClean="0">
                <a:solidFill>
                  <a:schemeClr val="accent2">
                    <a:lumMod val="75000"/>
                  </a:schemeClr>
                </a:solidFill>
                <a:latin typeface="Arial" pitchFamily="34" charset="0"/>
                <a:cs typeface="Arial" pitchFamily="34" charset="0"/>
              </a:rPr>
              <a:t>Kontrolní otázky:</a:t>
            </a:r>
          </a:p>
        </p:txBody>
      </p:sp>
      <p:sp>
        <p:nvSpPr>
          <p:cNvPr id="3" name="Zástupný symbol pro obsah 2"/>
          <p:cNvSpPr>
            <a:spLocks noGrp="1"/>
          </p:cNvSpPr>
          <p:nvPr>
            <p:ph idx="1"/>
          </p:nvPr>
        </p:nvSpPr>
        <p:spPr>
          <a:xfrm>
            <a:off x="457200" y="1071546"/>
            <a:ext cx="8229600" cy="5054617"/>
          </a:xfrm>
        </p:spPr>
        <p:txBody>
          <a:bodyPr/>
          <a:lstStyle/>
          <a:p>
            <a:r>
              <a:rPr lang="cs-CZ" dirty="0" smtClean="0"/>
              <a:t>Co udává jednotka hmotnostní karát?</a:t>
            </a:r>
            <a:br>
              <a:rPr lang="cs-CZ" dirty="0" smtClean="0"/>
            </a:br>
            <a:endParaRPr lang="cs-CZ" dirty="0" smtClean="0"/>
          </a:p>
          <a:p>
            <a:r>
              <a:rPr lang="cs-CZ" dirty="0" smtClean="0"/>
              <a:t>Které slitiny mědi znáte? Jaký další kov nebo kovy obsahují?</a:t>
            </a:r>
            <a:br>
              <a:rPr lang="cs-CZ" dirty="0" smtClean="0"/>
            </a:br>
            <a:r>
              <a:rPr lang="cs-CZ" dirty="0" smtClean="0"/>
              <a:t/>
            </a:r>
            <a:br>
              <a:rPr lang="cs-CZ" dirty="0" smtClean="0"/>
            </a:br>
            <a:endParaRPr lang="cs-CZ" dirty="0" smtClean="0"/>
          </a:p>
          <a:p>
            <a:r>
              <a:rPr lang="cs-CZ" dirty="0" smtClean="0"/>
              <a:t>Která sloučenina stříbra se nazývala „pekelný kamínek“?</a:t>
            </a:r>
            <a:endParaRPr lang="cs-CZ" dirty="0"/>
          </a:p>
        </p:txBody>
      </p:sp>
      <p:sp>
        <p:nvSpPr>
          <p:cNvPr id="4" name="Zaoblený obdélník 3"/>
          <p:cNvSpPr/>
          <p:nvPr/>
        </p:nvSpPr>
        <p:spPr>
          <a:xfrm>
            <a:off x="928662" y="1643050"/>
            <a:ext cx="5072098"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Zaoblený obdélník 4"/>
          <p:cNvSpPr/>
          <p:nvPr/>
        </p:nvSpPr>
        <p:spPr>
          <a:xfrm>
            <a:off x="928662" y="3143248"/>
            <a:ext cx="6215106" cy="107157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Zaoblený obdélník 5"/>
          <p:cNvSpPr/>
          <p:nvPr/>
        </p:nvSpPr>
        <p:spPr>
          <a:xfrm>
            <a:off x="2857488" y="4857760"/>
            <a:ext cx="2000264" cy="57150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TextovéPole 6"/>
          <p:cNvSpPr txBox="1"/>
          <p:nvPr/>
        </p:nvSpPr>
        <p:spPr>
          <a:xfrm>
            <a:off x="1285852" y="1643050"/>
            <a:ext cx="4786346" cy="584775"/>
          </a:xfrm>
          <a:prstGeom prst="rect">
            <a:avLst/>
          </a:prstGeom>
          <a:noFill/>
        </p:spPr>
        <p:txBody>
          <a:bodyPr wrap="square" rtlCol="0">
            <a:spAutoFit/>
          </a:bodyPr>
          <a:lstStyle/>
          <a:p>
            <a:r>
              <a:rPr lang="cs-CZ" sz="3200" b="1" dirty="0" smtClean="0">
                <a:solidFill>
                  <a:srgbClr val="C00000"/>
                </a:solidFill>
              </a:rPr>
              <a:t>1/24 hmotnosti</a:t>
            </a:r>
          </a:p>
        </p:txBody>
      </p:sp>
      <p:sp>
        <p:nvSpPr>
          <p:cNvPr id="8" name="TextovéPole 7"/>
          <p:cNvSpPr txBox="1"/>
          <p:nvPr/>
        </p:nvSpPr>
        <p:spPr>
          <a:xfrm>
            <a:off x="1071538" y="3071810"/>
            <a:ext cx="6000792" cy="1077218"/>
          </a:xfrm>
          <a:prstGeom prst="rect">
            <a:avLst/>
          </a:prstGeom>
          <a:noFill/>
        </p:spPr>
        <p:txBody>
          <a:bodyPr wrap="square" rtlCol="0">
            <a:spAutoFit/>
          </a:bodyPr>
          <a:lstStyle/>
          <a:p>
            <a:r>
              <a:rPr lang="cs-CZ" sz="3200" b="1" dirty="0" smtClean="0">
                <a:solidFill>
                  <a:srgbClr val="C00000"/>
                </a:solidFill>
              </a:rPr>
              <a:t>bronz (+ cín)	mosaz (+ zinek)</a:t>
            </a:r>
          </a:p>
          <a:p>
            <a:r>
              <a:rPr lang="cs-CZ" sz="3200" b="1" dirty="0" smtClean="0">
                <a:solidFill>
                  <a:srgbClr val="C00000"/>
                </a:solidFill>
              </a:rPr>
              <a:t>alpaka (+ Ni + Zn)</a:t>
            </a:r>
          </a:p>
        </p:txBody>
      </p:sp>
      <p:sp>
        <p:nvSpPr>
          <p:cNvPr id="9" name="TextovéPole 8"/>
          <p:cNvSpPr txBox="1"/>
          <p:nvPr/>
        </p:nvSpPr>
        <p:spPr>
          <a:xfrm>
            <a:off x="3143240" y="4857760"/>
            <a:ext cx="1643074" cy="584775"/>
          </a:xfrm>
          <a:prstGeom prst="rect">
            <a:avLst/>
          </a:prstGeom>
          <a:noFill/>
        </p:spPr>
        <p:txBody>
          <a:bodyPr wrap="square" rtlCol="0">
            <a:spAutoFit/>
          </a:bodyPr>
          <a:lstStyle/>
          <a:p>
            <a:r>
              <a:rPr lang="cs-CZ" sz="3200" b="1" dirty="0" smtClean="0">
                <a:solidFill>
                  <a:srgbClr val="C00000"/>
                </a:solidFill>
              </a:rPr>
              <a:t>Ag NO</a:t>
            </a:r>
            <a:r>
              <a:rPr lang="cs-CZ" sz="3200" b="1" baseline="-25000" dirty="0" smtClean="0">
                <a:solidFill>
                  <a:srgbClr val="C00000"/>
                </a:solidFill>
              </a:rPr>
              <a:t>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a:xfrm>
            <a:off x="457200" y="274638"/>
            <a:ext cx="8229600" cy="796908"/>
          </a:xfrm>
        </p:spPr>
        <p:txBody>
          <a:bodyPr/>
          <a:lstStyle/>
          <a:p>
            <a:r>
              <a:rPr lang="cs-CZ" dirty="0" smtClean="0"/>
              <a:t>citace</a:t>
            </a:r>
            <a:endParaRPr lang="cs-CZ" dirty="0"/>
          </a:p>
        </p:txBody>
      </p:sp>
      <p:sp>
        <p:nvSpPr>
          <p:cNvPr id="5" name="Zástupný symbol pro obsah 4"/>
          <p:cNvSpPr>
            <a:spLocks noGrp="1"/>
          </p:cNvSpPr>
          <p:nvPr>
            <p:ph idx="1"/>
          </p:nvPr>
        </p:nvSpPr>
        <p:spPr>
          <a:xfrm>
            <a:off x="500034" y="928670"/>
            <a:ext cx="8229600" cy="5500726"/>
          </a:xfrm>
        </p:spPr>
        <p:txBody>
          <a:bodyPr>
            <a:normAutofit/>
          </a:bodyPr>
          <a:lstStyle/>
          <a:p>
            <a:pPr>
              <a:buNone/>
            </a:pPr>
            <a:r>
              <a:rPr lang="cs-CZ" sz="1800" dirty="0" smtClean="0"/>
              <a:t>Archiv autora</a:t>
            </a:r>
          </a:p>
          <a:p>
            <a:pPr>
              <a:buNone/>
            </a:pPr>
            <a:r>
              <a:rPr lang="cs-CZ" sz="1800" dirty="0" smtClean="0"/>
              <a:t>Slide 5, obr. 1: DESCOUENS, </a:t>
            </a:r>
            <a:r>
              <a:rPr lang="cs-CZ" sz="1800" dirty="0" err="1" smtClean="0"/>
              <a:t>Didier</a:t>
            </a:r>
            <a:r>
              <a:rPr lang="cs-CZ" sz="1800" dirty="0" smtClean="0"/>
              <a:t>. </a:t>
            </a:r>
            <a:r>
              <a:rPr lang="cs-CZ" sz="1800" i="1" dirty="0" err="1" smtClean="0"/>
              <a:t>Wikipedia</a:t>
            </a:r>
            <a:r>
              <a:rPr lang="cs-CZ" sz="1800" dirty="0" smtClean="0"/>
              <a:t> [online]. [cit. 16.2.2013]. Dostupný na WWW: </a:t>
            </a:r>
            <a:r>
              <a:rPr lang="cs-CZ" sz="1800" dirty="0" smtClean="0">
                <a:hlinkClick r:id="rId2"/>
              </a:rPr>
              <a:t>http://cs.wikipedia.org/wiki/Soubor:Or_Venezuela.jpg</a:t>
            </a:r>
            <a:endParaRPr lang="cs-CZ" sz="1800" dirty="0" smtClean="0"/>
          </a:p>
          <a:p>
            <a:pPr>
              <a:buNone/>
            </a:pPr>
            <a:r>
              <a:rPr lang="cs-CZ" sz="1800" dirty="0" smtClean="0"/>
              <a:t>Slide 5, obr. 2: ALCHEMIST-HP. </a:t>
            </a:r>
            <a:r>
              <a:rPr lang="cs-CZ" sz="1800" i="1" dirty="0" err="1" smtClean="0"/>
              <a:t>Wikipedia</a:t>
            </a:r>
            <a:r>
              <a:rPr lang="cs-CZ" sz="1800" dirty="0" smtClean="0"/>
              <a:t> [online]. [cit. 16.2.2013]. Dostupný na WWW: </a:t>
            </a:r>
            <a:r>
              <a:rPr lang="cs-CZ" sz="1800" dirty="0" smtClean="0">
                <a:hlinkClick r:id="rId3"/>
              </a:rPr>
              <a:t>http://cs.wikipedia.org/wiki/Soubor:Gold-crystals.jpg</a:t>
            </a:r>
            <a:endParaRPr lang="cs-CZ" sz="1800" dirty="0" smtClean="0"/>
          </a:p>
          <a:p>
            <a:pPr>
              <a:buNone/>
            </a:pPr>
            <a:r>
              <a:rPr lang="cs-CZ" sz="1800" dirty="0" smtClean="0"/>
              <a:t>Slide 8, obr. 3 NEZNÁMÝ. </a:t>
            </a:r>
            <a:r>
              <a:rPr lang="cs-CZ" sz="1800" i="1" dirty="0" err="1" smtClean="0"/>
              <a:t>Wikipedia</a:t>
            </a:r>
            <a:r>
              <a:rPr lang="cs-CZ" sz="1800" dirty="0" smtClean="0"/>
              <a:t> [online]. [cit. 16.2.2013]. Dostupný na WWW: </a:t>
            </a:r>
            <a:r>
              <a:rPr lang="cs-CZ" sz="1800" dirty="0" smtClean="0">
                <a:hlinkClick r:id="rId4"/>
              </a:rPr>
              <a:t>http://cs.wikipedia.org/wiki/Soubor:Egypte_louvre_127.jpg</a:t>
            </a:r>
            <a:endParaRPr lang="cs-CZ" sz="1800" dirty="0" smtClean="0"/>
          </a:p>
          <a:p>
            <a:pPr>
              <a:buNone/>
            </a:pPr>
            <a:r>
              <a:rPr lang="cs-CZ" sz="1800" dirty="0" smtClean="0"/>
              <a:t>Slide 9, obr. 4: METALLOS. </a:t>
            </a:r>
            <a:r>
              <a:rPr lang="cs-CZ" sz="1800" i="1" dirty="0" err="1" smtClean="0"/>
              <a:t>Wikipedia</a:t>
            </a:r>
            <a:r>
              <a:rPr lang="cs-CZ" sz="1800" dirty="0" smtClean="0"/>
              <a:t> [online]. [cit. 16.2.2013]. Dostupný na WWW: </a:t>
            </a:r>
            <a:r>
              <a:rPr lang="cs-CZ" sz="1800" dirty="0" smtClean="0">
                <a:hlinkClick r:id="rId5"/>
              </a:rPr>
              <a:t>http://en.wikipedia.org/wiki/File:Ag-Au-Cu-colours-english.svg</a:t>
            </a:r>
            <a:endParaRPr lang="cs-CZ" sz="1800" dirty="0" smtClean="0"/>
          </a:p>
          <a:p>
            <a:pPr>
              <a:buNone/>
            </a:pPr>
            <a:endParaRPr lang="cs-CZ" sz="1800" dirty="0" smtClean="0"/>
          </a:p>
          <a:p>
            <a:pPr>
              <a:buNone/>
            </a:pPr>
            <a:endParaRPr lang="cs-CZ" sz="1800" dirty="0" smtClean="0"/>
          </a:p>
          <a:p>
            <a:pPr>
              <a:buNone/>
            </a:pPr>
            <a:endParaRPr lang="cs-CZ" sz="18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509</TotalTime>
  <Words>349</Words>
  <Application>Microsoft Office PowerPoint</Application>
  <PresentationFormat>Předvádění na obrazovce (4:3)</PresentationFormat>
  <Paragraphs>98</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Motiv sady Office</vt:lpstr>
      <vt:lpstr>Snímek 1</vt:lpstr>
      <vt:lpstr>ANOTACE</vt:lpstr>
      <vt:lpstr>Skupina mědi – I. B skupina d - prvky</vt:lpstr>
      <vt:lpstr>Zlato</vt:lpstr>
      <vt:lpstr>Výskyt:</vt:lpstr>
      <vt:lpstr>Vlastnosti:</vt:lpstr>
      <vt:lpstr>Získávání:</vt:lpstr>
      <vt:lpstr>Užití:</vt:lpstr>
      <vt:lpstr>Ryzost zlata:</vt:lpstr>
      <vt:lpstr>Věděli jste že:</vt:lpstr>
      <vt:lpstr>Kontrolní otázky:</vt:lpstr>
      <vt:lpstr>Kontrolní otázky:</vt:lpstr>
      <vt:lpstr>Kontrolní otázky:</vt:lpstr>
      <vt:lpstr>citace</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WINUBU</dc:creator>
  <cp:lastModifiedBy>WINUBU</cp:lastModifiedBy>
  <cp:revision>81</cp:revision>
  <dcterms:created xsi:type="dcterms:W3CDTF">2013-02-13T17:40:15Z</dcterms:created>
  <dcterms:modified xsi:type="dcterms:W3CDTF">2013-03-02T16:36:24Z</dcterms:modified>
</cp:coreProperties>
</file>