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3" r:id="rId6"/>
    <p:sldId id="261" r:id="rId7"/>
    <p:sldId id="264" r:id="rId8"/>
    <p:sldId id="262" r:id="rId9"/>
    <p:sldId id="265" r:id="rId10"/>
    <p:sldId id="266" r:id="rId11"/>
    <p:sldId id="267" r:id="rId12"/>
    <p:sldId id="268" r:id="rId13"/>
    <p:sldId id="269" r:id="rId14"/>
    <p:sldId id="270" r:id="rId15"/>
    <p:sldId id="25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C188"/>
    <a:srgbClr val="FFFF66"/>
    <a:srgbClr val="FFFFCC"/>
    <a:srgbClr val="CCFFFF"/>
    <a:srgbClr val="ECE3C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0A4C07-8395-4AB3-8A46-D807085CEA1A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0A89FA-78F7-4FC6-8889-E79C83FC11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4053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BBBF525-16B4-411B-8AAF-89BAEC90550E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64999">
              <a:srgbClr val="DEC188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B46DB-3D35-4958-8999-7FE9F2280DED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5E74C-C10B-4C7C-8AC8-3124CC8D6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eb.natur.cuni.cz/ugmnz/mineral/mineral/sfalerit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hd-nabytek.cz/ext/nl_foto/A03640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Oxid_kademnat%C3%BD.JPG" TargetMode="External"/><Relationship Id="rId3" Type="http://schemas.openxmlformats.org/officeDocument/2006/relationships/hyperlink" Target="http://cs.wikipedia.org/wiki/Soubor:Cadmium-crystal_bar.jpg" TargetMode="External"/><Relationship Id="rId7" Type="http://schemas.openxmlformats.org/officeDocument/2006/relationships/hyperlink" Target="http://en.wikipedia.org/wiki/File:Cadmium_sulfide.jpg" TargetMode="External"/><Relationship Id="rId2" Type="http://schemas.openxmlformats.org/officeDocument/2006/relationships/hyperlink" Target="http://cs.wikipedia.org/wiki/Soubor:Zinc_fragment_sublimed_and_1cm3_cub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%C3%ADran_zine%C4%8Dnat%C3%BD.JPG" TargetMode="External"/><Relationship Id="rId5" Type="http://schemas.openxmlformats.org/officeDocument/2006/relationships/hyperlink" Target="http://en.wikipedia.org/wiki/File:Zinc_oxide.jpg" TargetMode="External"/><Relationship Id="rId4" Type="http://schemas.openxmlformats.org/officeDocument/2006/relationships/hyperlink" Target="http://cs.wikipedia.org/wiki/Soubor:Bras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3494509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Monika Šléglová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VY_32_INOVACE_06B_16_Skupina zinku 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Kovy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636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Materiál je určen pro studenty 2. ročníku 4letých a odpovídajících ročníků víceletých gymnázií, do předmětu Chemie, kapitola Kovy. </a:t>
            </a:r>
          </a:p>
          <a:p>
            <a:r>
              <a:rPr lang="cs-CZ" sz="1400" dirty="0" smtClean="0">
                <a:latin typeface="Calibri" pitchFamily="34" charset="0"/>
              </a:rPr>
              <a:t>Tento materiál slouží pro výklad učiva  základních informací o prvcích II.B skupiny, konkrétně o zinku a kadmiu.</a:t>
            </a:r>
          </a:p>
          <a:p>
            <a:r>
              <a:rPr lang="cs-CZ" sz="1400" dirty="0" smtClean="0">
                <a:latin typeface="Calibri" pitchFamily="34" charset="0"/>
              </a:rPr>
              <a:t>První část prezentace je určena jako podpora výkladu učitele a je doplněna ilustračními obrázky a internetovými odkazy na ně. Tato část může sloužit jako podklad zápisu do sešitu.</a:t>
            </a:r>
          </a:p>
          <a:p>
            <a:r>
              <a:rPr lang="cs-CZ" sz="1400" dirty="0" smtClean="0">
                <a:latin typeface="Calibri" pitchFamily="34" charset="0"/>
              </a:rPr>
              <a:t>Druhou část prezentace tvoří kontrolní otázky navazující a rozvíjející probrané učivo. </a:t>
            </a:r>
            <a:r>
              <a:rPr lang="cs-CZ" sz="1400" smtClean="0">
                <a:latin typeface="Calibri" pitchFamily="34" charset="0"/>
              </a:rPr>
              <a:t>Řešení žáci doplňují </a:t>
            </a:r>
            <a:r>
              <a:rPr lang="cs-CZ" sz="1400" dirty="0" smtClean="0">
                <a:latin typeface="Calibri" pitchFamily="34" charset="0"/>
              </a:rPr>
              <a:t>do promítaného zadání na tabuli fixem, nebo pomocí světelného pera na interaktivní tabuli nebo písemně do sešitu. </a:t>
            </a:r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	Správné odpovědi se objevují postupně na kliknutí myši.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Materiál je určen pro interaktivní výuku.</a:t>
            </a:r>
          </a:p>
          <a:p>
            <a:r>
              <a:rPr lang="cs-CZ" sz="1400" dirty="0" smtClean="0">
                <a:latin typeface="Calibri" pitchFamily="34" charset="0"/>
              </a:rPr>
              <a:t>Veškeré hypertextové odkazy jsou platné ke dni vytvoření díla.</a:t>
            </a:r>
          </a:p>
          <a:p>
            <a:pPr marL="0" indent="0">
              <a:buFont typeface="Arial" charset="0"/>
              <a:buNone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32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2000232" y="3786190"/>
            <a:ext cx="6200796" cy="828684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C00000"/>
                </a:solidFill>
                <a:latin typeface="+mj-lt"/>
                <a:cs typeface="Arial" pitchFamily="34" charset="0"/>
              </a:rPr>
              <a:t>Zinek, kadmium</a:t>
            </a:r>
            <a:endParaRPr lang="cs-CZ" b="1" dirty="0">
              <a:solidFill>
                <a:srgbClr val="C00000"/>
              </a:solidFill>
              <a:latin typeface="+mj-lt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85786" y="2143116"/>
            <a:ext cx="7501022" cy="1470025"/>
          </a:xfrm>
        </p:spPr>
        <p:txBody>
          <a:bodyPr>
            <a:noAutofit/>
          </a:bodyPr>
          <a:lstStyle/>
          <a:p>
            <a:pPr algn="r"/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Skupina zinku – II. B skupina</a:t>
            </a:r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5400" b="1" cap="none" dirty="0" smtClean="0">
                <a:solidFill>
                  <a:schemeClr val="accent1">
                    <a:lumMod val="50000"/>
                  </a:schemeClr>
                </a:solidFill>
              </a:rPr>
              <a:t>d - prvky</a:t>
            </a:r>
            <a:endParaRPr lang="cs-CZ" sz="5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Charakteristika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8229600" cy="52864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ns</a:t>
            </a:r>
            <a:r>
              <a:rPr lang="cs-CZ" baseline="30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(n-1)d</a:t>
            </a:r>
            <a:r>
              <a:rPr lang="cs-CZ" baseline="30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10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- stabilní konfigurace →méně 							reaktivní 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měkké stříbrolesklé těžké kovy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neušlechtilé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oxidační čísla:	Zn –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II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Cd -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II</a:t>
            </a:r>
          </a:p>
          <a:p>
            <a:endParaRPr lang="cs-CZ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en-US" sz="2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[1]</a:t>
            </a: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zinek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	</a:t>
            </a:r>
            <a:r>
              <a:rPr lang="en-US" sz="2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[2]</a:t>
            </a: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kadmium</a:t>
            </a:r>
            <a:endParaRPr lang="cs-CZ" sz="26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 descr="Soubor:Zinc fragment sublimed and 1cm3 cub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3643314"/>
            <a:ext cx="3507004" cy="2143656"/>
          </a:xfrm>
          <a:prstGeom prst="rect">
            <a:avLst/>
          </a:prstGeom>
          <a:noFill/>
        </p:spPr>
      </p:pic>
      <p:pic>
        <p:nvPicPr>
          <p:cNvPr id="12292" name="Picture 4" descr="Soubor:Cadmium-crystal ba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3571876"/>
            <a:ext cx="3429024" cy="22202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42886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Zinek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Výskyt a výroba: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1435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 přírodě pouze vázaně: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sfalerit 	 ZnS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(často s dalšími rudami)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http://web.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natur.cuni.cz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ugmnz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mineral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mineral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/sfalerit.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html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výroba: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pražně-redukční pochod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2 ZnS + 3 O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→ 2 ZnO + 2 SO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2</a:t>
            </a:r>
            <a:br>
              <a:rPr lang="cs-CZ" baseline="-250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ZnO + C →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+ CO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		      páry → kondenzace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prudká - 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 prach		pomalá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 granule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Levá složená závorka 3"/>
          <p:cNvSpPr/>
          <p:nvPr/>
        </p:nvSpPr>
        <p:spPr>
          <a:xfrm rot="16200000">
            <a:off x="3214678" y="4429132"/>
            <a:ext cx="214314" cy="642942"/>
          </a:xfrm>
          <a:prstGeom prst="lef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šipka 5"/>
          <p:cNvCxnSpPr/>
          <p:nvPr/>
        </p:nvCxnSpPr>
        <p:spPr>
          <a:xfrm rot="10800000" flipV="1">
            <a:off x="2000232" y="5214950"/>
            <a:ext cx="2571768" cy="5715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5000628" y="5214950"/>
            <a:ext cx="928694" cy="5715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pPr algn="l"/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Vlastnosti: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911741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stříbřitě lesklý kov, modrý nádech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šedivý povrch = zoxidovaný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ZnO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→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vlivem CO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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Symbol"/>
              </a:rPr>
              <a:t>ZnCO</a:t>
            </a:r>
            <a:r>
              <a:rPr lang="cs-CZ" b="1" baseline="-25000" dirty="0" smtClean="0">
                <a:latin typeface="Arial" pitchFamily="34" charset="0"/>
                <a:cs typeface="Arial" pitchFamily="34" charset="0"/>
                <a:sym typeface="Symbol"/>
              </a:rPr>
              <a:t>3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				vlivem H</a:t>
            </a:r>
            <a:r>
              <a:rPr lang="cs-CZ" baseline="-25000" dirty="0" smtClean="0">
                <a:latin typeface="Arial" pitchFamily="34" charset="0"/>
                <a:cs typeface="Arial" pitchFamily="34" charset="0"/>
                <a:sym typeface="Symbol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O - 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Symbol"/>
              </a:rPr>
              <a:t>Zn(OH)</a:t>
            </a:r>
            <a:r>
              <a:rPr lang="cs-CZ" b="1" baseline="-25000" dirty="0" smtClean="0">
                <a:latin typeface="Arial" pitchFamily="34" charset="0"/>
                <a:cs typeface="Arial" pitchFamily="34" charset="0"/>
                <a:sym typeface="Symbol"/>
              </a:rPr>
              <a:t>2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křehký, slévatelný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  <a:sym typeface="Symbol"/>
              </a:rPr>
              <a:t>typický </a:t>
            </a:r>
            <a:r>
              <a:rPr lang="cs-CZ" b="1" smtClean="0">
                <a:latin typeface="Arial" pitchFamily="34" charset="0"/>
                <a:cs typeface="Arial" pitchFamily="34" charset="0"/>
                <a:sym typeface="Symbol"/>
              </a:rPr>
              <a:t>amfoterní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Symbol"/>
              </a:rPr>
              <a:t>prvek 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(podobně ZnO)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snadno reaguje se zředěnými kyselinami:</a:t>
            </a:r>
            <a:b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Zn + H</a:t>
            </a:r>
            <a:r>
              <a:rPr lang="cs-CZ" baseline="-25000" dirty="0" smtClean="0">
                <a:latin typeface="Arial" pitchFamily="34" charset="0"/>
                <a:cs typeface="Arial" pitchFamily="34" charset="0"/>
                <a:sym typeface="Symbol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SO</a:t>
            </a:r>
            <a:r>
              <a:rPr lang="cs-CZ" baseline="-25000" dirty="0" smtClean="0">
                <a:latin typeface="Arial" pitchFamily="34" charset="0"/>
                <a:cs typeface="Arial" pitchFamily="34" charset="0"/>
                <a:sym typeface="Symbol"/>
              </a:rPr>
              <a:t>4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 (aq)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→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6248" y="5072074"/>
            <a:ext cx="2857520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357686" y="5072074"/>
            <a:ext cx="3071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ZnSO</a:t>
            </a:r>
            <a:r>
              <a:rPr lang="cs-CZ" sz="3200" b="1" baseline="-25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+ H</a:t>
            </a:r>
            <a:r>
              <a:rPr lang="cs-CZ" sz="3200" b="1" baseline="-25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↑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571536" y="5000636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Užití: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  <a:sym typeface="Symbol"/>
              </a:rPr>
              <a:t>slitiny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	mosaz (Cu+ Zn)</a:t>
            </a:r>
            <a:b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		alpaka (Cu+Ni+Zn)</a:t>
            </a:r>
            <a:b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</a:br>
            <a:endParaRPr lang="cs-CZ" dirty="0" smtClean="0">
              <a:latin typeface="Arial" pitchFamily="34" charset="0"/>
              <a:cs typeface="Arial" pitchFamily="34" charset="0"/>
              <a:sym typeface="Symbol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výroba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Symbol"/>
              </a:rPr>
              <a:t>galvanických článků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</a:br>
            <a:endParaRPr lang="cs-CZ" dirty="0" smtClean="0">
              <a:latin typeface="Arial" pitchFamily="34" charset="0"/>
              <a:cs typeface="Arial" pitchFamily="34" charset="0"/>
              <a:sym typeface="Symbol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  <a:sym typeface="Symbol"/>
              </a:rPr>
              <a:t>pozinkování ocelových plechů</a:t>
            </a: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ponořením do roztaveného Zn</a:t>
            </a:r>
            <a:b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Symbol"/>
              </a:rPr>
              <a:t>ochrana proti korozi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hd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nabytek.cz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ext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nl</a:t>
            </a:r>
            <a:r>
              <a:rPr lang="cs-CZ" sz="2000" dirty="0" smtClean="0">
                <a:hlinkClick r:id="rId2"/>
              </a:rPr>
              <a:t>_foto/A03640.JPG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12" name="Obrázek 11" descr="mosaz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60" y="214290"/>
            <a:ext cx="2919237" cy="185736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072462" y="214311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[3]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868346"/>
          </a:xfrm>
        </p:spPr>
        <p:txBody>
          <a:bodyPr>
            <a:normAutofit/>
          </a:bodyPr>
          <a:lstStyle/>
          <a:p>
            <a:pPr algn="l"/>
            <a:r>
              <a:rPr lang="en-US" b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Slou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čeniny: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ZnO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zinková běloba, malířství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ZnSO</a:t>
            </a:r>
            <a:r>
              <a:rPr lang="cs-CZ" b="1" baseline="-25000" dirty="0" smtClean="0">
                <a:solidFill>
                  <a:srgbClr val="C00000"/>
                </a:solidFill>
              </a:rPr>
              <a:t>4</a:t>
            </a:r>
            <a:r>
              <a:rPr lang="cs-CZ" b="1" dirty="0" smtClean="0">
                <a:solidFill>
                  <a:srgbClr val="C00000"/>
                </a:solidFill>
              </a:rPr>
              <a:t>.7H</a:t>
            </a:r>
            <a:r>
              <a:rPr lang="cs-CZ" b="1" baseline="-25000" dirty="0" smtClean="0">
                <a:solidFill>
                  <a:srgbClr val="C00000"/>
                </a:solidFill>
              </a:rPr>
              <a:t>2</a:t>
            </a:r>
            <a:r>
              <a:rPr lang="cs-CZ" b="1" dirty="0" smtClean="0">
                <a:solidFill>
                  <a:srgbClr val="C00000"/>
                </a:solidFill>
              </a:rPr>
              <a:t>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bílá skalice</a:t>
            </a:r>
            <a:br>
              <a:rPr lang="cs-CZ" dirty="0" smtClean="0"/>
            </a:br>
            <a:r>
              <a:rPr lang="cs-CZ" dirty="0" smtClean="0"/>
              <a:t>konzervační prostředek</a:t>
            </a:r>
            <a:br>
              <a:rPr lang="cs-CZ" dirty="0" smtClean="0"/>
            </a:br>
            <a:r>
              <a:rPr lang="cs-CZ" dirty="0" smtClean="0"/>
              <a:t>(mořidlo na dřevo)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ZnS, Zn(OH)</a:t>
            </a:r>
            <a:r>
              <a:rPr lang="cs-CZ" b="1" baseline="-25000" dirty="0" smtClean="0">
                <a:solidFill>
                  <a:srgbClr val="C00000"/>
                </a:solidFill>
              </a:rPr>
              <a:t>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bílé</a:t>
            </a:r>
            <a:br>
              <a:rPr lang="cs-CZ" dirty="0" smtClean="0"/>
            </a:br>
            <a:r>
              <a:rPr lang="cs-CZ" dirty="0" smtClean="0"/>
              <a:t>důkazy v analyt. chemii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8072462" y="2285992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[</a:t>
            </a:r>
            <a:r>
              <a:rPr lang="cs-CZ" sz="2800" dirty="0" smtClean="0"/>
              <a:t>4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768" y="4572008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[</a:t>
            </a:r>
            <a:r>
              <a:rPr lang="cs-CZ" sz="2800" dirty="0" smtClean="0"/>
              <a:t>5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pic>
        <p:nvPicPr>
          <p:cNvPr id="7170" name="Picture 2" descr="File:Zinc oxid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428604"/>
            <a:ext cx="2625346" cy="2214578"/>
          </a:xfrm>
          <a:prstGeom prst="rect">
            <a:avLst/>
          </a:prstGeom>
          <a:noFill/>
        </p:spPr>
      </p:pic>
      <p:pic>
        <p:nvPicPr>
          <p:cNvPr id="7172" name="Picture 4" descr="Soubor:Síran zinečnatý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000372"/>
            <a:ext cx="2357454" cy="21190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264318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Kadmium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Soubor:Cadmium-crystal ba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4286256"/>
            <a:ext cx="3429024" cy="2220293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výskyt: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vázaně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CdS – doprovází sfalerit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vlastnosti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podobné Zn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stříbrolesklý do modra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reaguje se zředěnými kyselinami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Cd patří mezi tzv.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„těžké kovy“</a:t>
            </a:r>
            <a:b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jedovaté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kumulativní jed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endParaRPr lang="cs-CZ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00562" y="5715016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[</a:t>
            </a:r>
            <a:r>
              <a:rPr lang="cs-CZ" sz="2800" dirty="0" smtClean="0"/>
              <a:t>2</a:t>
            </a:r>
            <a:r>
              <a:rPr lang="en-US" sz="2800" dirty="0" smtClean="0"/>
              <a:t>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500062"/>
            <a:ext cx="8401080" cy="6000771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Sloučeniny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Cd a jeho sloučeniny jsou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jedovaté!</a:t>
            </a:r>
            <a:b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CdS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kadmiová žluť,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CdO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hnědý prášek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en-US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dirty="0" smtClean="0">
                <a:latin typeface="Arial" pitchFamily="34" charset="0"/>
                <a:cs typeface="Arial" pitchFamily="34" charset="0"/>
              </a:rPr>
            </a:b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užití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malířský pigment (CdS)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Ni-Cd akumulátory (končí kvůli toxicitě Cd)</a:t>
            </a:r>
            <a:endParaRPr lang="cs-CZ" dirty="0"/>
          </a:p>
        </p:txBody>
      </p:sp>
      <p:pic>
        <p:nvPicPr>
          <p:cNvPr id="1026" name="Picture 2" descr="File:Oxid kademnatý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143116"/>
            <a:ext cx="2928958" cy="22675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072462" y="3929066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[7]</a:t>
            </a:r>
            <a:endParaRPr lang="cs-CZ" sz="2800" dirty="0"/>
          </a:p>
        </p:txBody>
      </p:sp>
      <p:pic>
        <p:nvPicPr>
          <p:cNvPr id="1028" name="Picture 4" descr="File:Cadmium sulfide.jpg"/>
          <p:cNvPicPr>
            <a:picLocks noChangeAspect="1" noChangeArrowheads="1"/>
          </p:cNvPicPr>
          <p:nvPr/>
        </p:nvPicPr>
        <p:blipFill>
          <a:blip r:embed="rId3"/>
          <a:srcRect t="9672" b="12952"/>
          <a:stretch>
            <a:fillRect/>
          </a:stretch>
        </p:blipFill>
        <p:spPr bwMode="auto">
          <a:xfrm>
            <a:off x="1071538" y="2143116"/>
            <a:ext cx="2643206" cy="228601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929058" y="3714752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[6]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</a:rPr>
              <a:t>Kontroln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786346"/>
          </a:xfrm>
        </p:spPr>
        <p:txBody>
          <a:bodyPr/>
          <a:lstStyle/>
          <a:p>
            <a:r>
              <a:rPr lang="cs-CZ" dirty="0" smtClean="0"/>
              <a:t>Které sloučeniny Zn a Cd se používají jako malířské pigmenty?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Jaké dva kroky má výroba Zn ze sfaleritu?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 jaké formě se vylučuje Zn při prudkém ochlazení jeho par po redukci?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2643182"/>
            <a:ext cx="3929090" cy="571504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928662" y="3714752"/>
            <a:ext cx="7500990" cy="571504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28662" y="5429264"/>
            <a:ext cx="3929090" cy="571504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42976" y="2643182"/>
            <a:ext cx="371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ZnO, CdS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42976" y="3714752"/>
            <a:ext cx="7358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pražení ZnS na ZnO, redukce ZnO uhlíkem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42976" y="5429264"/>
            <a:ext cx="371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ve formě prachu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</a:rPr>
              <a:t>Kontroln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cs-CZ" dirty="0" smtClean="0"/>
              <a:t>Zn a Cd mají velmi podobné vlastnosti, kterou – pro člověka velmi zásadní – se odlišují?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Která z uvedených sloučenin se používá </a:t>
            </a:r>
            <a:br>
              <a:rPr lang="cs-CZ" dirty="0" smtClean="0"/>
            </a:br>
            <a:r>
              <a:rPr lang="cs-CZ" dirty="0" smtClean="0"/>
              <a:t>k ochraně dřeva před škůdci? 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Napište reakce Zn s HCl(aq) a s NaOH(aq):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57224" y="2214554"/>
            <a:ext cx="6858048" cy="571504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857224" y="3786190"/>
            <a:ext cx="6929486" cy="571504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28662" y="4929198"/>
            <a:ext cx="5929354" cy="571504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928662" y="5715016"/>
            <a:ext cx="6929486" cy="571504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2214554"/>
            <a:ext cx="6215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Cd a jeho sloučeniny jsou toxické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00100" y="3786190"/>
            <a:ext cx="47149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bílá skalice, ZnSO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4</a:t>
            </a:r>
            <a:r>
              <a:rPr lang="cs-CZ" sz="3200" b="1" dirty="0" smtClean="0">
                <a:solidFill>
                  <a:srgbClr val="C00000"/>
                </a:solidFill>
              </a:rPr>
              <a:t>.7H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200" b="1" dirty="0" smtClean="0">
                <a:solidFill>
                  <a:srgbClr val="C00000"/>
                </a:solidFill>
              </a:rPr>
              <a:t>O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00100" y="4929198"/>
            <a:ext cx="5715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Zn + 2 HCl(aq) → ZnCl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200" b="1" dirty="0" smtClean="0">
                <a:solidFill>
                  <a:srgbClr val="C00000"/>
                </a:solidFill>
              </a:rPr>
              <a:t> + H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200" b="1" dirty="0" smtClean="0">
                <a:solidFill>
                  <a:srgbClr val="C00000"/>
                </a:solidFill>
              </a:rPr>
              <a:t>↑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28662" y="5715016"/>
            <a:ext cx="69294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Zn + 2NaOH + 2H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000" b="1" dirty="0" smtClean="0">
                <a:solidFill>
                  <a:srgbClr val="C00000"/>
                </a:solidFill>
              </a:rPr>
              <a:t>O → Na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2</a:t>
            </a:r>
            <a:r>
              <a:rPr lang="en-US" sz="3000" b="1" dirty="0" smtClean="0">
                <a:solidFill>
                  <a:srgbClr val="C00000"/>
                </a:solidFill>
              </a:rPr>
              <a:t>[Zn</a:t>
            </a:r>
            <a:r>
              <a:rPr lang="cs-CZ" sz="3000" b="1" dirty="0" smtClean="0">
                <a:solidFill>
                  <a:srgbClr val="C00000"/>
                </a:solidFill>
              </a:rPr>
              <a:t>(OH)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4</a:t>
            </a:r>
            <a:r>
              <a:rPr lang="en-US" sz="3000" b="1" dirty="0" smtClean="0">
                <a:solidFill>
                  <a:srgbClr val="C00000"/>
                </a:solidFill>
              </a:rPr>
              <a:t>]</a:t>
            </a:r>
            <a:r>
              <a:rPr lang="cs-CZ" sz="3000" b="1" dirty="0" smtClean="0">
                <a:solidFill>
                  <a:srgbClr val="C00000"/>
                </a:solidFill>
              </a:rPr>
              <a:t> + H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000" b="1" dirty="0" smtClean="0">
                <a:solidFill>
                  <a:srgbClr val="C00000"/>
                </a:solidFill>
              </a:rPr>
              <a:t>↑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Slide 4, obr. 1: ALCHEMIST-HP. 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 [online]. [cit. 24.2.2013]. Dostupný na WWW: </a:t>
            </a:r>
            <a:r>
              <a:rPr lang="cs-CZ" sz="1800" dirty="0" smtClean="0">
                <a:hlinkClick r:id="rId2"/>
              </a:rPr>
              <a:t>http://cs.wikipedia.org/wiki/Soubor:Zinc_fragment_sublimed_and_1cm3_cube.jpg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Slide 4 + slide 11, obr. 2: ALCHEMIST-HP. 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 [online]. [cit. 24.2.2013]. Dostupný na WWW: </a:t>
            </a:r>
            <a:r>
              <a:rPr lang="cs-CZ" sz="1800" dirty="0" smtClean="0">
                <a:hlinkClick r:id="rId3"/>
              </a:rPr>
              <a:t>http://cs.wikipedia.org/wiki/Soubor:Cadmium-crystal_bar.jpg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Slide 8, obr. 3: SPLARKA. 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 [online]. [cit. 13.2.2013]. Dostupný na WWW: </a:t>
            </a:r>
            <a:r>
              <a:rPr lang="cs-CZ" sz="1800" dirty="0" smtClean="0">
                <a:hlinkClick r:id="rId4"/>
              </a:rPr>
              <a:t>http://cs.wikipedia.org/wiki/Soubor:Brass.jpg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Slide 9, obr. 4: WALKERMA. 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 [online]. [cit. 24.2.2013]. Dostupný na WWW: </a:t>
            </a:r>
            <a:r>
              <a:rPr lang="cs-CZ" sz="1800" dirty="0" smtClean="0">
                <a:hlinkClick r:id="rId5"/>
              </a:rPr>
              <a:t>http://en.wikipedia.org/wiki/File:Zinc_oxide.jpg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Slide 9, obr. 5: MANGL, Ondřej. 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 [online]. [cit. 24.2.2013]. Dostupný na WWW: </a:t>
            </a:r>
            <a:r>
              <a:rPr lang="cs-CZ" sz="1800" dirty="0" smtClean="0">
                <a:hlinkClick r:id="rId6"/>
              </a:rPr>
              <a:t>http://cs.wikipedia.org/wiki/Soubor:S%C3%ADran_zine%C4%8Dnat%C3%BD.JPG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Slide 12, obr. 6:</a:t>
            </a:r>
            <a:r>
              <a:rPr lang="en-US" sz="1800" dirty="0" smtClean="0"/>
              <a:t> </a:t>
            </a:r>
            <a:r>
              <a:rPr lang="cs-CZ" sz="1800" dirty="0" smtClean="0"/>
              <a:t>OELEN, W. 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 [online]. [cit. 24.2.2013]. Dostupný na WWW: </a:t>
            </a:r>
            <a:r>
              <a:rPr lang="cs-CZ" sz="1800" dirty="0" smtClean="0">
                <a:hlinkClick r:id="rId7"/>
              </a:rPr>
              <a:t>http://en.wikipedia.org/wiki/File:Cadmium_sulfide.jpg</a:t>
            </a:r>
            <a:endParaRPr lang="en-US" sz="1800" dirty="0" smtClean="0"/>
          </a:p>
          <a:p>
            <a:pPr>
              <a:buNone/>
            </a:pPr>
            <a:r>
              <a:rPr lang="cs-CZ" sz="1800" dirty="0" smtClean="0"/>
              <a:t>Slide 12, obr. 7: MANGL, Ondřej. 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 [online]. [cit. 24.2.2013]. Dostupný na WWW: </a:t>
            </a:r>
            <a:r>
              <a:rPr lang="cs-CZ" sz="1800" dirty="0" smtClean="0">
                <a:hlinkClick r:id="rId8"/>
              </a:rPr>
              <a:t>http://en.wikipedia.org/wiki/File:Oxid_kademnat%C3%BD.JPG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310</Words>
  <Application>Microsoft Office PowerPoint</Application>
  <PresentationFormat>Předvádění na obrazovce (4:3)</PresentationFormat>
  <Paragraphs>95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Skupina zinku – II. B skupina d - prvky</vt:lpstr>
      <vt:lpstr>Charakteristika</vt:lpstr>
      <vt:lpstr>Zinek</vt:lpstr>
      <vt:lpstr>Výskyt a výroba:</vt:lpstr>
      <vt:lpstr>Vlastnosti:</vt:lpstr>
      <vt:lpstr>Užití:</vt:lpstr>
      <vt:lpstr>Sloučeniny:</vt:lpstr>
      <vt:lpstr>Kadmium</vt:lpstr>
      <vt:lpstr>Snímek 11</vt:lpstr>
      <vt:lpstr>Snímek 12</vt:lpstr>
      <vt:lpstr>Kontrolní otázky</vt:lpstr>
      <vt:lpstr>Kontrolní otázky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WINUBU</dc:creator>
  <cp:lastModifiedBy>WINUBU</cp:lastModifiedBy>
  <cp:revision>71</cp:revision>
  <dcterms:created xsi:type="dcterms:W3CDTF">2013-02-13T17:40:15Z</dcterms:created>
  <dcterms:modified xsi:type="dcterms:W3CDTF">2013-04-08T15:27:17Z</dcterms:modified>
</cp:coreProperties>
</file>