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71" r:id="rId5"/>
    <p:sldId id="260" r:id="rId6"/>
    <p:sldId id="261" r:id="rId7"/>
    <p:sldId id="264" r:id="rId8"/>
    <p:sldId id="272" r:id="rId9"/>
    <p:sldId id="262" r:id="rId10"/>
    <p:sldId id="265" r:id="rId11"/>
    <p:sldId id="269" r:id="rId12"/>
    <p:sldId id="270" r:id="rId13"/>
    <p:sldId id="273" r:id="rId14"/>
    <p:sldId id="25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188"/>
    <a:srgbClr val="FFFF66"/>
    <a:srgbClr val="FFFFCC"/>
    <a:srgbClr val="CCFFFF"/>
    <a:srgbClr val="ECE3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A4C07-8395-4AB3-8A46-D807085CEA1A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A89FA-78F7-4FC6-8889-E79C83FC111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053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BBF525-16B4-411B-8AAF-89BAEC90550E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0A89FA-78F7-4FC6-8889-E79C83FC1115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64999">
              <a:srgbClr val="DEC188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B46DB-3D35-4958-8999-7FE9F2280DE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Y3Q_Lt7XYw" TargetMode="External"/><Relationship Id="rId2" Type="http://schemas.openxmlformats.org/officeDocument/2006/relationships/hyperlink" Target="http://www.loupak.cz/video/veda-a-pokusy/5735-pokus-hlinik-a-rtu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r6R9FoEDIY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Cinnabarit_01.jpg" TargetMode="External"/><Relationship Id="rId2" Type="http://schemas.openxmlformats.org/officeDocument/2006/relationships/hyperlink" Target="http://cs.wikipedia.org/wiki/Soubor:Pouring_liquid_mercury_bioner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eyrovsky_Jaroslav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94509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Monika Šléglová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VY_32_INOVACE_06B_16_Skupina zinku II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Kovy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3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latin typeface="Calibri" pitchFamily="34" charset="0"/>
              </a:rPr>
              <a:t>Materiál je určen pro studenty 2. ročníku 4letých a odpovídajících ročníků víceletých gymnázií, do předmětu Chemie, kapitola Kovy. </a:t>
            </a:r>
          </a:p>
          <a:p>
            <a:r>
              <a:rPr lang="cs-CZ" sz="1400" dirty="0" smtClean="0">
                <a:latin typeface="Calibri" pitchFamily="34" charset="0"/>
              </a:rPr>
              <a:t>Tento materiál slouží pro výklad učiva  základních informací o prvcích II.B skupiny, konkrétně o rtuti.</a:t>
            </a:r>
          </a:p>
          <a:p>
            <a:r>
              <a:rPr lang="cs-CZ" sz="1400" dirty="0" smtClean="0">
                <a:latin typeface="Calibri" pitchFamily="34" charset="0"/>
              </a:rPr>
              <a:t>První část prezentace je určena jako podpora výkladu učitele a je doplněna ilustračními obrázky a třemi velmi zajímavými videi. Tato část může sloužit jako podklad zápisu do sešitu.</a:t>
            </a:r>
          </a:p>
          <a:p>
            <a:r>
              <a:rPr lang="cs-CZ" sz="1400" dirty="0" smtClean="0">
                <a:latin typeface="Calibri" pitchFamily="34" charset="0"/>
              </a:rPr>
              <a:t>Druhou část prezentace tvoří zajímavosti o rtuti a kontrolní otázky navazující a rozvíjející probrané učivo. Řešení žáci doplňují do promítaného zadání na tabuli fixem, nebo pomocí světelného pera na interaktivní tabuli nebo písemně do sešitu. 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odpovědi se objevují postupně na kliknutí myši.</a:t>
            </a:r>
          </a:p>
          <a:p>
            <a:pPr marL="0" indent="0">
              <a:buNone/>
            </a:pPr>
            <a:endParaRPr lang="cs-CZ" sz="1400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Materiál je určen pro interaktivní výuku.</a:t>
            </a:r>
          </a:p>
          <a:p>
            <a:r>
              <a:rPr lang="cs-CZ" sz="1400" dirty="0" smtClean="0">
                <a:latin typeface="Calibri" pitchFamily="34" charset="0"/>
              </a:rPr>
              <a:t>Veškeré hypertextové odkazy jsou platné ke dni vytvoření díla</a:t>
            </a:r>
            <a:r>
              <a:rPr lang="cs-CZ" sz="1400" dirty="0" smtClean="0">
                <a:latin typeface="Calibri" pitchFamily="34" charset="0"/>
              </a:rPr>
              <a:t>.</a:t>
            </a:r>
          </a:p>
          <a:p>
            <a:r>
              <a:rPr lang="cs-CZ" sz="1400" smtClean="0">
                <a:latin typeface="Calibri" pitchFamily="34" charset="0"/>
              </a:rPr>
              <a:t>DUM částečně zahrnuje </a:t>
            </a:r>
            <a:r>
              <a:rPr lang="cs-CZ" sz="1400" dirty="0" smtClean="0">
                <a:latin typeface="Calibri" pitchFamily="34" charset="0"/>
              </a:rPr>
              <a:t>průřezové téma Výchova k myšlení v evropských a globálních souvislostech.</a:t>
            </a:r>
            <a:endParaRPr lang="cs-CZ" sz="1400" dirty="0" smtClean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2000232" y="3786190"/>
            <a:ext cx="6200796" cy="828684"/>
          </a:xfrm>
        </p:spPr>
        <p:txBody>
          <a:bodyPr>
            <a:normAutofit/>
          </a:bodyPr>
          <a:lstStyle/>
          <a:p>
            <a:pPr algn="r"/>
            <a:r>
              <a:rPr lang="cs-CZ" sz="3600" b="1" dirty="0" smtClean="0">
                <a:solidFill>
                  <a:srgbClr val="C00000"/>
                </a:solidFill>
                <a:latin typeface="+mj-lt"/>
                <a:cs typeface="Arial" pitchFamily="34" charset="0"/>
              </a:rPr>
              <a:t>Rtuť</a:t>
            </a:r>
            <a:endParaRPr lang="cs-CZ" sz="3600" b="1" dirty="0">
              <a:solidFill>
                <a:srgbClr val="C0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85786" y="2143116"/>
            <a:ext cx="7501022" cy="1470025"/>
          </a:xfrm>
        </p:spPr>
        <p:txBody>
          <a:bodyPr>
            <a:noAutofit/>
          </a:bodyPr>
          <a:lstStyle/>
          <a:p>
            <a:pPr algn="r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Skupina zinku – II. B skupina</a:t>
            </a:r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5400" b="1" cap="none" dirty="0" smtClean="0">
                <a:solidFill>
                  <a:schemeClr val="accent1">
                    <a:lumMod val="50000"/>
                  </a:schemeClr>
                </a:solidFill>
              </a:rPr>
              <a:t>d - prvky</a:t>
            </a:r>
            <a:endParaRPr lang="cs-CZ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</a:rPr>
              <a:t>Rtuť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Charakteristika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ns</a:t>
            </a:r>
            <a:r>
              <a:rPr lang="cs-CZ" baseline="30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(n-1)d</a:t>
            </a:r>
            <a:r>
              <a:rPr lang="cs-CZ" baseline="30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- stabilní konfigurace →méně 							reaktivní 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kapalný stříbrolesklý těžký kov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ušlechtilý kov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oxidační čísla:</a:t>
            </a:r>
            <a:b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Hg – I,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II</a:t>
            </a:r>
          </a:p>
          <a:p>
            <a:endParaRPr lang="cs-CZ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			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[1]</a:t>
            </a:r>
            <a:r>
              <a:rPr lang="cs-CZ" sz="2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	</a:t>
            </a:r>
            <a:endParaRPr lang="cs-CZ" sz="2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Soubor:Pouring liquid mercury bione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857496"/>
            <a:ext cx="3357906" cy="36432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Výskyt a výroba: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 přírodě pouze vázaně:</a:t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rumělka (cinnabarit) HgS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výroba</a:t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oxidační pražení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HgS + O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 → Hg + SO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			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		     rafinace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File:Cinnabarit 0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6364" r="14545"/>
          <a:stretch>
            <a:fillRect/>
          </a:stretch>
        </p:blipFill>
        <p:spPr bwMode="auto">
          <a:xfrm>
            <a:off x="5214942" y="857232"/>
            <a:ext cx="3143272" cy="268199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7429520" y="3143248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3286116" y="5143512"/>
            <a:ext cx="42862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Vlastnosti: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91174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velmi těžký kov (</a:t>
            </a:r>
            <a:r>
              <a:rPr lang="el-GR" dirty="0" smtClean="0">
                <a:latin typeface="Arial" pitchFamily="34" charset="0"/>
                <a:cs typeface="Arial" pitchFamily="34" charset="0"/>
              </a:rPr>
              <a:t>ρ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=13,6g/cm</a:t>
            </a:r>
            <a:r>
              <a:rPr lang="cs-CZ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kumulativní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jedovaté jsou především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páry a rozpustné sloučeniny </a:t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(především organokovové: dimethylrtuť)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velké povrchové napětí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nereaktivní – reaguje dobře jen s HNO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3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472518" cy="5626121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 rozbití Hg teploměru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nezametat! 							 nevysávat!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posypat práškovou sírou - </a:t>
            </a:r>
            <a:r>
              <a:rPr lang="cs-CZ" dirty="0" smtClean="0">
                <a:latin typeface="Arial" pitchFamily="34" charset="0"/>
                <a:cs typeface="Arial" pitchFamily="34" charset="0"/>
                <a:sym typeface="Symbol"/>
              </a:rPr>
              <a:t> bezpečný HgS</a:t>
            </a:r>
            <a:br>
              <a:rPr lang="cs-CZ" dirty="0" smtClean="0">
                <a:latin typeface="Arial" pitchFamily="34" charset="0"/>
                <a:cs typeface="Arial" pitchFamily="34" charset="0"/>
                <a:sym typeface="Symbol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  <a:sym typeface="Symbol"/>
              </a:rPr>
              <a:t>			   (nechat působit cca 48 hod)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nebo sesbírat kuličky 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 smtClean="0">
              <a:hlinkClick r:id="rId2"/>
            </a:endParaRPr>
          </a:p>
          <a:p>
            <a:r>
              <a:rPr lang="cs-CZ" dirty="0" smtClean="0"/>
              <a:t>Video rtuť a hliník: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loupak.cz</a:t>
            </a:r>
            <a:r>
              <a:rPr lang="cs-CZ" sz="1800" dirty="0" smtClean="0">
                <a:hlinkClick r:id="rId2"/>
              </a:rPr>
              <a:t>/video/veda-a-pokusy/5735-pokus-</a:t>
            </a:r>
            <a:r>
              <a:rPr lang="cs-CZ" sz="1800" dirty="0" err="1" smtClean="0">
                <a:hlinkClick r:id="rId2"/>
              </a:rPr>
              <a:t>hlinik</a:t>
            </a:r>
            <a:r>
              <a:rPr lang="cs-CZ" sz="1800" dirty="0" smtClean="0">
                <a:hlinkClick r:id="rId2"/>
              </a:rPr>
              <a:t>-a-</a:t>
            </a:r>
            <a:r>
              <a:rPr lang="cs-CZ" sz="1800" dirty="0" err="1" smtClean="0">
                <a:hlinkClick r:id="rId2"/>
              </a:rPr>
              <a:t>rtut</a:t>
            </a:r>
            <a:endParaRPr lang="cs-CZ" sz="1800" dirty="0" smtClean="0"/>
          </a:p>
          <a:p>
            <a:r>
              <a:rPr lang="cs-CZ" dirty="0" smtClean="0"/>
              <a:t>Video rtuť a zářivky (12 min) </a:t>
            </a: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?v=NY3Q_Lt7XYw</a:t>
            </a:r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Užití: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r>
              <a:rPr lang="cs-CZ" dirty="0" smtClean="0"/>
              <a:t>teploměry (laboratorní)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slitiny = amalgámy </a:t>
            </a:r>
            <a:r>
              <a:rPr lang="cs-CZ" dirty="0" smtClean="0"/>
              <a:t>(s Au, Ag, Cu, Zn, Pb, …)</a:t>
            </a:r>
            <a:br>
              <a:rPr lang="cs-CZ" dirty="0" smtClean="0"/>
            </a:br>
            <a:r>
              <a:rPr lang="cs-CZ" dirty="0" smtClean="0"/>
              <a:t>využití  - dentální výplně</a:t>
            </a:r>
            <a:br>
              <a:rPr lang="cs-CZ" dirty="0" smtClean="0"/>
            </a:br>
            <a:r>
              <a:rPr lang="cs-CZ" dirty="0" smtClean="0"/>
              <a:t>		nebezpečnost není jistá</a:t>
            </a:r>
          </a:p>
          <a:p>
            <a:r>
              <a:rPr lang="cs-CZ" b="1" dirty="0" smtClean="0"/>
              <a:t>zářivky</a:t>
            </a:r>
          </a:p>
          <a:p>
            <a:r>
              <a:rPr lang="cs-CZ" dirty="0" smtClean="0"/>
              <a:t>rtuťová kapková elektroda </a:t>
            </a:r>
            <a:br>
              <a:rPr lang="cs-CZ" dirty="0" smtClean="0"/>
            </a:br>
            <a:r>
              <a:rPr lang="cs-CZ" b="1" dirty="0" smtClean="0">
                <a:solidFill>
                  <a:srgbClr val="C00000"/>
                </a:solidFill>
              </a:rPr>
              <a:t>polarografie</a:t>
            </a:r>
            <a:r>
              <a:rPr lang="cs-CZ" b="1" dirty="0" smtClean="0"/>
              <a:t> – J. Heyrovský</a:t>
            </a:r>
            <a:br>
              <a:rPr lang="cs-CZ" b="1" dirty="0" smtClean="0"/>
            </a:br>
            <a:r>
              <a:rPr lang="cs-CZ" b="1" dirty="0" smtClean="0"/>
              <a:t>Nobelova cena za chemii 1959</a:t>
            </a:r>
            <a:endParaRPr lang="cs-CZ" b="1" dirty="0"/>
          </a:p>
        </p:txBody>
      </p:sp>
      <p:pic>
        <p:nvPicPr>
          <p:cNvPr id="5122" name="Picture 2" descr="Soubor:Heyrovsky Jarosla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3357562"/>
            <a:ext cx="2357454" cy="314502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500694" y="6143644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Slou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čeniny: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4983179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rtuťné</a:t>
            </a:r>
            <a:r>
              <a:rPr lang="cs-CZ" dirty="0" smtClean="0"/>
              <a:t> 	(Hg – </a:t>
            </a:r>
            <a:r>
              <a:rPr lang="cs-CZ" dirty="0" err="1" smtClean="0"/>
              <a:t>Hg</a:t>
            </a:r>
            <a:r>
              <a:rPr lang="cs-CZ" dirty="0" smtClean="0"/>
              <a:t>)</a:t>
            </a:r>
            <a:r>
              <a:rPr lang="cs-CZ" baseline="30000" dirty="0" smtClean="0"/>
              <a:t>2+ </a:t>
            </a:r>
            <a:r>
              <a:rPr lang="cs-CZ" dirty="0" smtClean="0"/>
              <a:t> dimerní</a:t>
            </a:r>
            <a:br>
              <a:rPr lang="cs-CZ" dirty="0" smtClean="0"/>
            </a:br>
            <a:r>
              <a:rPr lang="cs-CZ" b="1" dirty="0" smtClean="0"/>
              <a:t>Hg</a:t>
            </a:r>
            <a:r>
              <a:rPr lang="cs-CZ" b="1" baseline="-25000" dirty="0" smtClean="0"/>
              <a:t>2</a:t>
            </a:r>
            <a:r>
              <a:rPr lang="cs-CZ" b="1" dirty="0" smtClean="0"/>
              <a:t>Cl</a:t>
            </a:r>
            <a:r>
              <a:rPr lang="cs-CZ" b="1" baseline="-25000" dirty="0" smtClean="0"/>
              <a:t>2</a:t>
            </a:r>
            <a:r>
              <a:rPr lang="cs-CZ" b="1" dirty="0" smtClean="0"/>
              <a:t> – kalomel</a:t>
            </a:r>
            <a:br>
              <a:rPr lang="cs-CZ" b="1" dirty="0" smtClean="0"/>
            </a:br>
            <a:r>
              <a:rPr lang="cs-CZ" dirty="0" smtClean="0"/>
              <a:t>- kalomelová srovnávací elektroda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rtuťnaté</a:t>
            </a:r>
            <a:r>
              <a:rPr lang="cs-CZ" dirty="0" smtClean="0"/>
              <a:t> – významnější</a:t>
            </a:r>
            <a:br>
              <a:rPr lang="cs-CZ" dirty="0" smtClean="0"/>
            </a:br>
            <a:r>
              <a:rPr lang="cs-CZ" b="1" dirty="0" smtClean="0"/>
              <a:t>HgCl</a:t>
            </a:r>
            <a:r>
              <a:rPr lang="cs-CZ" b="1" baseline="-25000" dirty="0" smtClean="0"/>
              <a:t>2</a:t>
            </a:r>
            <a:r>
              <a:rPr lang="cs-CZ" b="1" dirty="0" smtClean="0"/>
              <a:t> – sublimát</a:t>
            </a:r>
            <a:br>
              <a:rPr lang="cs-CZ" b="1" dirty="0" smtClean="0"/>
            </a:br>
            <a:r>
              <a:rPr lang="cs-CZ" dirty="0" smtClean="0"/>
              <a:t>-</a:t>
            </a:r>
            <a:r>
              <a:rPr lang="cs-CZ" b="1" dirty="0" smtClean="0"/>
              <a:t> </a:t>
            </a:r>
            <a:r>
              <a:rPr lang="cs-CZ" dirty="0" smtClean="0"/>
              <a:t>dříve jed na hlodavce, moření obilí (k setí)</a:t>
            </a:r>
            <a:br>
              <a:rPr lang="cs-CZ" dirty="0" smtClean="0"/>
            </a:br>
            <a:r>
              <a:rPr lang="cs-CZ" b="1" dirty="0" smtClean="0"/>
              <a:t>HgS </a:t>
            </a:r>
            <a:r>
              <a:rPr lang="cs-CZ" dirty="0" smtClean="0"/>
              <a:t>– červený pigment </a:t>
            </a:r>
            <a:br>
              <a:rPr lang="cs-CZ" dirty="0" smtClean="0"/>
            </a:br>
            <a:r>
              <a:rPr lang="cs-CZ" b="1" dirty="0" smtClean="0"/>
              <a:t>fulminát rtuťnatý – třaskavá rtuť </a:t>
            </a:r>
            <a:r>
              <a:rPr lang="cs-CZ" dirty="0" smtClean="0"/>
              <a:t>(pyrotechnika)</a:t>
            </a:r>
            <a:br>
              <a:rPr lang="cs-CZ" dirty="0" smtClean="0"/>
            </a:br>
            <a:r>
              <a:rPr lang="cs-CZ" dirty="0" smtClean="0"/>
              <a:t>video: </a:t>
            </a:r>
            <a:r>
              <a:rPr lang="cs-CZ" sz="1900" dirty="0" smtClean="0"/>
              <a:t> </a:t>
            </a:r>
            <a:r>
              <a:rPr lang="cs-CZ" sz="1900" dirty="0" smtClean="0">
                <a:hlinkClick r:id="rId2"/>
              </a:rPr>
              <a:t>http://www.</a:t>
            </a:r>
            <a:r>
              <a:rPr lang="cs-CZ" sz="1900" dirty="0" err="1" smtClean="0">
                <a:hlinkClick r:id="rId2"/>
              </a:rPr>
              <a:t>youtube.com</a:t>
            </a:r>
            <a:r>
              <a:rPr lang="cs-CZ" sz="1900" dirty="0" smtClean="0">
                <a:hlinkClick r:id="rId2"/>
              </a:rPr>
              <a:t>/</a:t>
            </a:r>
            <a:r>
              <a:rPr lang="cs-CZ" sz="1900" dirty="0" err="1" smtClean="0">
                <a:hlinkClick r:id="rId2"/>
              </a:rPr>
              <a:t>watch</a:t>
            </a:r>
            <a:r>
              <a:rPr lang="cs-CZ" sz="1900" dirty="0" smtClean="0">
                <a:hlinkClick r:id="rId2"/>
              </a:rPr>
              <a:t>?v=Yr6R9FoEDIY</a:t>
            </a:r>
            <a:endParaRPr lang="cs-CZ" sz="1900" dirty="0" smtClean="0"/>
          </a:p>
          <a:p>
            <a:endParaRPr lang="cs-CZ" sz="1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Zajímavosti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Nejvíce rtuti se do ovzduší dostane </a:t>
            </a:r>
            <a:br>
              <a:rPr lang="cs-CZ" dirty="0" smtClean="0"/>
            </a:br>
            <a:r>
              <a:rPr lang="cs-CZ" dirty="0" smtClean="0"/>
              <a:t>z krematorií </a:t>
            </a:r>
            <a:r>
              <a:rPr lang="cs-CZ" dirty="0" smtClean="0">
                <a:sym typeface="Wingdings" pitchFamily="2" charset="2"/>
              </a:rPr>
              <a:t></a:t>
            </a:r>
          </a:p>
          <a:p>
            <a:r>
              <a:rPr lang="cs-CZ" dirty="0" smtClean="0">
                <a:sym typeface="Wingdings" pitchFamily="2" charset="2"/>
              </a:rPr>
              <a:t>K největší otravě rtutí došlo roku 1953 </a:t>
            </a:r>
            <a:br>
              <a:rPr lang="cs-CZ" dirty="0" smtClean="0">
                <a:sym typeface="Wingdings" pitchFamily="2" charset="2"/>
              </a:rPr>
            </a:br>
            <a:r>
              <a:rPr lang="cs-CZ" dirty="0" smtClean="0">
                <a:sym typeface="Wingdings" pitchFamily="2" charset="2"/>
              </a:rPr>
              <a:t>v japonském zálivu </a:t>
            </a:r>
            <a:r>
              <a:rPr lang="cs-CZ" dirty="0" err="1" smtClean="0">
                <a:sym typeface="Wingdings" pitchFamily="2" charset="2"/>
              </a:rPr>
              <a:t>Minamata</a:t>
            </a:r>
            <a:r>
              <a:rPr lang="cs-CZ" dirty="0" smtClean="0">
                <a:sym typeface="Wingdings" pitchFamily="2" charset="2"/>
              </a:rPr>
              <a:t>. Několik tisíc lidí bylo otráveno rybami, které obsahovaly rtuť </a:t>
            </a:r>
            <a:br>
              <a:rPr lang="cs-CZ" dirty="0" smtClean="0">
                <a:sym typeface="Wingdings" pitchFamily="2" charset="2"/>
              </a:rPr>
            </a:br>
            <a:r>
              <a:rPr lang="cs-CZ" dirty="0" smtClean="0">
                <a:sym typeface="Wingdings" pitchFamily="2" charset="2"/>
              </a:rPr>
              <a:t>z odpadu blízké továrny.</a:t>
            </a:r>
          </a:p>
          <a:p>
            <a:r>
              <a:rPr lang="cs-CZ" dirty="0" smtClean="0">
                <a:sym typeface="Wingdings" pitchFamily="2" charset="2"/>
              </a:rPr>
              <a:t>V antice se rtuť přidávala do kosmetických přípravků (mastí) a ve středověku se používala jako lék na syfilis.</a:t>
            </a:r>
          </a:p>
          <a:p>
            <a:r>
              <a:rPr lang="cs-CZ" dirty="0" smtClean="0">
                <a:sym typeface="Wingdings" pitchFamily="2" charset="2"/>
              </a:rPr>
              <a:t>První amalgámová plomba (Hg+Au) byla použita </a:t>
            </a:r>
            <a:br>
              <a:rPr lang="cs-CZ" dirty="0" smtClean="0">
                <a:sym typeface="Wingdings" pitchFamily="2" charset="2"/>
              </a:rPr>
            </a:br>
            <a:r>
              <a:rPr lang="cs-CZ" dirty="0" smtClean="0">
                <a:sym typeface="Wingdings" pitchFamily="2" charset="2"/>
              </a:rPr>
              <a:t>v roce 1826.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Kontroln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/>
          <a:lstStyle/>
          <a:p>
            <a:r>
              <a:rPr lang="cs-CZ" dirty="0" smtClean="0"/>
              <a:t>Které „těžké“ kovy patří mezi toxické pro člověka a životní prostředí?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Jaké skupenství rtuti je nejnebezpečnější?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Který chlorid rtuti je prudce jedovatý?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857224" y="2714620"/>
            <a:ext cx="5072098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857224" y="3714752"/>
            <a:ext cx="2286016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857224" y="4929198"/>
            <a:ext cx="2286016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928662" y="2714620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olovo, kadmium a rtuť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00100" y="371475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plynné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0100" y="492919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HgCl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2</a:t>
            </a:r>
            <a:endParaRPr lang="cs-CZ" sz="3200" b="1" baseline="-25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Kontroln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/>
          <a:lstStyle/>
          <a:p>
            <a:r>
              <a:rPr lang="cs-CZ" dirty="0" smtClean="0"/>
              <a:t>Kde v domácnosti najdete rtuť? 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Jak se takové předměty mají po dosloužení likvidovat?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Napište vyčíslenou rovnici reakce Hg s koncentrovanou HNO</a:t>
            </a:r>
            <a:r>
              <a:rPr lang="cs-CZ" baseline="-25000" dirty="0" smtClean="0"/>
              <a:t>3</a:t>
            </a:r>
            <a:r>
              <a:rPr lang="cs-CZ" dirty="0" smtClean="0"/>
              <a:t>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857224" y="1857364"/>
            <a:ext cx="7715304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857224" y="3429000"/>
            <a:ext cx="7715304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857224" y="5214950"/>
            <a:ext cx="7715304" cy="5715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85786" y="1857364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v úsporných zářivkách a starších teploměrech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28662" y="342900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jako nebezpečný odpad ve sběrném dvoře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28662" y="5214950"/>
            <a:ext cx="7286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Hg + 4 HNO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3</a:t>
            </a:r>
            <a:r>
              <a:rPr lang="cs-CZ" sz="3200" b="1" dirty="0" smtClean="0">
                <a:solidFill>
                  <a:srgbClr val="C00000"/>
                </a:solidFill>
              </a:rPr>
              <a:t> → Hg(NO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3</a:t>
            </a:r>
            <a:r>
              <a:rPr lang="cs-CZ" sz="3200" b="1" dirty="0" smtClean="0">
                <a:solidFill>
                  <a:srgbClr val="C00000"/>
                </a:solidFill>
              </a:rPr>
              <a:t>)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2</a:t>
            </a:r>
            <a:r>
              <a:rPr lang="cs-CZ" sz="3200" b="1" dirty="0" smtClean="0">
                <a:solidFill>
                  <a:srgbClr val="C00000"/>
                </a:solidFill>
              </a:rPr>
              <a:t> + </a:t>
            </a:r>
            <a:r>
              <a:rPr lang="cs-CZ" sz="3200" b="1" dirty="0" err="1" smtClean="0">
                <a:solidFill>
                  <a:srgbClr val="C00000"/>
                </a:solidFill>
              </a:rPr>
              <a:t>2</a:t>
            </a:r>
            <a:r>
              <a:rPr lang="cs-CZ" sz="3200" b="1" dirty="0" smtClean="0">
                <a:solidFill>
                  <a:srgbClr val="C00000"/>
                </a:solidFill>
              </a:rPr>
              <a:t> NO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2</a:t>
            </a:r>
            <a:r>
              <a:rPr lang="cs-CZ" sz="3200" b="1" dirty="0" smtClean="0">
                <a:solidFill>
                  <a:srgbClr val="C00000"/>
                </a:solidFill>
              </a:rPr>
              <a:t> + 2 H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2</a:t>
            </a:r>
            <a:r>
              <a:rPr lang="cs-CZ" sz="3200" b="1" dirty="0" smtClean="0">
                <a:solidFill>
                  <a:srgbClr val="C00000"/>
                </a:solidFill>
              </a:rPr>
              <a:t>O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/>
              <a:t>Archiv autora</a:t>
            </a:r>
          </a:p>
          <a:p>
            <a:pPr>
              <a:buNone/>
            </a:pPr>
            <a:r>
              <a:rPr lang="cs-CZ" sz="1800" dirty="0" smtClean="0"/>
              <a:t>Slide 5, obr. 1: NEZNÁMÝ. 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 [online]. [cit. 25.2.2013]. Dostupný na WWW: </a:t>
            </a:r>
            <a:r>
              <a:rPr lang="cs-CZ" sz="1800" dirty="0" smtClean="0">
                <a:hlinkClick r:id="rId2"/>
              </a:rPr>
              <a:t>http://cs.wikipedia.org/wiki/Soubor:Pouring_liquid_mercury_bionerd.jpg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 6, obr. 2:ZELL, H. 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 [online]. [cit. 2.3.2013]. Dostupný na WWW: </a:t>
            </a:r>
            <a:r>
              <a:rPr lang="cs-CZ" sz="1800" dirty="0" smtClean="0">
                <a:hlinkClick r:id="rId3"/>
              </a:rPr>
              <a:t>http://en.wikipedia.org/wiki/File:Cinnabarit_01.jpg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9, obr. 3: ARCHIV ÚFCH J.HEYROVSKÉHO AV ČR, V.V.I.. 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 [online]. [cit. 2.3.2013]. Dostupný na WWW: </a:t>
            </a:r>
            <a:r>
              <a:rPr lang="cs-CZ" sz="1800" dirty="0" smtClean="0">
                <a:hlinkClick r:id="rId4"/>
              </a:rPr>
              <a:t>http://cs.wikipedia.org/wiki/Soubor:Heyrovsky_Jaroslav.jpg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293</Words>
  <Application>Microsoft Office PowerPoint</Application>
  <PresentationFormat>Předvádění na obrazovce (4:3)</PresentationFormat>
  <Paragraphs>87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ANOTACE</vt:lpstr>
      <vt:lpstr>Skupina zinku – II. B skupina d - prvky</vt:lpstr>
      <vt:lpstr>Rtuť</vt:lpstr>
      <vt:lpstr>Charakteristika</vt:lpstr>
      <vt:lpstr>Výskyt a výroba:</vt:lpstr>
      <vt:lpstr>Vlastnosti:</vt:lpstr>
      <vt:lpstr>Prezentace aplikace PowerPoint</vt:lpstr>
      <vt:lpstr>Užití:</vt:lpstr>
      <vt:lpstr>Sloučeniny:</vt:lpstr>
      <vt:lpstr>Zajímavosti</vt:lpstr>
      <vt:lpstr>Kontrolní otázky</vt:lpstr>
      <vt:lpstr>Kontrolní otázky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WINUBU</dc:creator>
  <cp:lastModifiedBy>Monika Šléglová</cp:lastModifiedBy>
  <cp:revision>101</cp:revision>
  <dcterms:created xsi:type="dcterms:W3CDTF">2013-02-13T17:40:15Z</dcterms:created>
  <dcterms:modified xsi:type="dcterms:W3CDTF">2013-03-05T07:26:41Z</dcterms:modified>
</cp:coreProperties>
</file>