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8" r:id="rId3"/>
    <p:sldId id="256" r:id="rId4"/>
    <p:sldId id="259" r:id="rId5"/>
    <p:sldId id="260" r:id="rId6"/>
    <p:sldId id="263" r:id="rId7"/>
    <p:sldId id="271" r:id="rId8"/>
    <p:sldId id="272" r:id="rId9"/>
    <p:sldId id="266" r:id="rId10"/>
    <p:sldId id="273" r:id="rId11"/>
    <p:sldId id="274" r:id="rId12"/>
    <p:sldId id="267" r:id="rId13"/>
    <p:sldId id="269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D69A"/>
    <a:srgbClr val="F2B85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14" y="-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2CD59F-E072-4A94-8F35-E8919E40D970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2B3902-AC78-405B-947F-AF583CDAF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BBBF525-16B4-411B-8AAF-89BAEC90550E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eb.natur.cuni.cz/ugmnz/mineral/mineral/hematit.html" TargetMode="External"/><Relationship Id="rId2" Type="http://schemas.openxmlformats.org/officeDocument/2006/relationships/hyperlink" Target="http://web.natur.cuni.cz/ugmnz/mineral/mineral/magnetit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eb.natur.cuni.cz/ugmnz/mineral/mineral/pyrit.html" TargetMode="External"/><Relationship Id="rId5" Type="http://schemas.openxmlformats.org/officeDocument/2006/relationships/hyperlink" Target="http://web.natur.cuni.cz/ugmnz/mineral/mineral/siderit.html" TargetMode="External"/><Relationship Id="rId4" Type="http://schemas.openxmlformats.org/officeDocument/2006/relationships/hyperlink" Target="http://web.natur.cuni.cz/ugmnz/mineral/mineral/limonit.html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ron_electrolytic_and_1cm3_cube.jpg" TargetMode="External"/><Relationship Id="rId2" Type="http://schemas.openxmlformats.org/officeDocument/2006/relationships/hyperlink" Target="http://cs.wikipedia.org/wiki/Soubor:SikhoteAlinMeteorit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Rust_and_dir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3494509"/>
              </p:ext>
            </p:extLst>
          </p:nvPr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Monika Šléglová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VY_32_INOVACE_06B_18_Železo-výskyt,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vlastnosti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Kovy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23.2.2013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6369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latin typeface="Calibri" pitchFamily="34" charset="0"/>
              </a:rPr>
              <a:t>Materiál je určen pro studenty 2. ročníku 4letých a odpovídajících ročníků víceletých gymnázií, do předmětu Chemie, kapitola Kovy. </a:t>
            </a:r>
          </a:p>
          <a:p>
            <a:r>
              <a:rPr lang="cs-CZ" sz="1400" dirty="0" smtClean="0">
                <a:latin typeface="Calibri" pitchFamily="34" charset="0"/>
              </a:rPr>
              <a:t>Tento materiál slouží pro výklad učiva o výskytu, vlastnostech, reaktivitě a sloučeninách železa, se stručným rozšířením o  korozi a korozní ochranu. </a:t>
            </a:r>
          </a:p>
          <a:p>
            <a:r>
              <a:rPr lang="cs-CZ" sz="1400" dirty="0" smtClean="0">
                <a:latin typeface="Calibri" pitchFamily="34" charset="0"/>
              </a:rPr>
              <a:t>První část prezentace je určena jako podpora výkladu učitele a je doplněna ilustračními snímky a odkazy na ně.</a:t>
            </a:r>
          </a:p>
          <a:p>
            <a:pPr>
              <a:buNone/>
            </a:pPr>
            <a:r>
              <a:rPr lang="cs-CZ" sz="1400" dirty="0" smtClean="0">
                <a:solidFill>
                  <a:srgbClr val="FF0000"/>
                </a:solidFill>
                <a:latin typeface="Calibri" pitchFamily="34" charset="0"/>
              </a:rPr>
              <a:t>	</a:t>
            </a:r>
            <a:r>
              <a:rPr lang="cs-CZ" sz="1400" dirty="0" smtClean="0">
                <a:latin typeface="Calibri" pitchFamily="34" charset="0"/>
              </a:rPr>
              <a:t>Tato část může sloužit jako podklad zápisu do sešitu.</a:t>
            </a:r>
          </a:p>
          <a:p>
            <a:r>
              <a:rPr lang="cs-CZ" sz="1400" dirty="0" smtClean="0">
                <a:latin typeface="Calibri" pitchFamily="34" charset="0"/>
              </a:rPr>
              <a:t>Druhou část prezentace tvoří kontrolní otázky na prověření získaných znalostí a doplňování chemických rovnic, které je aplikací znalostí získaných při výkladu</a:t>
            </a:r>
            <a:r>
              <a:rPr lang="cs-CZ" sz="1400" dirty="0" smtClean="0">
                <a:latin typeface="Calibri" pitchFamily="34" charset="0"/>
              </a:rPr>
              <a:t>. Řešení </a:t>
            </a:r>
            <a:r>
              <a:rPr lang="cs-CZ" sz="1400" smtClean="0">
                <a:latin typeface="Calibri" pitchFamily="34" charset="0"/>
              </a:rPr>
              <a:t>žáci </a:t>
            </a:r>
            <a:r>
              <a:rPr lang="cs-CZ" sz="1400" smtClean="0">
                <a:latin typeface="Calibri" pitchFamily="34" charset="0"/>
              </a:rPr>
              <a:t>doplňují </a:t>
            </a:r>
            <a:r>
              <a:rPr lang="cs-CZ" sz="1400" dirty="0" smtClean="0">
                <a:latin typeface="Calibri" pitchFamily="34" charset="0"/>
              </a:rPr>
              <a:t>do promítaného zadání na tabuli fixem, nebo pomocí světelného pera na interaktivní tabuli nebo písemně do sešitu. </a:t>
            </a:r>
          </a:p>
          <a:p>
            <a:pPr>
              <a:buNone/>
            </a:pPr>
            <a:r>
              <a:rPr lang="cs-CZ" sz="1400" dirty="0" smtClean="0">
                <a:latin typeface="Calibri" pitchFamily="34" charset="0"/>
              </a:rPr>
              <a:t>	Správné odpovědi se objevují postupně na kliknutí myši.</a:t>
            </a:r>
          </a:p>
          <a:p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Materiál je určen pro interaktivní výuku.</a:t>
            </a:r>
          </a:p>
          <a:p>
            <a:r>
              <a:rPr lang="cs-CZ" sz="1400" dirty="0" smtClean="0">
                <a:latin typeface="Calibri" pitchFamily="34" charset="0"/>
              </a:rPr>
              <a:t>Veškeré hypertextové odkazy jsou platné ke dni vytvoření díla.</a:t>
            </a:r>
          </a:p>
          <a:p>
            <a:pPr marL="0" indent="0">
              <a:buFont typeface="Arial" charset="0"/>
              <a:buNone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3200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</a:rPr>
              <a:t>ŽELEZO (Fe, ferrum)</a:t>
            </a:r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Výskyt: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785926"/>
            <a:ext cx="8229600" cy="4429156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ryzí</a:t>
            </a:r>
            <a:r>
              <a:rPr lang="cs-CZ" dirty="0" smtClean="0"/>
              <a:t> – </a:t>
            </a:r>
            <a:r>
              <a:rPr lang="cs-CZ" b="1" dirty="0" smtClean="0"/>
              <a:t>v meteoritech</a:t>
            </a:r>
            <a:br>
              <a:rPr lang="cs-CZ" b="1" dirty="0" smtClean="0"/>
            </a:br>
            <a:endParaRPr lang="cs-CZ" b="1" dirty="0" smtClean="0"/>
          </a:p>
          <a:p>
            <a:r>
              <a:rPr lang="cs-CZ" sz="3600" b="1" dirty="0" smtClean="0">
                <a:solidFill>
                  <a:srgbClr val="C00000"/>
                </a:solidFill>
              </a:rPr>
              <a:t>vázané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</a:t>
            </a:r>
            <a:r>
              <a:rPr lang="cs-CZ" b="1" dirty="0" smtClean="0"/>
              <a:t>- v rudách </a:t>
            </a:r>
            <a:r>
              <a:rPr lang="cs-CZ" dirty="0" smtClean="0"/>
              <a:t>(viz dále)</a:t>
            </a:r>
            <a:br>
              <a:rPr lang="cs-CZ" dirty="0" smtClean="0"/>
            </a:br>
            <a:r>
              <a:rPr lang="cs-CZ" dirty="0" smtClean="0"/>
              <a:t>	</a:t>
            </a:r>
            <a:r>
              <a:rPr lang="cs-CZ" b="1" dirty="0" smtClean="0"/>
              <a:t>- v železitých minerálních vodách</a:t>
            </a:r>
            <a:br>
              <a:rPr lang="cs-CZ" b="1" dirty="0" smtClean="0"/>
            </a:br>
            <a:r>
              <a:rPr lang="cs-CZ" b="1" dirty="0" smtClean="0"/>
              <a:t>	   Fe(HCO</a:t>
            </a:r>
            <a:r>
              <a:rPr lang="cs-CZ" b="1" baseline="-25000" dirty="0" smtClean="0"/>
              <a:t>3</a:t>
            </a:r>
            <a:r>
              <a:rPr lang="cs-CZ" b="1" dirty="0" smtClean="0"/>
              <a:t>)</a:t>
            </a:r>
            <a:r>
              <a:rPr lang="cs-CZ" b="1" baseline="-25000" dirty="0" smtClean="0"/>
              <a:t>2</a:t>
            </a:r>
            <a:r>
              <a:rPr lang="cs-CZ" b="1" dirty="0" smtClean="0"/>
              <a:t> </a:t>
            </a:r>
            <a:r>
              <a:rPr lang="cs-CZ" dirty="0" smtClean="0"/>
              <a:t>nebo</a:t>
            </a:r>
            <a:r>
              <a:rPr lang="cs-CZ" b="1" dirty="0" smtClean="0"/>
              <a:t> Fe(HCO</a:t>
            </a:r>
            <a:r>
              <a:rPr lang="cs-CZ" b="1" baseline="-25000" dirty="0" smtClean="0"/>
              <a:t>3</a:t>
            </a:r>
            <a:r>
              <a:rPr lang="cs-CZ" b="1" dirty="0" smtClean="0"/>
              <a:t>)</a:t>
            </a:r>
            <a:r>
              <a:rPr lang="cs-CZ" b="1" baseline="-25000" dirty="0" smtClean="0"/>
              <a:t>3</a:t>
            </a: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b="1" dirty="0" smtClean="0"/>
              <a:t>	- biogenní prvek - hemoglobin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</a:t>
            </a:r>
          </a:p>
        </p:txBody>
      </p:sp>
      <p:pic>
        <p:nvPicPr>
          <p:cNvPr id="11266" name="Picture 2" descr="Soubor:SikhoteAlinMeteorite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14876" y="357166"/>
            <a:ext cx="4191029" cy="314327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15338" y="3286124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[1]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Rudy železa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072494" cy="507209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		</a:t>
            </a:r>
            <a:r>
              <a:rPr lang="cs-CZ" sz="3600" b="1" dirty="0" smtClean="0"/>
              <a:t>Fe</a:t>
            </a:r>
            <a:r>
              <a:rPr lang="cs-CZ" sz="3600" b="1" baseline="-25000" dirty="0" smtClean="0"/>
              <a:t>3</a:t>
            </a:r>
            <a:r>
              <a:rPr lang="cs-CZ" sz="3600" b="1" dirty="0" smtClean="0"/>
              <a:t>O</a:t>
            </a:r>
            <a:r>
              <a:rPr lang="cs-CZ" sz="3600" b="1" baseline="-25000" dirty="0" smtClean="0"/>
              <a:t>4</a:t>
            </a:r>
            <a:r>
              <a:rPr lang="cs-CZ" sz="3600" b="1" dirty="0" smtClean="0"/>
              <a:t> – magnetit (magnetovec)</a:t>
            </a:r>
            <a:br>
              <a:rPr lang="cs-CZ" sz="3600" b="1" dirty="0" smtClean="0"/>
            </a:br>
            <a:r>
              <a:rPr lang="cs-CZ" sz="2000" dirty="0" smtClean="0">
                <a:hlinkClick r:id="rId2"/>
              </a:rPr>
              <a:t>http://web.</a:t>
            </a:r>
            <a:r>
              <a:rPr lang="cs-CZ" sz="2000" dirty="0" err="1" smtClean="0">
                <a:hlinkClick r:id="rId2"/>
              </a:rPr>
              <a:t>natur.cuni.cz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ugmnz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mineral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mineral</a:t>
            </a:r>
            <a:r>
              <a:rPr lang="cs-CZ" sz="2000" dirty="0" smtClean="0">
                <a:hlinkClick r:id="rId2"/>
              </a:rPr>
              <a:t>/magnetit.</a:t>
            </a:r>
            <a:r>
              <a:rPr lang="cs-CZ" sz="2000" dirty="0" err="1" smtClean="0">
                <a:hlinkClick r:id="rId2"/>
              </a:rPr>
              <a:t>html</a:t>
            </a:r>
            <a:endParaRPr lang="cs-CZ" sz="2000" dirty="0" smtClean="0"/>
          </a:p>
          <a:p>
            <a:pPr>
              <a:buNone/>
            </a:pPr>
            <a:r>
              <a:rPr lang="cs-CZ" sz="3600" dirty="0" smtClean="0"/>
              <a:t>		</a:t>
            </a:r>
            <a:r>
              <a:rPr lang="cs-CZ" sz="3600" b="1" dirty="0" smtClean="0"/>
              <a:t>Fe</a:t>
            </a:r>
            <a:r>
              <a:rPr lang="cs-CZ" sz="3600" b="1" baseline="-25000" dirty="0" smtClean="0"/>
              <a:t>2</a:t>
            </a:r>
            <a:r>
              <a:rPr lang="cs-CZ" sz="3600" b="1" dirty="0" smtClean="0"/>
              <a:t>O</a:t>
            </a:r>
            <a:r>
              <a:rPr lang="cs-CZ" sz="3600" b="1" baseline="-25000" dirty="0" smtClean="0"/>
              <a:t>3</a:t>
            </a:r>
            <a:r>
              <a:rPr lang="cs-CZ" sz="3600" b="1" dirty="0" smtClean="0"/>
              <a:t> – hematit (krevel)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2000" dirty="0" smtClean="0">
                <a:hlinkClick r:id="rId3"/>
              </a:rPr>
              <a:t>http://web.</a:t>
            </a:r>
            <a:r>
              <a:rPr lang="cs-CZ" sz="2000" dirty="0" err="1" smtClean="0">
                <a:hlinkClick r:id="rId3"/>
              </a:rPr>
              <a:t>natur.cuni.cz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ugmnz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mineral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mineral</a:t>
            </a:r>
            <a:r>
              <a:rPr lang="cs-CZ" sz="2000" dirty="0" smtClean="0">
                <a:hlinkClick r:id="rId3"/>
              </a:rPr>
              <a:t>/hematit.</a:t>
            </a:r>
            <a:r>
              <a:rPr lang="cs-CZ" sz="2000" dirty="0" err="1" smtClean="0">
                <a:hlinkClick r:id="rId3"/>
              </a:rPr>
              <a:t>html</a:t>
            </a:r>
            <a:endParaRPr lang="cs-CZ" sz="2000" dirty="0" smtClean="0"/>
          </a:p>
          <a:p>
            <a:pPr>
              <a:buNone/>
            </a:pPr>
            <a:r>
              <a:rPr lang="cs-CZ" sz="3600" dirty="0" smtClean="0"/>
              <a:t>		</a:t>
            </a:r>
            <a:r>
              <a:rPr lang="cs-CZ" sz="3600" b="1" dirty="0" smtClean="0"/>
              <a:t>Fe</a:t>
            </a:r>
            <a:r>
              <a:rPr lang="cs-CZ" sz="3600" b="1" baseline="-25000" dirty="0" smtClean="0"/>
              <a:t>2</a:t>
            </a:r>
            <a:r>
              <a:rPr lang="cs-CZ" sz="3600" b="1" dirty="0" smtClean="0"/>
              <a:t>O</a:t>
            </a:r>
            <a:r>
              <a:rPr lang="cs-CZ" sz="3600" b="1" baseline="-25000" dirty="0" smtClean="0"/>
              <a:t>3</a:t>
            </a:r>
            <a:r>
              <a:rPr lang="cs-CZ" sz="3600" b="1" dirty="0" smtClean="0"/>
              <a:t>.nH</a:t>
            </a:r>
            <a:r>
              <a:rPr lang="cs-CZ" sz="3600" b="1" baseline="-25000" dirty="0" smtClean="0"/>
              <a:t>2</a:t>
            </a:r>
            <a:r>
              <a:rPr lang="cs-CZ" sz="3600" b="1" dirty="0" smtClean="0"/>
              <a:t>O – limonit (hnědel)</a:t>
            </a:r>
            <a:br>
              <a:rPr lang="cs-CZ" sz="3600" b="1" dirty="0" smtClean="0"/>
            </a:br>
            <a:r>
              <a:rPr lang="cs-CZ" sz="2000" dirty="0" smtClean="0">
                <a:hlinkClick r:id="rId4"/>
              </a:rPr>
              <a:t>http://web.</a:t>
            </a:r>
            <a:r>
              <a:rPr lang="cs-CZ" sz="2000" dirty="0" err="1" smtClean="0">
                <a:hlinkClick r:id="rId4"/>
              </a:rPr>
              <a:t>natur.cuni.cz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ugmnz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mineral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mineral</a:t>
            </a:r>
            <a:r>
              <a:rPr lang="cs-CZ" sz="2000" dirty="0" smtClean="0">
                <a:hlinkClick r:id="rId4"/>
              </a:rPr>
              <a:t>/limonit.</a:t>
            </a:r>
            <a:r>
              <a:rPr lang="cs-CZ" sz="2000" dirty="0" err="1" smtClean="0">
                <a:hlinkClick r:id="rId4"/>
              </a:rPr>
              <a:t>html</a:t>
            </a:r>
            <a:endParaRPr lang="cs-CZ" sz="2000" dirty="0" smtClean="0"/>
          </a:p>
          <a:p>
            <a:pPr>
              <a:buNone/>
            </a:pPr>
            <a:r>
              <a:rPr lang="cs-CZ" sz="3600" dirty="0" smtClean="0"/>
              <a:t>		</a:t>
            </a:r>
            <a:r>
              <a:rPr lang="cs-CZ" sz="3600" b="1" dirty="0" smtClean="0"/>
              <a:t>FeCO</a:t>
            </a:r>
            <a:r>
              <a:rPr lang="cs-CZ" sz="3600" b="1" baseline="-25000" dirty="0" smtClean="0"/>
              <a:t>3</a:t>
            </a:r>
            <a:r>
              <a:rPr lang="cs-CZ" sz="3600" b="1" dirty="0" smtClean="0"/>
              <a:t> – siderit (ocelek)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2000" dirty="0" smtClean="0">
                <a:hlinkClick r:id="rId5"/>
              </a:rPr>
              <a:t>http://web.</a:t>
            </a:r>
            <a:r>
              <a:rPr lang="cs-CZ" sz="2000" dirty="0" err="1" smtClean="0">
                <a:hlinkClick r:id="rId5"/>
              </a:rPr>
              <a:t>natur.cuni.cz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ugmnz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mineral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mineral</a:t>
            </a:r>
            <a:r>
              <a:rPr lang="cs-CZ" sz="2000" dirty="0" smtClean="0">
                <a:hlinkClick r:id="rId5"/>
              </a:rPr>
              <a:t>/siderit.</a:t>
            </a:r>
            <a:r>
              <a:rPr lang="cs-CZ" sz="2000" dirty="0" err="1" smtClean="0">
                <a:hlinkClick r:id="rId5"/>
              </a:rPr>
              <a:t>html</a:t>
            </a:r>
            <a:endParaRPr lang="cs-CZ" sz="2000" dirty="0" smtClean="0"/>
          </a:p>
          <a:p>
            <a:pPr>
              <a:buNone/>
            </a:pPr>
            <a:r>
              <a:rPr lang="cs-CZ" sz="3600" dirty="0" smtClean="0"/>
              <a:t>		</a:t>
            </a:r>
            <a:r>
              <a:rPr lang="cs-CZ" sz="3600" b="1" dirty="0" smtClean="0"/>
              <a:t>FeS</a:t>
            </a:r>
            <a:r>
              <a:rPr lang="cs-CZ" sz="3600" b="1" baseline="-25000" dirty="0" smtClean="0"/>
              <a:t>2</a:t>
            </a:r>
            <a:r>
              <a:rPr lang="cs-CZ" sz="3600" b="1" dirty="0" smtClean="0"/>
              <a:t> – pyrit</a:t>
            </a:r>
            <a:br>
              <a:rPr lang="cs-CZ" sz="3600" b="1" dirty="0" smtClean="0"/>
            </a:br>
            <a:r>
              <a:rPr lang="cs-CZ" sz="2000" dirty="0" smtClean="0">
                <a:hlinkClick r:id="rId6"/>
              </a:rPr>
              <a:t>http://web.</a:t>
            </a:r>
            <a:r>
              <a:rPr lang="cs-CZ" sz="2000" dirty="0" err="1" smtClean="0">
                <a:hlinkClick r:id="rId6"/>
              </a:rPr>
              <a:t>natur.cuni.cz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ugmnz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mineral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mineral</a:t>
            </a:r>
            <a:r>
              <a:rPr lang="cs-CZ" sz="2000" dirty="0" smtClean="0">
                <a:hlinkClick r:id="rId6"/>
              </a:rPr>
              <a:t>/pyrit.</a:t>
            </a:r>
            <a:r>
              <a:rPr lang="cs-CZ" sz="2000" dirty="0" err="1" smtClean="0">
                <a:hlinkClick r:id="rId6"/>
              </a:rPr>
              <a:t>html</a:t>
            </a:r>
            <a:endParaRPr lang="cs-CZ" sz="2000" dirty="0" smtClean="0"/>
          </a:p>
          <a:p>
            <a:pPr marL="514350" indent="-514350" defTabSz="828000"/>
            <a:endParaRPr lang="cs-CZ" sz="3600" b="1" dirty="0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357166"/>
            <a:ext cx="8643998" cy="928694"/>
          </a:xfrm>
        </p:spPr>
        <p:txBody>
          <a:bodyPr>
            <a:noAutofit/>
          </a:bodyPr>
          <a:lstStyle/>
          <a:p>
            <a:pPr algn="l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Fyzikální vlastnosti </a:t>
            </a:r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čistého Fe: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229600" cy="4643469"/>
          </a:xfrm>
        </p:spPr>
        <p:txBody>
          <a:bodyPr>
            <a:normAutofit/>
          </a:bodyPr>
          <a:lstStyle/>
          <a:p>
            <a:r>
              <a:rPr lang="cs-CZ" dirty="0" smtClean="0"/>
              <a:t>stříbrobílý, lesklý, měkký kov</a:t>
            </a:r>
          </a:p>
          <a:p>
            <a:r>
              <a:rPr lang="cs-CZ" dirty="0" smtClean="0"/>
              <a:t>kujný, tažný, slévatelný</a:t>
            </a:r>
          </a:p>
          <a:p>
            <a:r>
              <a:rPr lang="cs-CZ" dirty="0" smtClean="0"/>
              <a:t>3 alotropické modifikace </a:t>
            </a:r>
            <a:r>
              <a:rPr lang="el-GR" dirty="0" smtClean="0"/>
              <a:t>α</a:t>
            </a:r>
            <a:r>
              <a:rPr lang="cs-CZ" dirty="0" smtClean="0"/>
              <a:t>, </a:t>
            </a:r>
            <a:r>
              <a:rPr lang="el-GR" dirty="0" smtClean="0"/>
              <a:t>β</a:t>
            </a:r>
            <a:r>
              <a:rPr lang="cs-CZ" dirty="0" smtClean="0"/>
              <a:t>, </a:t>
            </a:r>
            <a:r>
              <a:rPr lang="el-GR" dirty="0" smtClean="0"/>
              <a:t>γ</a:t>
            </a:r>
            <a:endParaRPr lang="cs-CZ" dirty="0" smtClean="0"/>
          </a:p>
          <a:p>
            <a:r>
              <a:rPr lang="cs-CZ" dirty="0" smtClean="0"/>
              <a:t>nemá technický význam</a:t>
            </a:r>
          </a:p>
          <a:p>
            <a:endParaRPr lang="cs-CZ" dirty="0"/>
          </a:p>
        </p:txBody>
      </p:sp>
      <p:pic>
        <p:nvPicPr>
          <p:cNvPr id="8194" name="Picture 2" descr="Soubor:Iron electrolytic and 1cm3 cube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DCDADB"/>
              </a:clrFrom>
              <a:clrTo>
                <a:srgbClr val="DCDADB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10599" y="3286124"/>
            <a:ext cx="5278953" cy="328614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428992" y="5715016"/>
            <a:ext cx="785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[2]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428596" y="4714884"/>
            <a:ext cx="8215370" cy="1571636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Chemické vlastnosti: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5214974"/>
          </a:xfrm>
        </p:spPr>
        <p:txBody>
          <a:bodyPr>
            <a:normAutofit/>
          </a:bodyPr>
          <a:lstStyle/>
          <a:p>
            <a:r>
              <a:rPr lang="cs-CZ" dirty="0" smtClean="0"/>
              <a:t>ox. čísla II, </a:t>
            </a:r>
            <a:r>
              <a:rPr lang="cs-CZ" b="1" dirty="0" smtClean="0">
                <a:solidFill>
                  <a:srgbClr val="C00000"/>
                </a:solidFill>
              </a:rPr>
              <a:t>III</a:t>
            </a:r>
          </a:p>
          <a:p>
            <a:r>
              <a:rPr lang="cs-CZ" dirty="0" smtClean="0"/>
              <a:t>neušlechtilý kov</a:t>
            </a:r>
          </a:p>
          <a:p>
            <a:r>
              <a:rPr lang="cs-CZ" dirty="0" smtClean="0"/>
              <a:t>na suchém vzduchu stálý</a:t>
            </a:r>
          </a:p>
          <a:p>
            <a:r>
              <a:rPr lang="cs-CZ" dirty="0" smtClean="0"/>
              <a:t>ve vlhku – </a:t>
            </a:r>
            <a:r>
              <a:rPr lang="cs-CZ" b="1" dirty="0" smtClean="0">
                <a:solidFill>
                  <a:srgbClr val="FF0000"/>
                </a:solidFill>
              </a:rPr>
              <a:t>koroze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/>
              <a:t>Definice </a:t>
            </a:r>
            <a:r>
              <a:rPr lang="en-US" b="1" dirty="0" smtClean="0"/>
              <a:t>koro</a:t>
            </a:r>
            <a:r>
              <a:rPr lang="cs-CZ" b="1" dirty="0" smtClean="0"/>
              <a:t>ze: </a:t>
            </a:r>
            <a:r>
              <a:rPr lang="cs-CZ" dirty="0" smtClean="0"/>
              <a:t>postupné chemické nebo fyzikálně-chemické znehodnocování materiálu za působení okolního prostředí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214942" y="3357562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[3]</a:t>
            </a:r>
            <a:endParaRPr lang="cs-CZ" sz="2800" dirty="0"/>
          </a:p>
        </p:txBody>
      </p:sp>
      <p:pic>
        <p:nvPicPr>
          <p:cNvPr id="6148" name="Picture 4" descr="Soubor:Rust and dir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5107784" y="964391"/>
            <a:ext cx="4214843" cy="2857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Koroze železa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Fe              Fe</a:t>
            </a:r>
            <a:r>
              <a:rPr lang="cs-CZ" b="1" baseline="-25000" dirty="0" smtClean="0"/>
              <a:t>2</a:t>
            </a:r>
            <a:r>
              <a:rPr lang="cs-CZ" b="1" dirty="0" smtClean="0"/>
              <a:t>O</a:t>
            </a:r>
            <a:r>
              <a:rPr lang="cs-CZ" b="1" baseline="-25000" dirty="0" smtClean="0"/>
              <a:t>3</a:t>
            </a:r>
            <a:r>
              <a:rPr lang="cs-CZ" b="1" dirty="0" smtClean="0"/>
              <a:t>.nH</a:t>
            </a:r>
            <a:r>
              <a:rPr lang="cs-CZ" b="1" baseline="-25000" dirty="0" smtClean="0"/>
              <a:t>2</a:t>
            </a:r>
            <a:r>
              <a:rPr lang="cs-CZ" b="1" dirty="0" smtClean="0"/>
              <a:t>O (= Fe(OH)</a:t>
            </a:r>
            <a:r>
              <a:rPr lang="cs-CZ" b="1" baseline="-25000" dirty="0" smtClean="0"/>
              <a:t>3</a:t>
            </a:r>
            <a:r>
              <a:rPr lang="cs-CZ" b="1" dirty="0" smtClean="0"/>
              <a:t>)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				</a:t>
            </a:r>
            <a:r>
              <a:rPr lang="cs-CZ" b="1" dirty="0" smtClean="0">
                <a:solidFill>
                  <a:srgbClr val="FF0000"/>
                </a:solidFill>
              </a:rPr>
              <a:t>rez</a:t>
            </a:r>
          </a:p>
          <a:p>
            <a:r>
              <a:rPr lang="cs-CZ" dirty="0" smtClean="0"/>
              <a:t>korozi </a:t>
            </a:r>
            <a:r>
              <a:rPr lang="cs-CZ" b="1" dirty="0" smtClean="0"/>
              <a:t>urychluje</a:t>
            </a:r>
            <a:r>
              <a:rPr lang="cs-CZ" dirty="0" smtClean="0"/>
              <a:t> přítomnost: </a:t>
            </a:r>
            <a:r>
              <a:rPr lang="cs-CZ" b="1" dirty="0" smtClean="0"/>
              <a:t>SO</a:t>
            </a:r>
            <a:r>
              <a:rPr lang="cs-CZ" b="1" baseline="-25000" dirty="0" smtClean="0"/>
              <a:t>2</a:t>
            </a:r>
            <a:r>
              <a:rPr lang="cs-CZ" b="1" dirty="0" smtClean="0"/>
              <a:t>, CO</a:t>
            </a:r>
            <a:r>
              <a:rPr lang="cs-CZ" b="1" baseline="-25000" dirty="0" smtClean="0"/>
              <a:t>2</a:t>
            </a:r>
            <a:r>
              <a:rPr lang="cs-CZ" b="1" dirty="0" smtClean="0"/>
              <a:t>, NO</a:t>
            </a:r>
            <a:r>
              <a:rPr lang="cs-CZ" b="1" baseline="-25000" dirty="0" smtClean="0"/>
              <a:t>2</a:t>
            </a:r>
          </a:p>
          <a:p>
            <a:r>
              <a:rPr lang="cs-CZ" dirty="0" smtClean="0"/>
              <a:t>koroze má </a:t>
            </a:r>
            <a:r>
              <a:rPr lang="cs-CZ" b="1" dirty="0" smtClean="0"/>
              <a:t>chemickou</a:t>
            </a:r>
            <a:r>
              <a:rPr lang="cs-CZ" dirty="0" smtClean="0"/>
              <a:t> nebo </a:t>
            </a:r>
            <a:r>
              <a:rPr lang="cs-CZ" b="1" dirty="0" smtClean="0"/>
              <a:t>elektrochemickou povahu</a:t>
            </a:r>
          </a:p>
          <a:p>
            <a:r>
              <a:rPr lang="cs-CZ" dirty="0" smtClean="0"/>
              <a:t>rez není souvislá vrstva – odlupuje se </a:t>
            </a:r>
            <a:br>
              <a:rPr lang="cs-CZ" dirty="0" smtClean="0"/>
            </a:br>
            <a:r>
              <a:rPr lang="cs-CZ" dirty="0" smtClean="0"/>
              <a:t>→ nový povrch → další koroze</a:t>
            </a:r>
          </a:p>
          <a:p>
            <a:endParaRPr lang="cs-CZ" dirty="0"/>
          </a:p>
        </p:txBody>
      </p:sp>
      <p:sp>
        <p:nvSpPr>
          <p:cNvPr id="4" name="Pravá složená závorka 3"/>
          <p:cNvSpPr/>
          <p:nvPr/>
        </p:nvSpPr>
        <p:spPr>
          <a:xfrm rot="5400000">
            <a:off x="4214810" y="357166"/>
            <a:ext cx="571504" cy="4000528"/>
          </a:xfrm>
          <a:prstGeom prst="rightBrace">
            <a:avLst>
              <a:gd name="adj1" fmla="val 8333"/>
              <a:gd name="adj2" fmla="val 5000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428728" y="1928802"/>
            <a:ext cx="928694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500166" y="1500174"/>
            <a:ext cx="7858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O</a:t>
            </a:r>
          </a:p>
          <a:p>
            <a:r>
              <a:rPr lang="cs-CZ" sz="2400" b="1" dirty="0" smtClean="0"/>
              <a:t>  O</a:t>
            </a:r>
            <a:r>
              <a:rPr lang="cs-CZ" sz="2400" b="1" baseline="-25000" dirty="0" smtClean="0"/>
              <a:t>2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Autofit/>
          </a:bodyPr>
          <a:lstStyle/>
          <a:p>
            <a:pPr algn="l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Ochrana proti korozi: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důvod:</a:t>
            </a:r>
            <a:r>
              <a:rPr lang="cs-CZ" dirty="0" smtClean="0"/>
              <a:t> koroze způsobuje značné </a:t>
            </a:r>
            <a:r>
              <a:rPr lang="cs-CZ" b="1" dirty="0" smtClean="0"/>
              <a:t>ekonomické 							ztráty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způsoby ochrany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- nátěry: </a:t>
            </a:r>
            <a:r>
              <a:rPr lang="cs-CZ" dirty="0" smtClean="0"/>
              <a:t>laky, oleje, barvy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- povlaky: </a:t>
            </a:r>
            <a:r>
              <a:rPr lang="cs-CZ" dirty="0" smtClean="0"/>
              <a:t>galvanické pokovování Zn, Sn, Cr, Ni</a:t>
            </a:r>
            <a:br>
              <a:rPr lang="cs-CZ" dirty="0" smtClean="0"/>
            </a:br>
            <a:r>
              <a:rPr lang="cs-CZ" dirty="0" smtClean="0"/>
              <a:t>		Fe předmět je katodou, vyredukuje 		se na něm ušlechtilejší kov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274638"/>
            <a:ext cx="7972452" cy="1011222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Reaktivita železa: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714488"/>
            <a:ext cx="7943848" cy="4286280"/>
          </a:xfrm>
        </p:spPr>
        <p:txBody>
          <a:bodyPr/>
          <a:lstStyle/>
          <a:p>
            <a:r>
              <a:rPr lang="cs-CZ" b="1" dirty="0" smtClean="0"/>
              <a:t>reaguje se zředěnými kyselinami</a:t>
            </a:r>
          </a:p>
          <a:p>
            <a:r>
              <a:rPr lang="cs-CZ" dirty="0" smtClean="0"/>
              <a:t>koncentrovaná HNO</a:t>
            </a:r>
            <a:r>
              <a:rPr lang="cs-CZ" baseline="-25000" dirty="0" smtClean="0"/>
              <a:t>3</a:t>
            </a:r>
            <a:r>
              <a:rPr lang="cs-CZ" dirty="0" smtClean="0"/>
              <a:t>,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 a H</a:t>
            </a:r>
            <a:r>
              <a:rPr lang="cs-CZ" baseline="-25000" dirty="0" smtClean="0"/>
              <a:t>3</a:t>
            </a:r>
            <a:r>
              <a:rPr lang="cs-CZ" dirty="0" smtClean="0"/>
              <a:t>PO</a:t>
            </a:r>
            <a:r>
              <a:rPr lang="cs-CZ" baseline="-25000" dirty="0" smtClean="0"/>
              <a:t>4</a:t>
            </a:r>
            <a:r>
              <a:rPr lang="cs-CZ" dirty="0" smtClean="0"/>
              <a:t> ho </a:t>
            </a:r>
            <a:r>
              <a:rPr lang="cs-CZ" b="1" dirty="0" smtClean="0"/>
              <a:t>pasivují</a:t>
            </a:r>
          </a:p>
          <a:p>
            <a:r>
              <a:rPr lang="cs-CZ" dirty="0" smtClean="0"/>
              <a:t>za ↑t reaguje </a:t>
            </a:r>
            <a:r>
              <a:rPr lang="cs-CZ" b="1" dirty="0" smtClean="0"/>
              <a:t>s některými prvky přímo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(S, O</a:t>
            </a:r>
            <a:r>
              <a:rPr lang="cs-CZ" baseline="-25000" dirty="0" smtClean="0"/>
              <a:t>2</a:t>
            </a:r>
            <a:r>
              <a:rPr lang="cs-CZ" dirty="0" smtClean="0"/>
              <a:t>, X,)</a:t>
            </a:r>
          </a:p>
          <a:p>
            <a:r>
              <a:rPr lang="cs-CZ" dirty="0" smtClean="0"/>
              <a:t>je </a:t>
            </a:r>
            <a:r>
              <a:rPr lang="cs-CZ" b="1" dirty="0" smtClean="0"/>
              <a:t>odolné vůči alkalickým hydroxidům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Sloučeniny železa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FeSO</a:t>
            </a:r>
            <a:r>
              <a:rPr lang="cs-CZ" b="1" baseline="-25000" dirty="0" smtClean="0">
                <a:solidFill>
                  <a:srgbClr val="C00000"/>
                </a:solidFill>
              </a:rPr>
              <a:t>4</a:t>
            </a:r>
            <a:r>
              <a:rPr lang="cs-CZ" b="1" dirty="0" smtClean="0">
                <a:solidFill>
                  <a:srgbClr val="C00000"/>
                </a:solidFill>
              </a:rPr>
              <a:t>.7H</a:t>
            </a:r>
            <a:r>
              <a:rPr lang="cs-CZ" b="1" baseline="-25000" dirty="0" smtClean="0">
                <a:solidFill>
                  <a:srgbClr val="C00000"/>
                </a:solidFill>
              </a:rPr>
              <a:t>2</a:t>
            </a:r>
            <a:r>
              <a:rPr lang="cs-CZ" b="1" dirty="0" smtClean="0">
                <a:solidFill>
                  <a:srgbClr val="C00000"/>
                </a:solidFill>
              </a:rPr>
              <a:t>O</a:t>
            </a:r>
            <a:r>
              <a:rPr lang="cs-CZ" dirty="0" smtClean="0"/>
              <a:t> – </a:t>
            </a:r>
            <a:r>
              <a:rPr lang="cs-CZ" b="1" dirty="0" smtClean="0">
                <a:solidFill>
                  <a:srgbClr val="C00000"/>
                </a:solidFill>
              </a:rPr>
              <a:t>zelená skalice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postřiky, konzervace dřeva</a:t>
            </a:r>
            <a:br>
              <a:rPr lang="cs-CZ" dirty="0" smtClean="0"/>
            </a:br>
            <a:r>
              <a:rPr lang="cs-CZ" dirty="0" smtClean="0"/>
              <a:t>			jedovatá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Fe</a:t>
            </a:r>
            <a:r>
              <a:rPr lang="cs-CZ" b="1" baseline="-25000" dirty="0" smtClean="0">
                <a:solidFill>
                  <a:srgbClr val="C00000"/>
                </a:solidFill>
              </a:rPr>
              <a:t>2</a:t>
            </a:r>
            <a:r>
              <a:rPr lang="cs-CZ" b="1" dirty="0" smtClean="0">
                <a:solidFill>
                  <a:srgbClr val="C00000"/>
                </a:solidFill>
              </a:rPr>
              <a:t>O</a:t>
            </a:r>
            <a:r>
              <a:rPr lang="cs-CZ" b="1" baseline="-25000" dirty="0" smtClean="0">
                <a:solidFill>
                  <a:srgbClr val="C00000"/>
                </a:solidFill>
              </a:rPr>
              <a:t>3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– červenohnědý pigment</a:t>
            </a:r>
            <a:br>
              <a:rPr lang="cs-CZ" dirty="0" smtClean="0"/>
            </a:br>
            <a:r>
              <a:rPr lang="cs-CZ" dirty="0" smtClean="0"/>
              <a:t>		nosič magnetického záznamu na 			magnetické pásce</a:t>
            </a:r>
          </a:p>
          <a:p>
            <a:r>
              <a:rPr lang="cs-CZ" b="1" dirty="0" smtClean="0"/>
              <a:t>Komplexy </a:t>
            </a:r>
            <a:r>
              <a:rPr lang="cs-CZ" dirty="0" smtClean="0"/>
              <a:t>(zapište i chemické názvy)</a:t>
            </a:r>
            <a:br>
              <a:rPr lang="cs-CZ" dirty="0" smtClean="0"/>
            </a:br>
            <a:r>
              <a:rPr lang="cs-CZ" b="1" dirty="0" smtClean="0">
                <a:solidFill>
                  <a:srgbClr val="C00000"/>
                </a:solidFill>
              </a:rPr>
              <a:t>K</a:t>
            </a:r>
            <a:r>
              <a:rPr lang="cs-CZ" b="1" baseline="-25000" dirty="0" smtClean="0">
                <a:solidFill>
                  <a:srgbClr val="C00000"/>
                </a:solidFill>
              </a:rPr>
              <a:t>4</a:t>
            </a:r>
            <a:r>
              <a:rPr lang="en-US" b="1" dirty="0" smtClean="0">
                <a:solidFill>
                  <a:srgbClr val="C00000"/>
                </a:solidFill>
              </a:rPr>
              <a:t>[Fe</a:t>
            </a:r>
            <a:r>
              <a:rPr lang="cs-CZ" b="1" dirty="0" smtClean="0">
                <a:solidFill>
                  <a:srgbClr val="C00000"/>
                </a:solidFill>
              </a:rPr>
              <a:t>(CN)</a:t>
            </a:r>
            <a:r>
              <a:rPr lang="cs-CZ" b="1" baseline="-25000" dirty="0" smtClean="0">
                <a:solidFill>
                  <a:srgbClr val="C00000"/>
                </a:solidFill>
              </a:rPr>
              <a:t>6</a:t>
            </a:r>
            <a:r>
              <a:rPr lang="en-US" b="1" dirty="0" smtClean="0">
                <a:solidFill>
                  <a:srgbClr val="C00000"/>
                </a:solidFill>
              </a:rPr>
              <a:t>]</a:t>
            </a:r>
            <a:r>
              <a:rPr lang="cs-CZ" dirty="0" smtClean="0"/>
              <a:t> – žlutá krevní sůl</a:t>
            </a:r>
            <a:r>
              <a:rPr lang="cs-CZ" b="1" dirty="0" smtClean="0">
                <a:solidFill>
                  <a:srgbClr val="C00000"/>
                </a:solidFill>
              </a:rPr>
              <a:t/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K</a:t>
            </a:r>
            <a:r>
              <a:rPr lang="cs-CZ" b="1" baseline="-25000" dirty="0" smtClean="0">
                <a:solidFill>
                  <a:srgbClr val="C00000"/>
                </a:solidFill>
              </a:rPr>
              <a:t>3</a:t>
            </a:r>
            <a:r>
              <a:rPr lang="en-US" b="1" dirty="0" smtClean="0">
                <a:solidFill>
                  <a:srgbClr val="C00000"/>
                </a:solidFill>
              </a:rPr>
              <a:t>[Fe</a:t>
            </a:r>
            <a:r>
              <a:rPr lang="cs-CZ" b="1" dirty="0" smtClean="0">
                <a:solidFill>
                  <a:srgbClr val="C00000"/>
                </a:solidFill>
              </a:rPr>
              <a:t>(CN)</a:t>
            </a:r>
            <a:r>
              <a:rPr lang="cs-CZ" b="1" baseline="-25000" dirty="0" smtClean="0">
                <a:solidFill>
                  <a:srgbClr val="C00000"/>
                </a:solidFill>
              </a:rPr>
              <a:t>6</a:t>
            </a:r>
            <a:r>
              <a:rPr lang="en-US" b="1" dirty="0" smtClean="0">
                <a:solidFill>
                  <a:srgbClr val="C00000"/>
                </a:solidFill>
              </a:rPr>
              <a:t>]</a:t>
            </a:r>
            <a:r>
              <a:rPr lang="cs-CZ" b="1" dirty="0" smtClean="0">
                <a:solidFill>
                  <a:srgbClr val="C00000"/>
                </a:solidFill>
              </a:rPr>
              <a:t> – </a:t>
            </a:r>
            <a:r>
              <a:rPr lang="cs-CZ" dirty="0" smtClean="0"/>
              <a:t>červená krevní sůl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Kontrolní 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5214974"/>
          </a:xfrm>
        </p:spPr>
        <p:txBody>
          <a:bodyPr>
            <a:normAutofit/>
          </a:bodyPr>
          <a:lstStyle/>
          <a:p>
            <a:pPr defTabSz="540000"/>
            <a:r>
              <a:rPr lang="cs-CZ" b="1" dirty="0" smtClean="0"/>
              <a:t>Přiřaďte minerálům chemické vzorce: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hematit	siderit	   magnetit	 limonit	pyrit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Fe</a:t>
            </a:r>
            <a:r>
              <a:rPr lang="cs-CZ" b="1" baseline="-25000" dirty="0" smtClean="0"/>
              <a:t>3</a:t>
            </a:r>
            <a:r>
              <a:rPr lang="cs-CZ" b="1" dirty="0" smtClean="0"/>
              <a:t>O</a:t>
            </a:r>
            <a:r>
              <a:rPr lang="cs-CZ" b="1" baseline="-25000" dirty="0" smtClean="0"/>
              <a:t>4	</a:t>
            </a:r>
            <a:r>
              <a:rPr lang="cs-CZ" b="1" dirty="0" smtClean="0"/>
              <a:t>Fe</a:t>
            </a:r>
            <a:r>
              <a:rPr lang="cs-CZ" b="1" baseline="-25000" dirty="0" smtClean="0"/>
              <a:t>2</a:t>
            </a:r>
            <a:r>
              <a:rPr lang="cs-CZ" b="1" dirty="0" smtClean="0"/>
              <a:t>O</a:t>
            </a:r>
            <a:r>
              <a:rPr lang="cs-CZ" b="1" baseline="-25000" dirty="0" smtClean="0"/>
              <a:t>3</a:t>
            </a:r>
            <a:r>
              <a:rPr lang="cs-CZ" b="1" dirty="0" smtClean="0"/>
              <a:t>.nH</a:t>
            </a:r>
            <a:r>
              <a:rPr lang="cs-CZ" b="1" baseline="-25000" dirty="0" smtClean="0"/>
              <a:t>2</a:t>
            </a:r>
            <a:r>
              <a:rPr lang="cs-CZ" b="1" dirty="0" smtClean="0"/>
              <a:t>O 	  Fe</a:t>
            </a:r>
            <a:r>
              <a:rPr lang="cs-CZ" b="1" baseline="-25000" dirty="0" smtClean="0"/>
              <a:t>2</a:t>
            </a:r>
            <a:r>
              <a:rPr lang="cs-CZ" b="1" dirty="0" smtClean="0"/>
              <a:t>O</a:t>
            </a:r>
            <a:r>
              <a:rPr lang="cs-CZ" b="1" baseline="-25000" dirty="0" smtClean="0"/>
              <a:t>3 	</a:t>
            </a:r>
            <a:r>
              <a:rPr lang="cs-CZ" b="1" dirty="0" smtClean="0"/>
              <a:t>FeS</a:t>
            </a:r>
            <a:r>
              <a:rPr lang="cs-CZ" b="1" baseline="-25000" dirty="0" smtClean="0"/>
              <a:t>2	 </a:t>
            </a:r>
            <a:r>
              <a:rPr lang="cs-CZ" b="1" dirty="0" smtClean="0"/>
              <a:t>FeCO</a:t>
            </a:r>
            <a:r>
              <a:rPr lang="cs-CZ" b="1" baseline="-25000" dirty="0" smtClean="0"/>
              <a:t>3 </a:t>
            </a:r>
            <a:br>
              <a:rPr lang="cs-CZ" b="1" baseline="-25000" dirty="0" smtClean="0"/>
            </a:br>
            <a:endParaRPr lang="cs-CZ" b="1" baseline="-25000" dirty="0" smtClean="0"/>
          </a:p>
          <a:p>
            <a:pPr defTabSz="540000"/>
            <a:r>
              <a:rPr lang="cs-CZ" b="1" dirty="0" smtClean="0"/>
              <a:t>Kde v lidském těle najdeme vázané železo?</a:t>
            </a:r>
            <a:br>
              <a:rPr lang="cs-CZ" b="1" dirty="0" smtClean="0"/>
            </a:br>
            <a:endParaRPr lang="cs-CZ" b="1" dirty="0" smtClean="0"/>
          </a:p>
          <a:p>
            <a:pPr defTabSz="540000"/>
            <a:r>
              <a:rPr lang="cs-CZ" b="1" dirty="0" smtClean="0"/>
              <a:t>Zapište chemické složení koroze:</a:t>
            </a:r>
            <a:br>
              <a:rPr lang="cs-CZ" b="1" dirty="0" smtClean="0"/>
            </a:br>
            <a:endParaRPr lang="cs-CZ" b="1" dirty="0" smtClean="0"/>
          </a:p>
        </p:txBody>
      </p:sp>
      <p:cxnSp>
        <p:nvCxnSpPr>
          <p:cNvPr id="15" name="Přímá spojovací šipka 14"/>
          <p:cNvCxnSpPr/>
          <p:nvPr/>
        </p:nvCxnSpPr>
        <p:spPr>
          <a:xfrm rot="10800000" flipV="1">
            <a:off x="1428728" y="2143116"/>
            <a:ext cx="3000396" cy="57150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357554" y="2143116"/>
            <a:ext cx="4143404" cy="57150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10800000" flipV="1">
            <a:off x="6143636" y="2143116"/>
            <a:ext cx="1643074" cy="64294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10800000" flipV="1">
            <a:off x="3286116" y="2071678"/>
            <a:ext cx="3214710" cy="64294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1643042" y="2143116"/>
            <a:ext cx="3286148" cy="64294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Zaoblený obdélník 28"/>
          <p:cNvSpPr/>
          <p:nvPr/>
        </p:nvSpPr>
        <p:spPr>
          <a:xfrm>
            <a:off x="857224" y="4071942"/>
            <a:ext cx="3929090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857224" y="5286388"/>
            <a:ext cx="5214974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857224" y="4071942"/>
            <a:ext cx="385765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v krvi, v hemoglobinu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928662" y="5214950"/>
            <a:ext cx="51435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Fe</a:t>
            </a:r>
            <a:r>
              <a:rPr lang="cs-CZ" sz="3000" b="1" baseline="-25000" dirty="0" smtClean="0">
                <a:solidFill>
                  <a:srgbClr val="C00000"/>
                </a:solidFill>
              </a:rPr>
              <a:t>2</a:t>
            </a:r>
            <a:r>
              <a:rPr lang="cs-CZ" sz="3000" b="1" dirty="0" smtClean="0">
                <a:solidFill>
                  <a:srgbClr val="C00000"/>
                </a:solidFill>
              </a:rPr>
              <a:t>O</a:t>
            </a:r>
            <a:r>
              <a:rPr lang="cs-CZ" sz="3000" b="1" baseline="-25000" dirty="0" smtClean="0">
                <a:solidFill>
                  <a:srgbClr val="C00000"/>
                </a:solidFill>
              </a:rPr>
              <a:t>3</a:t>
            </a:r>
            <a:r>
              <a:rPr lang="cs-CZ" sz="3000" b="1" dirty="0" smtClean="0">
                <a:solidFill>
                  <a:srgbClr val="C00000"/>
                </a:solidFill>
              </a:rPr>
              <a:t>.nH</a:t>
            </a:r>
            <a:r>
              <a:rPr lang="cs-CZ" sz="3000" b="1" baseline="-25000" dirty="0" smtClean="0">
                <a:solidFill>
                  <a:srgbClr val="C00000"/>
                </a:solidFill>
              </a:rPr>
              <a:t>2</a:t>
            </a:r>
            <a:r>
              <a:rPr lang="cs-CZ" sz="3000" b="1" dirty="0" smtClean="0">
                <a:solidFill>
                  <a:srgbClr val="C00000"/>
                </a:solidFill>
              </a:rPr>
              <a:t>O nebo Fe(OH)</a:t>
            </a:r>
            <a:r>
              <a:rPr lang="cs-CZ" sz="3000" b="1" baseline="-25000" dirty="0" smtClean="0">
                <a:solidFill>
                  <a:srgbClr val="C00000"/>
                </a:solidFill>
              </a:rPr>
              <a:t>3</a:t>
            </a:r>
            <a:endParaRPr lang="cs-CZ" sz="3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Kontrolní 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572164"/>
          </a:xfrm>
        </p:spPr>
        <p:txBody>
          <a:bodyPr>
            <a:normAutofit/>
          </a:bodyPr>
          <a:lstStyle/>
          <a:p>
            <a:r>
              <a:rPr lang="cs-CZ" b="1" dirty="0" smtClean="0"/>
              <a:t>Které kovy se používají jako protikorozní vrstva na ochranu Fe předmětů?</a:t>
            </a:r>
            <a:br>
              <a:rPr lang="cs-CZ" b="1" dirty="0" smtClean="0"/>
            </a:br>
            <a:endParaRPr lang="cs-CZ" b="1" dirty="0" smtClean="0"/>
          </a:p>
          <a:p>
            <a:r>
              <a:rPr lang="cs-CZ" b="1" dirty="0" smtClean="0"/>
              <a:t>Doplňte chemické rovnice a vyčíslete:</a:t>
            </a:r>
            <a:br>
              <a:rPr lang="cs-CZ" b="1" dirty="0" smtClean="0"/>
            </a:br>
            <a:r>
              <a:rPr lang="cs-CZ" b="1" dirty="0" smtClean="0"/>
              <a:t>	</a:t>
            </a:r>
            <a:r>
              <a:rPr lang="cs-CZ" dirty="0" smtClean="0"/>
              <a:t>Fe + 	Cl</a:t>
            </a:r>
            <a:r>
              <a:rPr lang="cs-CZ" baseline="-25000" dirty="0" smtClean="0"/>
              <a:t>2</a:t>
            </a:r>
            <a:r>
              <a:rPr lang="cs-CZ" dirty="0" smtClean="0"/>
              <a:t> →</a:t>
            </a:r>
            <a:br>
              <a:rPr lang="cs-CZ" dirty="0" smtClean="0"/>
            </a:br>
            <a:r>
              <a:rPr lang="cs-CZ" dirty="0" smtClean="0"/>
              <a:t>	Fe + 	S → </a:t>
            </a:r>
            <a:br>
              <a:rPr lang="cs-CZ" dirty="0" smtClean="0"/>
            </a:br>
            <a:r>
              <a:rPr lang="cs-CZ" dirty="0" smtClean="0"/>
              <a:t>	Fe + 	HNO</a:t>
            </a:r>
            <a:r>
              <a:rPr lang="cs-CZ" baseline="-25000" dirty="0" smtClean="0"/>
              <a:t>3</a:t>
            </a:r>
            <a:r>
              <a:rPr lang="cs-CZ" dirty="0" smtClean="0"/>
              <a:t>(konc) → </a:t>
            </a:r>
            <a:br>
              <a:rPr lang="cs-CZ" dirty="0" smtClean="0"/>
            </a:br>
            <a:r>
              <a:rPr lang="cs-CZ" dirty="0" smtClean="0"/>
              <a:t>	Fe + 	O</a:t>
            </a:r>
            <a:r>
              <a:rPr lang="cs-CZ" baseline="-25000" dirty="0" smtClean="0"/>
              <a:t>2 </a:t>
            </a:r>
            <a:r>
              <a:rPr lang="cs-CZ" dirty="0" smtClean="0"/>
              <a:t>→ </a:t>
            </a:r>
            <a:br>
              <a:rPr lang="cs-CZ" dirty="0" smtClean="0"/>
            </a:br>
            <a:r>
              <a:rPr lang="cs-CZ" dirty="0" smtClean="0"/>
              <a:t>	Fe + 	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(aq) → </a:t>
            </a:r>
            <a:br>
              <a:rPr lang="cs-CZ" dirty="0" smtClean="0"/>
            </a:br>
            <a:r>
              <a:rPr lang="cs-CZ" dirty="0" smtClean="0"/>
              <a:t>	Fe + 	NaOH(aq) →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928662" y="2071678"/>
            <a:ext cx="4429156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00100" y="2000240"/>
            <a:ext cx="435771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např. Sn, Cr, Ni, Zn, Cu, …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643306" y="3071810"/>
            <a:ext cx="4714908" cy="42862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3643306" y="3571876"/>
            <a:ext cx="4714908" cy="42862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4857752" y="4071942"/>
            <a:ext cx="3500462" cy="41910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3714744" y="4572008"/>
            <a:ext cx="4643470" cy="42862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4500562" y="5072074"/>
            <a:ext cx="3857652" cy="42862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4500562" y="5572140"/>
            <a:ext cx="3857652" cy="42862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072066" y="4000504"/>
            <a:ext cx="321471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nereaguje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072066" y="5500702"/>
            <a:ext cx="20002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nereaguje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072066" y="3000372"/>
            <a:ext cx="164307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2 FeCl</a:t>
            </a:r>
            <a:r>
              <a:rPr lang="cs-CZ" sz="3000" b="1" baseline="-25000" dirty="0" smtClean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072066" y="3500438"/>
            <a:ext cx="92869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FeS</a:t>
            </a:r>
            <a:endParaRPr lang="cs-CZ" sz="3000" b="1" baseline="-25000" dirty="0" smtClean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072066" y="4500570"/>
            <a:ext cx="128588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Fe</a:t>
            </a:r>
            <a:r>
              <a:rPr lang="cs-CZ" sz="3000" b="1" baseline="-25000" dirty="0" smtClean="0">
                <a:solidFill>
                  <a:srgbClr val="C00000"/>
                </a:solidFill>
              </a:rPr>
              <a:t>2</a:t>
            </a:r>
            <a:r>
              <a:rPr lang="cs-CZ" sz="3000" b="1" dirty="0" smtClean="0">
                <a:solidFill>
                  <a:srgbClr val="C00000"/>
                </a:solidFill>
              </a:rPr>
              <a:t>O</a:t>
            </a:r>
            <a:r>
              <a:rPr lang="cs-CZ" sz="3000" b="1" baseline="-25000" dirty="0" smtClean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5072066" y="5000636"/>
            <a:ext cx="192882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FeSO</a:t>
            </a:r>
            <a:r>
              <a:rPr lang="cs-CZ" sz="3000" b="1" baseline="-25000" dirty="0" smtClean="0">
                <a:solidFill>
                  <a:srgbClr val="C00000"/>
                </a:solidFill>
              </a:rPr>
              <a:t>4</a:t>
            </a:r>
            <a:r>
              <a:rPr lang="cs-CZ" sz="3000" b="1" dirty="0" smtClean="0">
                <a:solidFill>
                  <a:srgbClr val="C00000"/>
                </a:solidFill>
              </a:rPr>
              <a:t> + H</a:t>
            </a:r>
            <a:r>
              <a:rPr lang="cs-CZ" sz="3000" b="1" baseline="-25000" dirty="0" smtClean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2071670" y="3071810"/>
            <a:ext cx="50003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2071670" y="4500570"/>
            <a:ext cx="5715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1142976" y="3071810"/>
            <a:ext cx="50003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142976" y="4500570"/>
            <a:ext cx="50003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5" grpId="0"/>
      <p:bldP spid="26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600" dirty="0" smtClean="0"/>
              <a:t>Archiv autora</a:t>
            </a:r>
            <a:endParaRPr lang="cs-CZ" sz="1600" dirty="0" smtClean="0"/>
          </a:p>
          <a:p>
            <a:r>
              <a:rPr lang="cs-CZ" sz="1600" dirty="0" smtClean="0"/>
              <a:t>Slide 4, obr. 1: RAAB, H.. </a:t>
            </a:r>
            <a:r>
              <a:rPr lang="cs-CZ" sz="1600" i="1" dirty="0" err="1" smtClean="0"/>
              <a:t>Wikipedia</a:t>
            </a:r>
            <a:r>
              <a:rPr lang="cs-CZ" sz="1600" dirty="0" smtClean="0"/>
              <a:t> [online]. [cit. 23.2.2013]. Dostupný na WWW: </a:t>
            </a:r>
            <a:r>
              <a:rPr lang="cs-CZ" sz="1600" dirty="0" smtClean="0">
                <a:hlinkClick r:id="rId2"/>
              </a:rPr>
              <a:t>http://cs.wikipedia.org/wiki/Soubor:SikhoteAlinMeteorite.jpg</a:t>
            </a:r>
            <a:endParaRPr lang="cs-CZ" sz="1600" dirty="0" smtClean="0"/>
          </a:p>
          <a:p>
            <a:r>
              <a:rPr lang="cs-CZ" sz="1600" dirty="0" smtClean="0"/>
              <a:t>Slide 6, obr. 2: ALCHEMIST-HP. </a:t>
            </a:r>
            <a:r>
              <a:rPr lang="cs-CZ" sz="1600" i="1" dirty="0" err="1" smtClean="0"/>
              <a:t>Wikipedia</a:t>
            </a:r>
            <a:r>
              <a:rPr lang="cs-CZ" sz="1600" dirty="0" smtClean="0"/>
              <a:t> [online]. [cit. 23.2.2013]. Dostupný na WWW: </a:t>
            </a:r>
            <a:r>
              <a:rPr lang="cs-CZ" sz="1600" dirty="0" smtClean="0">
                <a:hlinkClick r:id="rId3"/>
              </a:rPr>
              <a:t>http://cs.wikipedia.org/wiki/Soubor:Iron_electrolytic_and_1cm3_cube.jpg</a:t>
            </a:r>
            <a:endParaRPr lang="cs-CZ" sz="1600" dirty="0" smtClean="0"/>
          </a:p>
          <a:p>
            <a:r>
              <a:rPr lang="cs-CZ" sz="1600" dirty="0" smtClean="0"/>
              <a:t>Slide 7, obr. 3:</a:t>
            </a:r>
            <a:r>
              <a:rPr lang="en-US" sz="1600" dirty="0" smtClean="0"/>
              <a:t> </a:t>
            </a:r>
            <a:r>
              <a:rPr lang="cs-CZ" sz="1600" dirty="0" smtClean="0"/>
              <a:t>MC LASSUS, </a:t>
            </a:r>
            <a:r>
              <a:rPr lang="cs-CZ" sz="1600" dirty="0" err="1" smtClean="0"/>
              <a:t>Roger</a:t>
            </a:r>
            <a:r>
              <a:rPr lang="cs-CZ" sz="1600" dirty="0" smtClean="0"/>
              <a:t>. </a:t>
            </a:r>
            <a:r>
              <a:rPr lang="cs-CZ" sz="1600" i="1" dirty="0" err="1" smtClean="0"/>
              <a:t>Wikipedia</a:t>
            </a:r>
            <a:r>
              <a:rPr lang="cs-CZ" sz="1600" dirty="0" smtClean="0"/>
              <a:t> [online]. [cit. 23.2.2013]. Dostupný na WWW: </a:t>
            </a:r>
            <a:r>
              <a:rPr lang="cs-CZ" sz="1600" dirty="0" smtClean="0">
                <a:hlinkClick r:id="rId4"/>
              </a:rPr>
              <a:t>http://cs.wikipedia.org/wiki/Soubor:Rust_and_dirt.jpg</a:t>
            </a:r>
            <a:endParaRPr lang="en-US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en-US" sz="1600" dirty="0" smtClean="0"/>
          </a:p>
          <a:p>
            <a:endParaRPr lang="en-US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552</TotalTime>
  <Words>288</Words>
  <PresentationFormat>Předvádění na obrazovce (4:3)</PresentationFormat>
  <Paragraphs>96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ŽELEZO (Fe, ferrum)</vt:lpstr>
      <vt:lpstr>Výskyt:</vt:lpstr>
      <vt:lpstr>Rudy železa</vt:lpstr>
      <vt:lpstr>Fyzikální vlastnosti čistého Fe:</vt:lpstr>
      <vt:lpstr>Chemické vlastnosti:</vt:lpstr>
      <vt:lpstr>Koroze železa</vt:lpstr>
      <vt:lpstr>Ochrana proti korozi:</vt:lpstr>
      <vt:lpstr>Reaktivita železa:</vt:lpstr>
      <vt:lpstr>Sloučeniny železa</vt:lpstr>
      <vt:lpstr>Kontrolní otázky</vt:lpstr>
      <vt:lpstr>Kontrolní otázky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WINUBU</cp:lastModifiedBy>
  <cp:revision>111</cp:revision>
  <dcterms:modified xsi:type="dcterms:W3CDTF">2013-02-25T17:05:08Z</dcterms:modified>
</cp:coreProperties>
</file>