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56" r:id="rId4"/>
    <p:sldId id="259" r:id="rId5"/>
    <p:sldId id="260" r:id="rId6"/>
    <p:sldId id="261" r:id="rId7"/>
    <p:sldId id="262" r:id="rId8"/>
    <p:sldId id="263" r:id="rId9"/>
    <p:sldId id="264" r:id="rId10"/>
    <p:sldId id="266" r:id="rId11"/>
    <p:sldId id="267" r:id="rId12"/>
    <p:sldId id="269" r:id="rId13"/>
    <p:sldId id="268" r:id="rId14"/>
    <p:sldId id="270" r:id="rId15"/>
    <p:sldId id="271" r:id="rId16"/>
    <p:sldId id="272" r:id="rId17"/>
    <p:sldId id="265"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D69A"/>
    <a:srgbClr val="F2B8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16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2CD59F-E072-4A94-8F35-E8919E40D970}" type="datetimeFigureOut">
              <a:rPr lang="cs-CZ" smtClean="0"/>
              <a:pPr/>
              <a:t>22.5.2013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2B3902-AC78-405B-947F-AF583CDAFF14}" type="slidenum">
              <a:rPr lang="cs-CZ" smtClean="0"/>
              <a:pPr/>
              <a:t>‹#›</a:t>
            </a:fld>
            <a:endParaRPr lang="cs-CZ"/>
          </a:p>
        </p:txBody>
      </p:sp>
    </p:spTree>
    <p:extLst>
      <p:ext uri="{BB962C8B-B14F-4D97-AF65-F5344CB8AC3E}">
        <p14:creationId xmlns:p14="http://schemas.microsoft.com/office/powerpoint/2010/main" val="3316704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cs-CZ" smtClean="0"/>
          </a:p>
        </p:txBody>
      </p:sp>
      <p:sp>
        <p:nvSpPr>
          <p:cNvPr id="7172"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Palatino Linotype" pitchFamily="18" charset="0"/>
              </a:defRPr>
            </a:lvl1pPr>
            <a:lvl2pPr marL="742950" indent="-285750">
              <a:defRPr>
                <a:solidFill>
                  <a:schemeClr val="tx1"/>
                </a:solidFill>
                <a:latin typeface="Palatino Linotype" pitchFamily="18" charset="0"/>
              </a:defRPr>
            </a:lvl2pPr>
            <a:lvl3pPr marL="1143000" indent="-228600">
              <a:defRPr>
                <a:solidFill>
                  <a:schemeClr val="tx1"/>
                </a:solidFill>
                <a:latin typeface="Palatino Linotype" pitchFamily="18" charset="0"/>
              </a:defRPr>
            </a:lvl3pPr>
            <a:lvl4pPr marL="1600200" indent="-228600">
              <a:defRPr>
                <a:solidFill>
                  <a:schemeClr val="tx1"/>
                </a:solidFill>
                <a:latin typeface="Palatino Linotype" pitchFamily="18" charset="0"/>
              </a:defRPr>
            </a:lvl4pPr>
            <a:lvl5pPr marL="2057400" indent="-228600">
              <a:defRPr>
                <a:solidFill>
                  <a:schemeClr val="tx1"/>
                </a:solidFill>
                <a:latin typeface="Palatino Linotype" pitchFamily="18" charset="0"/>
              </a:defRPr>
            </a:lvl5pPr>
            <a:lvl6pPr marL="2514600" indent="-228600" fontAlgn="base">
              <a:spcBef>
                <a:spcPct val="0"/>
              </a:spcBef>
              <a:spcAft>
                <a:spcPct val="0"/>
              </a:spcAft>
              <a:defRPr>
                <a:solidFill>
                  <a:schemeClr val="tx1"/>
                </a:solidFill>
                <a:latin typeface="Palatino Linotype" pitchFamily="18" charset="0"/>
              </a:defRPr>
            </a:lvl6pPr>
            <a:lvl7pPr marL="2971800" indent="-228600" fontAlgn="base">
              <a:spcBef>
                <a:spcPct val="0"/>
              </a:spcBef>
              <a:spcAft>
                <a:spcPct val="0"/>
              </a:spcAft>
              <a:defRPr>
                <a:solidFill>
                  <a:schemeClr val="tx1"/>
                </a:solidFill>
                <a:latin typeface="Palatino Linotype" pitchFamily="18" charset="0"/>
              </a:defRPr>
            </a:lvl7pPr>
            <a:lvl8pPr marL="3429000" indent="-228600" fontAlgn="base">
              <a:spcBef>
                <a:spcPct val="0"/>
              </a:spcBef>
              <a:spcAft>
                <a:spcPct val="0"/>
              </a:spcAft>
              <a:defRPr>
                <a:solidFill>
                  <a:schemeClr val="tx1"/>
                </a:solidFill>
                <a:latin typeface="Palatino Linotype" pitchFamily="18" charset="0"/>
              </a:defRPr>
            </a:lvl8pPr>
            <a:lvl9pPr marL="3886200" indent="-228600" fontAlgn="base">
              <a:spcBef>
                <a:spcPct val="0"/>
              </a:spcBef>
              <a:spcAft>
                <a:spcPct val="0"/>
              </a:spcAft>
              <a:defRPr>
                <a:solidFill>
                  <a:schemeClr val="tx1"/>
                </a:solidFill>
                <a:latin typeface="Palatino Linotype" pitchFamily="18" charset="0"/>
              </a:defRPr>
            </a:lvl9pPr>
          </a:lstStyle>
          <a:p>
            <a:pPr fontAlgn="base">
              <a:spcBef>
                <a:spcPct val="0"/>
              </a:spcBef>
              <a:spcAft>
                <a:spcPct val="0"/>
              </a:spcAft>
            </a:pPr>
            <a:fld id="{3BBBF525-16B4-411B-8AAF-89BAEC90550E}" type="slidenum">
              <a:rPr lang="cs-CZ">
                <a:latin typeface="Calibri" pitchFamily="34" charset="0"/>
              </a:rPr>
              <a:pPr fontAlgn="base">
                <a:spcBef>
                  <a:spcPct val="0"/>
                </a:spcBef>
                <a:spcAft>
                  <a:spcPct val="0"/>
                </a:spcAft>
              </a:pPr>
              <a:t>1</a:t>
            </a:fld>
            <a:endParaRPr lang="cs-CZ">
              <a:latin typeface="Calibri"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22.5.2013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22.5.2013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22.5.2013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22.5.2013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vikingsword.com/ethsword/shamshir/shamshii.jpg" TargetMode="External"/><Relationship Id="rId2" Type="http://schemas.openxmlformats.org/officeDocument/2006/relationships/hyperlink" Target="http://www.steelguru.com/uploads/reports/DS2-02-09-2008.jp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cs.wikipedia.org/wiki/Soubor:Bessemer_converter.jpg" TargetMode="External"/><Relationship Id="rId2" Type="http://schemas.openxmlformats.org/officeDocument/2006/relationships/hyperlink" Target="http://geologie.vsb.cz/loziska/suroviny/vyroba_zeleza.html" TargetMode="External"/><Relationship Id="rId1" Type="http://schemas.openxmlformats.org/officeDocument/2006/relationships/slideLayout" Target="../slideLayouts/slideLayout2.xml"/><Relationship Id="rId5" Type="http://schemas.openxmlformats.org/officeDocument/2006/relationships/hyperlink" Target="http://cs.wikipedia.org/wiki/Soubor:Fotothek_df_n-34_0000253_Metallurge_f%C3%BCr_H%C3%BCttentechnik.jpg" TargetMode="External"/><Relationship Id="rId4" Type="http://schemas.openxmlformats.org/officeDocument/2006/relationships/hyperlink" Target="http://en.wikipedia.org/wiki/File:Heroult_refining_furnace_Transversal_view_Stoughton.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43494509"/>
              </p:ext>
            </p:extLst>
          </p:nvPr>
        </p:nvGraphicFramePr>
        <p:xfrm>
          <a:off x="614363" y="2816225"/>
          <a:ext cx="8137525" cy="2692657"/>
        </p:xfrm>
        <a:graphic>
          <a:graphicData uri="http://schemas.openxmlformats.org/drawingml/2006/table">
            <a:tbl>
              <a:tblPr firstRow="1" bandRow="1">
                <a:tableStyleId>{5C22544A-7EE6-4342-B048-85BDC9FD1C3A}</a:tableStyleId>
              </a:tblPr>
              <a:tblGrid>
                <a:gridCol w="1941088"/>
                <a:gridCol w="6196437"/>
              </a:tblGrid>
              <a:tr h="8639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Mgr. Monika Šléglová</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VY_32_INOVACE_06B_20_Výroba oceli</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Kovy</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17.2.2013</a:t>
                      </a:r>
                      <a:endParaRPr lang="cs-CZ" sz="1800" b="1" kern="1200" dirty="0">
                        <a:solidFill>
                          <a:srgbClr val="2C3036"/>
                        </a:solidFill>
                        <a:latin typeface="Calibri" pitchFamily="34" charset="0"/>
                        <a:ea typeface="+mn-ea"/>
                        <a:cs typeface="+mn-cs"/>
                      </a:endParaRPr>
                    </a:p>
                  </a:txBody>
                  <a:tcPr marL="91447" marR="91447" marT="45712" marB="45712" anchor="ctr"/>
                </a:tc>
              </a:tr>
            </a:tbl>
          </a:graphicData>
        </a:graphic>
      </p:graphicFrame>
      <p:pic>
        <p:nvPicPr>
          <p:cNvPr id="3097" name="Obrázek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63693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
          </p:nvPr>
        </p:nvSpPr>
        <p:spPr/>
        <p:txBody>
          <a:bodyPr>
            <a:normAutofit/>
          </a:bodyPr>
          <a:lstStyle/>
          <a:p>
            <a:r>
              <a:rPr lang="cs-CZ" sz="1400" dirty="0" smtClean="0">
                <a:latin typeface="Calibri" pitchFamily="34" charset="0"/>
              </a:rPr>
              <a:t>Materiál je určen pro studenty 2. ročníku 4letých a odpovídajících ročníků víceletých gymnázií, do předmětu Chemie, kapitola Kovy. </a:t>
            </a:r>
          </a:p>
          <a:p>
            <a:r>
              <a:rPr lang="cs-CZ" sz="1400" dirty="0" smtClean="0">
                <a:latin typeface="Calibri" pitchFamily="34" charset="0"/>
              </a:rPr>
              <a:t>Tento materiál slouží pro výklad učiva o výrobě oceli. </a:t>
            </a:r>
          </a:p>
          <a:p>
            <a:r>
              <a:rPr lang="cs-CZ" sz="1400" dirty="0" smtClean="0">
                <a:latin typeface="Calibri" pitchFamily="34" charset="0"/>
              </a:rPr>
              <a:t>První část prezentace je určena jako podpora výkladu učitele a je doplněna řadou ilustračních obrázků a internetovými odkazy na ně. </a:t>
            </a:r>
          </a:p>
          <a:p>
            <a:pPr>
              <a:buNone/>
            </a:pPr>
            <a:r>
              <a:rPr lang="cs-CZ" sz="1400" dirty="0" smtClean="0">
                <a:latin typeface="Calibri" pitchFamily="34" charset="0"/>
              </a:rPr>
              <a:t>	Tato část může sloužit jako podklad zápisu do sešitu.</a:t>
            </a:r>
          </a:p>
          <a:p>
            <a:r>
              <a:rPr lang="cs-CZ" sz="1400" dirty="0" smtClean="0">
                <a:latin typeface="Calibri" pitchFamily="34" charset="0"/>
              </a:rPr>
              <a:t>Druhou část prezentace tvoří kontrolní otázky na prověření získaných znalostí. Řešení žáci   doplňují do promítaného zadání na tabuli fixem, nebo pomocí světelného pera na interaktivní tabuli nebo písemně do sešitu. Otázky lze také použít ke zkoušení jednoho žáka, nebo jako kontrolní test pro celou třídu.</a:t>
            </a:r>
          </a:p>
          <a:p>
            <a:pPr>
              <a:buNone/>
            </a:pPr>
            <a:r>
              <a:rPr lang="cs-CZ" sz="1400" dirty="0" smtClean="0">
                <a:latin typeface="Calibri" pitchFamily="34" charset="0"/>
              </a:rPr>
              <a:t>	Správné odpovědi se objevují postupně na kliknutí myši.</a:t>
            </a:r>
          </a:p>
          <a:p>
            <a:endParaRPr lang="cs-CZ" sz="1400" dirty="0" smtClean="0">
              <a:latin typeface="Calibri" pitchFamily="34" charset="0"/>
            </a:endParaRPr>
          </a:p>
          <a:p>
            <a:r>
              <a:rPr lang="cs-CZ" sz="1400" dirty="0" smtClean="0">
                <a:latin typeface="Calibri" pitchFamily="34" charset="0"/>
              </a:rPr>
              <a:t>Materiál je určen pro interaktivní výuku.</a:t>
            </a:r>
          </a:p>
          <a:p>
            <a:r>
              <a:rPr lang="cs-CZ" sz="1400" dirty="0" smtClean="0">
                <a:latin typeface="Calibri" pitchFamily="34" charset="0"/>
              </a:rPr>
              <a:t>Veškeré hypertextové odkazy jsou platné ke dni vytvoření díla.</a:t>
            </a:r>
          </a:p>
          <a:p>
            <a:pPr marL="0" indent="0">
              <a:buFont typeface="Arial" charset="0"/>
              <a:buNone/>
            </a:pPr>
            <a:endParaRPr lang="cs-CZ" sz="3200" dirty="0" smtClean="0">
              <a:latin typeface="Calibri" pitchFamily="34" charset="0"/>
            </a:endParaRPr>
          </a:p>
          <a:p>
            <a:pPr marL="0" indent="0">
              <a:buFont typeface="Arial" charset="0"/>
              <a:buNone/>
            </a:pPr>
            <a:endParaRPr lang="cs-CZ" sz="3200" dirty="0" smtClean="0">
              <a:latin typeface="Calibri" pitchFamily="34" charset="0"/>
            </a:endParaRP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ctrTitle"/>
          </p:nvPr>
        </p:nvSpPr>
        <p:spPr/>
        <p:txBody>
          <a:bodyPr>
            <a:normAutofit/>
          </a:bodyPr>
          <a:lstStyle/>
          <a:p>
            <a:r>
              <a:rPr lang="cs-CZ" sz="6000" b="1" dirty="0" smtClean="0">
                <a:solidFill>
                  <a:schemeClr val="accent1">
                    <a:lumMod val="50000"/>
                  </a:schemeClr>
                </a:solidFill>
              </a:rPr>
              <a:t>VÝROBA OCELI</a:t>
            </a:r>
          </a:p>
        </p:txBody>
      </p:sp>
      <p:sp>
        <p:nvSpPr>
          <p:cNvPr id="7" name="Podnadpis 6"/>
          <p:cNvSpPr>
            <a:spLocks noGrp="1"/>
          </p:cNvSpPr>
          <p:nvPr>
            <p:ph type="subTitle" idx="1"/>
          </p:nvPr>
        </p:nvSpPr>
        <p:spPr/>
        <p:txBody>
          <a:bodyPr/>
          <a:lstStyle/>
          <a:p>
            <a:endParaRPr lang="cs-CZ"/>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082660"/>
          </a:xfrm>
        </p:spPr>
        <p:txBody>
          <a:bodyPr>
            <a:normAutofit/>
          </a:bodyPr>
          <a:lstStyle/>
          <a:p>
            <a:r>
              <a:rPr lang="cs-CZ" b="1" dirty="0" smtClean="0">
                <a:solidFill>
                  <a:srgbClr val="0070C0"/>
                </a:solidFill>
                <a:latin typeface="Arial" pitchFamily="34" charset="0"/>
                <a:cs typeface="Arial" pitchFamily="34" charset="0"/>
              </a:rPr>
              <a:t>Co je to ocel?</a:t>
            </a:r>
          </a:p>
        </p:txBody>
      </p:sp>
      <p:sp>
        <p:nvSpPr>
          <p:cNvPr id="3" name="Zástupný symbol pro obsah 2"/>
          <p:cNvSpPr>
            <a:spLocks noGrp="1"/>
          </p:cNvSpPr>
          <p:nvPr>
            <p:ph idx="1"/>
          </p:nvPr>
        </p:nvSpPr>
        <p:spPr>
          <a:xfrm>
            <a:off x="428596" y="1857364"/>
            <a:ext cx="8229600" cy="4357718"/>
          </a:xfrm>
        </p:spPr>
        <p:txBody>
          <a:bodyPr>
            <a:noAutofit/>
          </a:bodyPr>
          <a:lstStyle/>
          <a:p>
            <a:r>
              <a:rPr lang="cs-CZ" b="1" dirty="0" smtClean="0">
                <a:solidFill>
                  <a:srgbClr val="0070C0"/>
                </a:solidFill>
              </a:rPr>
              <a:t>Ocel = slitina Fe + C (obsah C </a:t>
            </a:r>
            <a:r>
              <a:rPr lang="en-US" b="1" dirty="0" smtClean="0">
                <a:solidFill>
                  <a:srgbClr val="0070C0"/>
                </a:solidFill>
              </a:rPr>
              <a:t>&lt;</a:t>
            </a:r>
            <a:r>
              <a:rPr lang="cs-CZ" b="1" dirty="0" smtClean="0">
                <a:solidFill>
                  <a:srgbClr val="0070C0"/>
                </a:solidFill>
              </a:rPr>
              <a:t> 2,11% )</a:t>
            </a:r>
            <a:br>
              <a:rPr lang="cs-CZ" b="1" dirty="0" smtClean="0">
                <a:solidFill>
                  <a:srgbClr val="0070C0"/>
                </a:solidFill>
              </a:rPr>
            </a:br>
            <a:r>
              <a:rPr lang="cs-CZ" dirty="0" smtClean="0"/>
              <a:t>vyšší obsah C </a:t>
            </a:r>
            <a:r>
              <a:rPr lang="cs-CZ" b="1" dirty="0" smtClean="0">
                <a:solidFill>
                  <a:srgbClr val="0070C0"/>
                </a:solidFill>
              </a:rPr>
              <a:t>= litina</a:t>
            </a:r>
          </a:p>
          <a:p>
            <a:r>
              <a:rPr lang="cs-CZ" dirty="0" smtClean="0"/>
              <a:t>surové Fe nemá vhodné fyzikální vlastnosti</a:t>
            </a:r>
            <a:br>
              <a:rPr lang="cs-CZ" dirty="0" smtClean="0"/>
            </a:br>
            <a:r>
              <a:rPr lang="cs-CZ" dirty="0" smtClean="0"/>
              <a:t>není kujné ani pružné → nutné </a:t>
            </a:r>
            <a:r>
              <a:rPr lang="cs-CZ" b="1" dirty="0" smtClean="0"/>
              <a:t>zušlechťování</a:t>
            </a:r>
            <a:r>
              <a:rPr lang="cs-CZ" dirty="0" smtClean="0"/>
              <a:t/>
            </a:r>
            <a:br>
              <a:rPr lang="cs-CZ" dirty="0" smtClean="0"/>
            </a:br>
            <a:endParaRPr lang="cs-CZ" dirty="0" smtClean="0"/>
          </a:p>
          <a:p>
            <a:r>
              <a:rPr lang="cs-CZ" dirty="0" smtClean="0"/>
              <a:t>Ocel = železo zušlechtěné </a:t>
            </a:r>
            <a:r>
              <a:rPr lang="cs-CZ" b="1" dirty="0" smtClean="0"/>
              <a:t>zkujňováním</a:t>
            </a:r>
            <a:r>
              <a:rPr lang="cs-CZ" dirty="0" smtClean="0"/>
              <a:t/>
            </a:r>
            <a:br>
              <a:rPr lang="cs-CZ" dirty="0" smtClean="0"/>
            </a:br>
            <a:r>
              <a:rPr lang="cs-CZ" b="1" dirty="0" smtClean="0">
                <a:solidFill>
                  <a:srgbClr val="0070C0"/>
                </a:solidFill>
              </a:rPr>
              <a:t>princip:</a:t>
            </a:r>
            <a:r>
              <a:rPr lang="cs-CZ" dirty="0" smtClean="0"/>
              <a:t> </a:t>
            </a:r>
            <a:r>
              <a:rPr lang="cs-CZ" b="1" dirty="0" smtClean="0"/>
              <a:t>snižování obsahu uhlíku </a:t>
            </a:r>
            <a:r>
              <a:rPr lang="cs-CZ" dirty="0" smtClean="0"/>
              <a:t>(Fe</a:t>
            </a:r>
            <a:r>
              <a:rPr lang="cs-CZ" baseline="-25000" dirty="0" smtClean="0"/>
              <a:t>3</a:t>
            </a:r>
            <a:r>
              <a:rPr lang="cs-CZ" dirty="0" smtClean="0"/>
              <a:t>C) a 		        </a:t>
            </a:r>
            <a:r>
              <a:rPr lang="cs-CZ" b="1" dirty="0" smtClean="0"/>
              <a:t>odstranění příměsí </a:t>
            </a:r>
            <a:r>
              <a:rPr lang="cs-CZ" dirty="0" smtClean="0"/>
              <a:t>(Si, S, Mg, P)</a:t>
            </a:r>
            <a:br>
              <a:rPr lang="cs-CZ" dirty="0" smtClean="0"/>
            </a:b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25470"/>
          </a:xfrm>
        </p:spPr>
        <p:txBody>
          <a:bodyPr>
            <a:noAutofit/>
          </a:bodyPr>
          <a:lstStyle/>
          <a:p>
            <a:r>
              <a:rPr lang="cs-CZ" b="1" dirty="0" smtClean="0">
                <a:solidFill>
                  <a:srgbClr val="0070C0"/>
                </a:solidFill>
                <a:latin typeface="Arial" pitchFamily="34" charset="0"/>
                <a:cs typeface="Arial" pitchFamily="34" charset="0"/>
              </a:rPr>
              <a:t>Výroba oceli</a:t>
            </a:r>
          </a:p>
        </p:txBody>
      </p:sp>
      <p:sp>
        <p:nvSpPr>
          <p:cNvPr id="3" name="Zástupný symbol pro obsah 2"/>
          <p:cNvSpPr>
            <a:spLocks noGrp="1"/>
          </p:cNvSpPr>
          <p:nvPr>
            <p:ph idx="1"/>
          </p:nvPr>
        </p:nvSpPr>
        <p:spPr>
          <a:xfrm>
            <a:off x="642910" y="1643050"/>
            <a:ext cx="8229600" cy="4572032"/>
          </a:xfrm>
        </p:spPr>
        <p:txBody>
          <a:bodyPr>
            <a:normAutofit/>
          </a:bodyPr>
          <a:lstStyle/>
          <a:p>
            <a:pPr marL="514350" indent="-514350">
              <a:buFont typeface="+mj-lt"/>
              <a:buAutoNum type="arabicPeriod"/>
            </a:pPr>
            <a:r>
              <a:rPr lang="cs-CZ" sz="3600" b="1" dirty="0" smtClean="0">
                <a:solidFill>
                  <a:srgbClr val="C00000"/>
                </a:solidFill>
              </a:rPr>
              <a:t>V konvertorech (od 19. st. dodnes)</a:t>
            </a:r>
            <a:br>
              <a:rPr lang="cs-CZ" sz="3600" b="1" dirty="0" smtClean="0">
                <a:solidFill>
                  <a:srgbClr val="C00000"/>
                </a:solidFill>
              </a:rPr>
            </a:br>
            <a:endParaRPr lang="cs-CZ" sz="3600" b="1" dirty="0" smtClean="0">
              <a:solidFill>
                <a:srgbClr val="C00000"/>
              </a:solidFill>
            </a:endParaRPr>
          </a:p>
          <a:p>
            <a:pPr marL="514350" indent="-514350">
              <a:buFont typeface="+mj-lt"/>
              <a:buAutoNum type="arabicPeriod"/>
            </a:pPr>
            <a:r>
              <a:rPr lang="cs-CZ" sz="3600" b="1" dirty="0" smtClean="0">
                <a:solidFill>
                  <a:srgbClr val="C00000"/>
                </a:solidFill>
              </a:rPr>
              <a:t>V siemens-martinských pecích </a:t>
            </a:r>
            <a:br>
              <a:rPr lang="cs-CZ" sz="3600" b="1" dirty="0" smtClean="0">
                <a:solidFill>
                  <a:srgbClr val="C00000"/>
                </a:solidFill>
              </a:rPr>
            </a:br>
            <a:r>
              <a:rPr lang="cs-CZ" sz="3600" b="1" dirty="0" smtClean="0">
                <a:solidFill>
                  <a:srgbClr val="C00000"/>
                </a:solidFill>
              </a:rPr>
              <a:t>(od 19. st do 60. let 20. st.)</a:t>
            </a:r>
            <a:br>
              <a:rPr lang="cs-CZ" sz="3600" b="1" dirty="0" smtClean="0">
                <a:solidFill>
                  <a:srgbClr val="C00000"/>
                </a:solidFill>
              </a:rPr>
            </a:br>
            <a:endParaRPr lang="cs-CZ" sz="3600" b="1" dirty="0" smtClean="0">
              <a:solidFill>
                <a:srgbClr val="C00000"/>
              </a:solidFill>
            </a:endParaRPr>
          </a:p>
          <a:p>
            <a:pPr marL="514350" indent="-514350">
              <a:buFont typeface="+mj-lt"/>
              <a:buAutoNum type="arabicPeriod"/>
            </a:pPr>
            <a:r>
              <a:rPr lang="cs-CZ" sz="3600" b="1" dirty="0" smtClean="0">
                <a:solidFill>
                  <a:srgbClr val="C00000"/>
                </a:solidFill>
              </a:rPr>
              <a:t>V elektrických pecích (od 20. st.)</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800" b="1" dirty="0" smtClean="0">
                <a:solidFill>
                  <a:srgbClr val="C00000"/>
                </a:solidFill>
                <a:latin typeface="+mn-lt"/>
                <a:ea typeface="+mn-ea"/>
                <a:cs typeface="+mn-cs"/>
              </a:rPr>
              <a:t>1. Bessemerův konvertor</a:t>
            </a:r>
          </a:p>
        </p:txBody>
      </p:sp>
      <p:sp>
        <p:nvSpPr>
          <p:cNvPr id="3" name="Zástupný symbol pro obsah 2"/>
          <p:cNvSpPr>
            <a:spLocks noGrp="1"/>
          </p:cNvSpPr>
          <p:nvPr>
            <p:ph idx="1"/>
          </p:nvPr>
        </p:nvSpPr>
        <p:spPr>
          <a:xfrm>
            <a:off x="285720" y="1600200"/>
            <a:ext cx="8715436" cy="4525963"/>
          </a:xfrm>
        </p:spPr>
        <p:txBody>
          <a:bodyPr>
            <a:normAutofit/>
          </a:bodyPr>
          <a:lstStyle/>
          <a:p>
            <a:r>
              <a:rPr lang="cs-CZ" dirty="0" smtClean="0"/>
              <a:t>Surové roztavené Fe + vhánění O</a:t>
            </a:r>
            <a:r>
              <a:rPr lang="cs-CZ" baseline="-25000" dirty="0" smtClean="0"/>
              <a:t>2</a:t>
            </a:r>
            <a:r>
              <a:rPr lang="cs-CZ" dirty="0" smtClean="0"/>
              <a:t> zespodu → </a:t>
            </a:r>
            <a:br>
              <a:rPr lang="cs-CZ" dirty="0" smtClean="0"/>
            </a:br>
            <a:r>
              <a:rPr lang="cs-CZ" dirty="0" smtClean="0"/>
              <a:t> → oxidace C a nežádoucích příměsí (cca 15 min)</a:t>
            </a:r>
          </a:p>
          <a:p>
            <a:r>
              <a:rPr lang="cs-CZ" b="1" dirty="0" smtClean="0">
                <a:solidFill>
                  <a:srgbClr val="C00000"/>
                </a:solidFill>
              </a:rPr>
              <a:t>FeC</a:t>
            </a:r>
            <a:r>
              <a:rPr lang="cs-CZ" b="1" baseline="-25000" dirty="0" smtClean="0">
                <a:solidFill>
                  <a:srgbClr val="C00000"/>
                </a:solidFill>
              </a:rPr>
              <a:t>3</a:t>
            </a:r>
            <a:r>
              <a:rPr lang="cs-CZ" b="1" dirty="0" smtClean="0">
                <a:solidFill>
                  <a:srgbClr val="C00000"/>
                </a:solidFill>
              </a:rPr>
              <a:t> + O</a:t>
            </a:r>
            <a:r>
              <a:rPr lang="cs-CZ" b="1" baseline="-25000" dirty="0" smtClean="0">
                <a:solidFill>
                  <a:srgbClr val="C00000"/>
                </a:solidFill>
              </a:rPr>
              <a:t>2</a:t>
            </a:r>
            <a:r>
              <a:rPr lang="cs-CZ" b="1" dirty="0" smtClean="0">
                <a:solidFill>
                  <a:srgbClr val="C00000"/>
                </a:solidFill>
              </a:rPr>
              <a:t> → 3Fe + CO</a:t>
            </a:r>
            <a:r>
              <a:rPr lang="cs-CZ" b="1" baseline="-25000" dirty="0" smtClean="0">
                <a:solidFill>
                  <a:srgbClr val="C00000"/>
                </a:solidFill>
              </a:rPr>
              <a:t>2</a:t>
            </a:r>
            <a:endParaRPr lang="cs-CZ" dirty="0" smtClean="0"/>
          </a:p>
          <a:p>
            <a:r>
              <a:rPr lang="cs-CZ" dirty="0" smtClean="0"/>
              <a:t>původně - kyselá vyzdívka → nedokáže 						      	      odstranit S a P</a:t>
            </a:r>
          </a:p>
          <a:p>
            <a:r>
              <a:rPr lang="cs-CZ" dirty="0" smtClean="0"/>
              <a:t>zásaditá vyzdívka – </a:t>
            </a:r>
            <a:r>
              <a:rPr lang="cs-CZ" b="1" dirty="0" smtClean="0"/>
              <a:t>Thomasův konvertor</a:t>
            </a:r>
            <a:r>
              <a:rPr lang="cs-CZ" dirty="0" smtClean="0"/>
              <a:t/>
            </a:r>
            <a:br>
              <a:rPr lang="cs-CZ" dirty="0" smtClean="0"/>
            </a:br>
            <a:r>
              <a:rPr lang="cs-CZ" dirty="0" smtClean="0"/>
              <a:t>				odstraní P a S</a:t>
            </a:r>
          </a:p>
          <a:p>
            <a:r>
              <a:rPr lang="cs-CZ" b="1" dirty="0" smtClean="0"/>
              <a:t>dnes – kyslíkové konvertory</a:t>
            </a:r>
            <a:r>
              <a:rPr lang="cs-CZ" dirty="0" smtClean="0"/>
              <a:t> - vhánění O</a:t>
            </a:r>
            <a:r>
              <a:rPr lang="cs-CZ" baseline="-25000" dirty="0" smtClean="0"/>
              <a:t>2</a:t>
            </a:r>
            <a:r>
              <a:rPr lang="cs-CZ" dirty="0" smtClean="0"/>
              <a:t> seshora </a:t>
            </a:r>
          </a:p>
          <a:p>
            <a:pPr>
              <a:buNone/>
            </a:pP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C00000"/>
                </a:solidFill>
              </a:rPr>
              <a:t>1. Bessemerův konvertor</a:t>
            </a:r>
            <a:endParaRPr lang="cs-CZ" dirty="0"/>
          </a:p>
        </p:txBody>
      </p:sp>
      <p:sp>
        <p:nvSpPr>
          <p:cNvPr id="3" name="Zástupný symbol pro obsah 2"/>
          <p:cNvSpPr>
            <a:spLocks noGrp="1"/>
          </p:cNvSpPr>
          <p:nvPr>
            <p:ph idx="1"/>
          </p:nvPr>
        </p:nvSpPr>
        <p:spPr/>
        <p:txBody>
          <a:bodyPr/>
          <a:lstStyle/>
          <a:p>
            <a:endParaRPr lang="cs-CZ"/>
          </a:p>
        </p:txBody>
      </p:sp>
      <p:pic>
        <p:nvPicPr>
          <p:cNvPr id="4" name="Picture 2" descr="Soubor:Bessemer converter.jpg"/>
          <p:cNvPicPr>
            <a:picLocks noChangeAspect="1" noChangeArrowheads="1"/>
          </p:cNvPicPr>
          <p:nvPr/>
        </p:nvPicPr>
        <p:blipFill>
          <a:blip r:embed="rId2"/>
          <a:srcRect/>
          <a:stretch>
            <a:fillRect/>
          </a:stretch>
        </p:blipFill>
        <p:spPr bwMode="auto">
          <a:xfrm>
            <a:off x="857224" y="1571612"/>
            <a:ext cx="7286676" cy="4940121"/>
          </a:xfrm>
          <a:prstGeom prst="rect">
            <a:avLst/>
          </a:prstGeom>
          <a:noFill/>
        </p:spPr>
      </p:pic>
      <p:sp>
        <p:nvSpPr>
          <p:cNvPr id="5" name="TextovéPole 4"/>
          <p:cNvSpPr txBox="1"/>
          <p:nvPr/>
        </p:nvSpPr>
        <p:spPr>
          <a:xfrm>
            <a:off x="8215338" y="6000768"/>
            <a:ext cx="714348" cy="461665"/>
          </a:xfrm>
          <a:prstGeom prst="rect">
            <a:avLst/>
          </a:prstGeom>
          <a:noFill/>
        </p:spPr>
        <p:txBody>
          <a:bodyPr wrap="square" rtlCol="0">
            <a:spAutoFit/>
          </a:bodyPr>
          <a:lstStyle/>
          <a:p>
            <a:r>
              <a:rPr lang="en-US" sz="2400" dirty="0" smtClean="0"/>
              <a:t>[1]</a:t>
            </a:r>
            <a:endParaRPr lang="cs-CZ" sz="2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solidFill>
                  <a:srgbClr val="C00000"/>
                </a:solidFill>
              </a:rPr>
              <a:t>2. siemens- martinská pec</a:t>
            </a:r>
          </a:p>
        </p:txBody>
      </p:sp>
      <p:sp>
        <p:nvSpPr>
          <p:cNvPr id="3" name="Zástupný symbol pro obsah 2"/>
          <p:cNvSpPr>
            <a:spLocks noGrp="1"/>
          </p:cNvSpPr>
          <p:nvPr>
            <p:ph idx="1"/>
          </p:nvPr>
        </p:nvSpPr>
        <p:spPr>
          <a:xfrm>
            <a:off x="500034" y="2332037"/>
            <a:ext cx="8229600" cy="3311541"/>
          </a:xfrm>
        </p:spPr>
        <p:txBody>
          <a:bodyPr/>
          <a:lstStyle/>
          <a:p>
            <a:r>
              <a:rPr lang="cs-CZ" dirty="0" smtClean="0"/>
              <a:t>používá ohřev vzduchu → dosažení vyšších 					teplot</a:t>
            </a:r>
          </a:p>
          <a:p>
            <a:r>
              <a:rPr lang="cs-CZ" dirty="0" smtClean="0"/>
              <a:t>pomalejší proces (24 hod)</a:t>
            </a:r>
          </a:p>
          <a:p>
            <a:r>
              <a:rPr lang="cs-CZ" dirty="0" smtClean="0"/>
              <a:t>kvalitnější ocel</a:t>
            </a:r>
          </a:p>
          <a:p>
            <a:r>
              <a:rPr lang="cs-CZ" dirty="0" smtClean="0"/>
              <a:t>vsádka až 500 tun</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solidFill>
                  <a:srgbClr val="C00000"/>
                </a:solidFill>
              </a:rPr>
              <a:t>3. Elektrická oblouková pec</a:t>
            </a:r>
          </a:p>
        </p:txBody>
      </p:sp>
      <p:sp>
        <p:nvSpPr>
          <p:cNvPr id="3" name="Zástupný symbol pro obsah 2"/>
          <p:cNvSpPr>
            <a:spLocks noGrp="1"/>
          </p:cNvSpPr>
          <p:nvPr>
            <p:ph idx="1"/>
          </p:nvPr>
        </p:nvSpPr>
        <p:spPr/>
        <p:txBody>
          <a:bodyPr/>
          <a:lstStyle/>
          <a:p>
            <a:r>
              <a:rPr lang="cs-CZ" dirty="0" smtClean="0"/>
              <a:t>požadované teploty je dosaženou elektrickým obloukem mezi C elektrodou a vsádkou</a:t>
            </a:r>
          </a:p>
          <a:p>
            <a:endParaRPr lang="cs-CZ" dirty="0" smtClean="0"/>
          </a:p>
          <a:p>
            <a:r>
              <a:rPr lang="cs-CZ" b="1" dirty="0" smtClean="0"/>
              <a:t>potřebný O</a:t>
            </a:r>
            <a:r>
              <a:rPr lang="cs-CZ" b="1" baseline="-25000" dirty="0" smtClean="0"/>
              <a:t>2</a:t>
            </a:r>
            <a:r>
              <a:rPr lang="cs-CZ" b="1" dirty="0" smtClean="0"/>
              <a:t> se dodává železným šrotem </a:t>
            </a:r>
            <a:r>
              <a:rPr lang="cs-CZ" dirty="0" smtClean="0"/>
              <a:t>(Fe</a:t>
            </a:r>
            <a:r>
              <a:rPr lang="cs-CZ" baseline="-25000" dirty="0" smtClean="0"/>
              <a:t>2</a:t>
            </a:r>
            <a:r>
              <a:rPr lang="cs-CZ" dirty="0" smtClean="0"/>
              <a:t>O</a:t>
            </a:r>
            <a:r>
              <a:rPr lang="cs-CZ" baseline="-25000" dirty="0" smtClean="0"/>
              <a:t>3</a:t>
            </a:r>
            <a:r>
              <a:rPr lang="cs-CZ" dirty="0" smtClean="0"/>
              <a:t>, Fe(OH)</a:t>
            </a:r>
            <a:r>
              <a:rPr lang="cs-CZ" baseline="-25000" dirty="0" smtClean="0"/>
              <a:t>3</a:t>
            </a:r>
            <a:r>
              <a:rPr lang="cs-CZ" dirty="0" smtClean="0"/>
              <a:t>)</a:t>
            </a:r>
            <a:br>
              <a:rPr lang="cs-CZ" dirty="0" smtClean="0"/>
            </a:br>
            <a:endParaRPr lang="cs-CZ" dirty="0" smtClean="0"/>
          </a:p>
          <a:p>
            <a:r>
              <a:rPr lang="cs-CZ" dirty="0" smtClean="0"/>
              <a:t>šrot je hlavní částí vsádky, surové Fe je v menšině</a:t>
            </a:r>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82594"/>
          </a:xfrm>
        </p:spPr>
        <p:txBody>
          <a:bodyPr>
            <a:normAutofit fontScale="90000"/>
          </a:bodyPr>
          <a:lstStyle/>
          <a:p>
            <a:r>
              <a:rPr lang="cs-CZ" b="1" dirty="0" smtClean="0">
                <a:solidFill>
                  <a:srgbClr val="C00000"/>
                </a:solidFill>
              </a:rPr>
              <a:t>3. Elektrická oblouková pec</a:t>
            </a:r>
            <a:endParaRPr lang="cs-CZ" dirty="0"/>
          </a:p>
        </p:txBody>
      </p:sp>
      <p:sp>
        <p:nvSpPr>
          <p:cNvPr id="3" name="Zástupný symbol pro obsah 2"/>
          <p:cNvSpPr>
            <a:spLocks noGrp="1"/>
          </p:cNvSpPr>
          <p:nvPr>
            <p:ph idx="1"/>
          </p:nvPr>
        </p:nvSpPr>
        <p:spPr/>
        <p:txBody>
          <a:bodyPr/>
          <a:lstStyle/>
          <a:p>
            <a:endParaRPr lang="cs-CZ" dirty="0"/>
          </a:p>
        </p:txBody>
      </p:sp>
      <p:pic>
        <p:nvPicPr>
          <p:cNvPr id="21506" name="Picture 2" descr="File:Heroult refining furnace Transversal view Stoughton.PNG"/>
          <p:cNvPicPr>
            <a:picLocks noChangeAspect="1" noChangeArrowheads="1"/>
          </p:cNvPicPr>
          <p:nvPr/>
        </p:nvPicPr>
        <p:blipFill>
          <a:blip r:embed="rId2"/>
          <a:srcRect/>
          <a:stretch>
            <a:fillRect/>
          </a:stretch>
        </p:blipFill>
        <p:spPr bwMode="auto">
          <a:xfrm>
            <a:off x="1643042" y="928670"/>
            <a:ext cx="6013336" cy="5286412"/>
          </a:xfrm>
          <a:prstGeom prst="rect">
            <a:avLst/>
          </a:prstGeom>
          <a:noFill/>
        </p:spPr>
      </p:pic>
      <p:sp>
        <p:nvSpPr>
          <p:cNvPr id="5" name="TextovéPole 4"/>
          <p:cNvSpPr txBox="1"/>
          <p:nvPr/>
        </p:nvSpPr>
        <p:spPr>
          <a:xfrm>
            <a:off x="7786710" y="5786454"/>
            <a:ext cx="642942" cy="461665"/>
          </a:xfrm>
          <a:prstGeom prst="rect">
            <a:avLst/>
          </a:prstGeom>
          <a:noFill/>
        </p:spPr>
        <p:txBody>
          <a:bodyPr wrap="square" rtlCol="0">
            <a:spAutoFit/>
          </a:bodyPr>
          <a:lstStyle/>
          <a:p>
            <a:r>
              <a:rPr lang="en-US" sz="2400" dirty="0" smtClean="0"/>
              <a:t>[2]</a:t>
            </a:r>
            <a:endParaRPr lang="cs-CZ" sz="2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b="1" dirty="0" smtClean="0">
                <a:solidFill>
                  <a:srgbClr val="C00000"/>
                </a:solidFill>
              </a:rPr>
              <a:t>Vlastnosti oceli podle obsahu C</a:t>
            </a:r>
          </a:p>
        </p:txBody>
      </p:sp>
      <p:sp>
        <p:nvSpPr>
          <p:cNvPr id="3" name="Zástupný symbol pro obsah 2"/>
          <p:cNvSpPr>
            <a:spLocks noGrp="1"/>
          </p:cNvSpPr>
          <p:nvPr>
            <p:ph idx="1"/>
          </p:nvPr>
        </p:nvSpPr>
        <p:spPr>
          <a:xfrm>
            <a:off x="428596" y="1500174"/>
            <a:ext cx="8229600" cy="4071966"/>
          </a:xfrm>
        </p:spPr>
        <p:txBody>
          <a:bodyPr>
            <a:normAutofit lnSpcReduction="10000"/>
          </a:bodyPr>
          <a:lstStyle/>
          <a:p>
            <a:r>
              <a:rPr lang="cs-CZ" b="1" dirty="0" smtClean="0"/>
              <a:t>do 1,4% C </a:t>
            </a:r>
            <a:br>
              <a:rPr lang="cs-CZ" b="1" dirty="0" smtClean="0"/>
            </a:br>
            <a:r>
              <a:rPr lang="cs-CZ" b="1" dirty="0" smtClean="0"/>
              <a:t>oceli měkké a tvárné</a:t>
            </a:r>
          </a:p>
          <a:p>
            <a:r>
              <a:rPr lang="cs-CZ" b="1" dirty="0" smtClean="0"/>
              <a:t>nad 1,4% C</a:t>
            </a:r>
            <a:br>
              <a:rPr lang="cs-CZ" b="1" dirty="0" smtClean="0"/>
            </a:br>
            <a:r>
              <a:rPr lang="cs-CZ" b="1" dirty="0" smtClean="0"/>
              <a:t>oceli tvrdé a pružné</a:t>
            </a:r>
            <a:br>
              <a:rPr lang="cs-CZ" b="1" dirty="0" smtClean="0"/>
            </a:br>
            <a:endParaRPr lang="cs-CZ" b="1" dirty="0" smtClean="0"/>
          </a:p>
          <a:p>
            <a:r>
              <a:rPr lang="cs-CZ" dirty="0" smtClean="0"/>
              <a:t>ocel se odlévá </a:t>
            </a:r>
            <a:br>
              <a:rPr lang="cs-CZ" dirty="0" smtClean="0"/>
            </a:br>
            <a:r>
              <a:rPr lang="cs-CZ" dirty="0" smtClean="0"/>
              <a:t>do forem tzv. </a:t>
            </a:r>
            <a:r>
              <a:rPr lang="cs-CZ" b="1" dirty="0" smtClean="0">
                <a:solidFill>
                  <a:srgbClr val="C00000"/>
                </a:solidFill>
              </a:rPr>
              <a:t>kokil</a:t>
            </a:r>
          </a:p>
          <a:p>
            <a:r>
              <a:rPr lang="cs-CZ" dirty="0" smtClean="0"/>
              <a:t>odlitek =</a:t>
            </a:r>
            <a:r>
              <a:rPr lang="cs-CZ" b="1" dirty="0" smtClean="0">
                <a:solidFill>
                  <a:srgbClr val="C00000"/>
                </a:solidFill>
              </a:rPr>
              <a:t> ingot</a:t>
            </a:r>
          </a:p>
        </p:txBody>
      </p:sp>
      <p:pic>
        <p:nvPicPr>
          <p:cNvPr id="7170" name="Picture 2" descr="Soubor:Fotothek df n-34 0000253 Metallurge für Hüttentechnik.jpg"/>
          <p:cNvPicPr>
            <a:picLocks noChangeAspect="1" noChangeArrowheads="1"/>
          </p:cNvPicPr>
          <p:nvPr/>
        </p:nvPicPr>
        <p:blipFill>
          <a:blip r:embed="rId2"/>
          <a:srcRect/>
          <a:stretch>
            <a:fillRect/>
          </a:stretch>
        </p:blipFill>
        <p:spPr bwMode="auto">
          <a:xfrm>
            <a:off x="4429124" y="1285860"/>
            <a:ext cx="4232032" cy="4348178"/>
          </a:xfrm>
          <a:prstGeom prst="rect">
            <a:avLst/>
          </a:prstGeom>
          <a:noFill/>
        </p:spPr>
      </p:pic>
      <p:sp>
        <p:nvSpPr>
          <p:cNvPr id="5" name="TextovéPole 4"/>
          <p:cNvSpPr txBox="1"/>
          <p:nvPr/>
        </p:nvSpPr>
        <p:spPr>
          <a:xfrm>
            <a:off x="7358082" y="5857892"/>
            <a:ext cx="642942" cy="461665"/>
          </a:xfrm>
          <a:prstGeom prst="rect">
            <a:avLst/>
          </a:prstGeom>
          <a:noFill/>
        </p:spPr>
        <p:txBody>
          <a:bodyPr wrap="square" rtlCol="0">
            <a:spAutoFit/>
          </a:bodyPr>
          <a:lstStyle/>
          <a:p>
            <a:r>
              <a:rPr lang="en-US" sz="2400" dirty="0" smtClean="0"/>
              <a:t>[3]</a:t>
            </a:r>
            <a:endParaRPr lang="cs-CZ"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25470"/>
          </a:xfrm>
        </p:spPr>
        <p:txBody>
          <a:bodyPr>
            <a:noAutofit/>
          </a:bodyPr>
          <a:lstStyle/>
          <a:p>
            <a:r>
              <a:rPr lang="cs-CZ" b="1" dirty="0" smtClean="0">
                <a:solidFill>
                  <a:srgbClr val="0070C0"/>
                </a:solidFill>
                <a:latin typeface="Arial" pitchFamily="34" charset="0"/>
                <a:cs typeface="Arial" pitchFamily="34" charset="0"/>
              </a:rPr>
              <a:t>Další zušlechťování ocelí</a:t>
            </a:r>
          </a:p>
        </p:txBody>
      </p:sp>
      <p:sp>
        <p:nvSpPr>
          <p:cNvPr id="3" name="Zástupný symbol pro obsah 2"/>
          <p:cNvSpPr>
            <a:spLocks noGrp="1"/>
          </p:cNvSpPr>
          <p:nvPr>
            <p:ph idx="1"/>
          </p:nvPr>
        </p:nvSpPr>
        <p:spPr>
          <a:xfrm>
            <a:off x="457200" y="1000108"/>
            <a:ext cx="8229600" cy="5126055"/>
          </a:xfrm>
        </p:spPr>
        <p:txBody>
          <a:bodyPr>
            <a:normAutofit fontScale="92500" lnSpcReduction="10000"/>
          </a:bodyPr>
          <a:lstStyle/>
          <a:p>
            <a:r>
              <a:rPr lang="cs-CZ" b="1" dirty="0" smtClean="0">
                <a:solidFill>
                  <a:srgbClr val="C00000"/>
                </a:solidFill>
              </a:rPr>
              <a:t>Kalení</a:t>
            </a:r>
            <a:r>
              <a:rPr lang="cs-CZ" dirty="0" smtClean="0"/>
              <a:t> </a:t>
            </a:r>
            <a:br>
              <a:rPr lang="cs-CZ" dirty="0" smtClean="0"/>
            </a:br>
            <a:r>
              <a:rPr lang="cs-CZ" dirty="0" smtClean="0"/>
              <a:t>- výrobek se zahřeje do žáru a prudce ochladí       							(ve vodě)</a:t>
            </a:r>
            <a:br>
              <a:rPr lang="cs-CZ" dirty="0" smtClean="0"/>
            </a:br>
            <a:r>
              <a:rPr lang="cs-CZ" dirty="0" smtClean="0"/>
              <a:t>- ocel tvrdá, ale křehká</a:t>
            </a:r>
          </a:p>
          <a:p>
            <a:r>
              <a:rPr lang="cs-CZ" b="1" dirty="0" smtClean="0">
                <a:solidFill>
                  <a:srgbClr val="C00000"/>
                </a:solidFill>
              </a:rPr>
              <a:t>Popouštění</a:t>
            </a:r>
            <a:r>
              <a:rPr lang="cs-CZ" dirty="0" smtClean="0"/>
              <a:t/>
            </a:r>
            <a:br>
              <a:rPr lang="cs-CZ" dirty="0" smtClean="0"/>
            </a:br>
            <a:r>
              <a:rPr lang="cs-CZ" dirty="0" smtClean="0"/>
              <a:t>- zakalená ocel se zahřeje (200-300°C) a 						   pomalu se ochlazuje</a:t>
            </a:r>
            <a:br>
              <a:rPr lang="cs-CZ" dirty="0" smtClean="0"/>
            </a:br>
            <a:r>
              <a:rPr lang="cs-CZ" dirty="0" smtClean="0"/>
              <a:t>- odstraní se křehkost, ale ne tvrdost</a:t>
            </a:r>
          </a:p>
          <a:p>
            <a:r>
              <a:rPr lang="cs-CZ" b="1" dirty="0" smtClean="0">
                <a:solidFill>
                  <a:srgbClr val="C00000"/>
                </a:solidFill>
              </a:rPr>
              <a:t>Legování</a:t>
            </a:r>
            <a:r>
              <a:rPr lang="cs-CZ" dirty="0" smtClean="0"/>
              <a:t/>
            </a:r>
            <a:br>
              <a:rPr lang="cs-CZ" dirty="0" smtClean="0"/>
            </a:br>
            <a:r>
              <a:rPr lang="cs-CZ" dirty="0" smtClean="0"/>
              <a:t>- přísady dalších kovů (Ti, W, Cr, Ni, …)</a:t>
            </a:r>
            <a:br>
              <a:rPr lang="cs-CZ" dirty="0" smtClean="0"/>
            </a:br>
            <a:r>
              <a:rPr lang="cs-CZ" dirty="0" smtClean="0"/>
              <a:t>- zlepšují se mechanické vlastnosti oceli</a:t>
            </a:r>
          </a:p>
          <a:p>
            <a:pPr>
              <a:buNone/>
            </a:pP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25470"/>
          </a:xfrm>
        </p:spPr>
        <p:txBody>
          <a:bodyPr>
            <a:noAutofit/>
          </a:bodyPr>
          <a:lstStyle/>
          <a:p>
            <a:r>
              <a:rPr lang="cs-CZ" b="1" dirty="0" smtClean="0">
                <a:solidFill>
                  <a:srgbClr val="0070C0"/>
                </a:solidFill>
                <a:latin typeface="Arial" pitchFamily="34" charset="0"/>
                <a:cs typeface="Arial" pitchFamily="34" charset="0"/>
              </a:rPr>
              <a:t>Druhy ocelí</a:t>
            </a:r>
          </a:p>
        </p:txBody>
      </p:sp>
      <p:sp>
        <p:nvSpPr>
          <p:cNvPr id="3" name="Zástupný symbol pro obsah 2"/>
          <p:cNvSpPr>
            <a:spLocks noGrp="1"/>
          </p:cNvSpPr>
          <p:nvPr>
            <p:ph idx="1"/>
          </p:nvPr>
        </p:nvSpPr>
        <p:spPr>
          <a:xfrm>
            <a:off x="457200" y="1000108"/>
            <a:ext cx="8229600" cy="5126055"/>
          </a:xfrm>
        </p:spPr>
        <p:txBody>
          <a:bodyPr>
            <a:normAutofit/>
          </a:bodyPr>
          <a:lstStyle/>
          <a:p>
            <a:r>
              <a:rPr lang="cs-CZ" dirty="0" smtClean="0"/>
              <a:t>dnes cca </a:t>
            </a:r>
            <a:r>
              <a:rPr lang="cs-CZ" b="1" dirty="0" smtClean="0"/>
              <a:t>2 500 druhů</a:t>
            </a:r>
          </a:p>
          <a:p>
            <a:r>
              <a:rPr lang="cs-CZ" dirty="0" smtClean="0"/>
              <a:t>dělení podle </a:t>
            </a:r>
            <a:r>
              <a:rPr lang="cs-CZ" b="1" dirty="0" smtClean="0"/>
              <a:t>složení nebo podle použití</a:t>
            </a:r>
          </a:p>
          <a:p>
            <a:r>
              <a:rPr lang="cs-CZ" b="1" dirty="0" smtClean="0"/>
              <a:t>příklady podle použití: </a:t>
            </a:r>
            <a:r>
              <a:rPr lang="cs-CZ" dirty="0" smtClean="0"/>
              <a:t/>
            </a:r>
            <a:br>
              <a:rPr lang="cs-CZ" dirty="0" smtClean="0"/>
            </a:br>
            <a:r>
              <a:rPr lang="cs-CZ" b="1" dirty="0" smtClean="0">
                <a:solidFill>
                  <a:srgbClr val="C00000"/>
                </a:solidFill>
              </a:rPr>
              <a:t>konstrukční oceli</a:t>
            </a:r>
            <a:r>
              <a:rPr lang="cs-CZ" dirty="0" smtClean="0"/>
              <a:t> – nelegovaná, stavebnictví</a:t>
            </a:r>
            <a:br>
              <a:rPr lang="cs-CZ" dirty="0" smtClean="0"/>
            </a:br>
            <a:r>
              <a:rPr lang="cs-CZ" b="1" dirty="0" smtClean="0">
                <a:solidFill>
                  <a:srgbClr val="C00000"/>
                </a:solidFill>
              </a:rPr>
              <a:t>nástrojové oceli </a:t>
            </a:r>
            <a:r>
              <a:rPr lang="cs-CZ" dirty="0" smtClean="0"/>
              <a:t>– středně až vysoce legované</a:t>
            </a:r>
            <a:br>
              <a:rPr lang="cs-CZ" dirty="0" smtClean="0"/>
            </a:br>
            <a:r>
              <a:rPr lang="cs-CZ" dirty="0" smtClean="0"/>
              <a:t>	      příměsi: Ni, Mo, W, Cr, V (podle použití)</a:t>
            </a:r>
            <a:br>
              <a:rPr lang="cs-CZ" dirty="0" smtClean="0"/>
            </a:br>
            <a:r>
              <a:rPr lang="cs-CZ" b="1" dirty="0" smtClean="0">
                <a:solidFill>
                  <a:srgbClr val="C00000"/>
                </a:solidFill>
              </a:rPr>
              <a:t>pružinové oceli </a:t>
            </a:r>
            <a:r>
              <a:rPr lang="cs-CZ" dirty="0" smtClean="0"/>
              <a:t>– vyšší obsah C + Mn, Cr</a:t>
            </a:r>
            <a:br>
              <a:rPr lang="cs-CZ" dirty="0" smtClean="0"/>
            </a:br>
            <a:r>
              <a:rPr lang="cs-CZ" b="1" dirty="0" smtClean="0">
                <a:solidFill>
                  <a:srgbClr val="C00000"/>
                </a:solidFill>
              </a:rPr>
              <a:t>korozivzdorné oceli </a:t>
            </a:r>
            <a:r>
              <a:rPr lang="cs-CZ" dirty="0" smtClean="0"/>
              <a:t>– běžné mají </a:t>
            </a:r>
            <a:br>
              <a:rPr lang="cs-CZ" dirty="0" smtClean="0"/>
            </a:br>
            <a:r>
              <a:rPr lang="cs-CZ" dirty="0" smtClean="0"/>
              <a:t>				18% Cr + 10% Ni</a:t>
            </a:r>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b="1" dirty="0" smtClean="0">
                <a:solidFill>
                  <a:srgbClr val="C00000"/>
                </a:solidFill>
              </a:rPr>
              <a:t>Zajímavost – </a:t>
            </a:r>
            <a:r>
              <a:rPr lang="cs-CZ" sz="4000" b="1" dirty="0" err="1" smtClean="0">
                <a:solidFill>
                  <a:srgbClr val="C00000"/>
                </a:solidFill>
              </a:rPr>
              <a:t>damascénská</a:t>
            </a:r>
            <a:r>
              <a:rPr lang="cs-CZ" sz="4000" b="1" dirty="0" smtClean="0">
                <a:solidFill>
                  <a:srgbClr val="C00000"/>
                </a:solidFill>
              </a:rPr>
              <a:t> ocel</a:t>
            </a:r>
          </a:p>
        </p:txBody>
      </p:sp>
      <p:sp>
        <p:nvSpPr>
          <p:cNvPr id="3" name="Zástupný symbol pro obsah 2"/>
          <p:cNvSpPr>
            <a:spLocks noGrp="1"/>
          </p:cNvSpPr>
          <p:nvPr>
            <p:ph idx="1"/>
          </p:nvPr>
        </p:nvSpPr>
        <p:spPr/>
        <p:txBody>
          <a:bodyPr/>
          <a:lstStyle/>
          <a:p>
            <a:r>
              <a:rPr lang="cs-CZ" dirty="0" smtClean="0"/>
              <a:t>obsahuje </a:t>
            </a:r>
            <a:r>
              <a:rPr lang="cs-CZ" b="1" dirty="0" smtClean="0"/>
              <a:t>dva druhy ocelí </a:t>
            </a:r>
            <a:r>
              <a:rPr lang="cs-CZ" dirty="0" smtClean="0"/>
              <a:t>spojených překládáním a kovářským svařováním</a:t>
            </a:r>
            <a:br>
              <a:rPr lang="cs-CZ" dirty="0" smtClean="0"/>
            </a:br>
            <a:r>
              <a:rPr lang="cs-CZ" dirty="0" smtClean="0"/>
              <a:t>(něco jako listové těsto)</a:t>
            </a:r>
          </a:p>
          <a:p>
            <a:r>
              <a:rPr lang="cs-CZ" dirty="0" smtClean="0"/>
              <a:t>výrobek spojuje vlastnosti obou, může být </a:t>
            </a:r>
            <a:r>
              <a:rPr lang="cs-CZ" b="1" dirty="0" smtClean="0"/>
              <a:t>pružný i tvrdý</a:t>
            </a:r>
            <a:r>
              <a:rPr lang="cs-CZ" dirty="0" smtClean="0"/>
              <a:t/>
            </a:r>
            <a:br>
              <a:rPr lang="cs-CZ" dirty="0" smtClean="0"/>
            </a:br>
            <a:r>
              <a:rPr lang="cs-CZ" dirty="0" smtClean="0"/>
              <a:t>obrázky:</a:t>
            </a:r>
            <a:br>
              <a:rPr lang="cs-CZ" dirty="0" smtClean="0"/>
            </a:br>
            <a:r>
              <a:rPr lang="cs-CZ" sz="1800" dirty="0" smtClean="0">
                <a:hlinkClick r:id="rId2"/>
              </a:rPr>
              <a:t>http://www.</a:t>
            </a:r>
            <a:r>
              <a:rPr lang="cs-CZ" sz="1800" dirty="0" err="1" smtClean="0">
                <a:hlinkClick r:id="rId2"/>
              </a:rPr>
              <a:t>steelguru.com</a:t>
            </a:r>
            <a:r>
              <a:rPr lang="cs-CZ" sz="1800" dirty="0" smtClean="0">
                <a:hlinkClick r:id="rId2"/>
              </a:rPr>
              <a:t>/</a:t>
            </a:r>
            <a:r>
              <a:rPr lang="cs-CZ" sz="1800" dirty="0" err="1" smtClean="0">
                <a:hlinkClick r:id="rId2"/>
              </a:rPr>
              <a:t>uploads</a:t>
            </a:r>
            <a:r>
              <a:rPr lang="cs-CZ" sz="1800" dirty="0" smtClean="0">
                <a:hlinkClick r:id="rId2"/>
              </a:rPr>
              <a:t>/</a:t>
            </a:r>
            <a:r>
              <a:rPr lang="cs-CZ" sz="1800" dirty="0" err="1" smtClean="0">
                <a:hlinkClick r:id="rId2"/>
              </a:rPr>
              <a:t>reports</a:t>
            </a:r>
            <a:r>
              <a:rPr lang="cs-CZ" sz="1800" dirty="0" smtClean="0">
                <a:hlinkClick r:id="rId2"/>
              </a:rPr>
              <a:t>/DS2-02-09-2008.jpg</a:t>
            </a:r>
            <a:endParaRPr lang="cs-CZ" sz="1800" dirty="0" smtClean="0"/>
          </a:p>
          <a:p>
            <a:r>
              <a:rPr lang="cs-CZ" sz="1800" dirty="0" smtClean="0">
                <a:hlinkClick r:id="rId3"/>
              </a:rPr>
              <a:t>http://www.</a:t>
            </a:r>
            <a:r>
              <a:rPr lang="cs-CZ" sz="1800" dirty="0" err="1" smtClean="0">
                <a:hlinkClick r:id="rId3"/>
              </a:rPr>
              <a:t>vikingsword.com</a:t>
            </a:r>
            <a:r>
              <a:rPr lang="cs-CZ" sz="1800" dirty="0" smtClean="0">
                <a:hlinkClick r:id="rId3"/>
              </a:rPr>
              <a:t>/</a:t>
            </a:r>
            <a:r>
              <a:rPr lang="cs-CZ" sz="1800" dirty="0" err="1" smtClean="0">
                <a:hlinkClick r:id="rId3"/>
              </a:rPr>
              <a:t>ethsword</a:t>
            </a:r>
            <a:r>
              <a:rPr lang="cs-CZ" sz="1800" dirty="0" smtClean="0">
                <a:hlinkClick r:id="rId3"/>
              </a:rPr>
              <a:t>/</a:t>
            </a:r>
            <a:r>
              <a:rPr lang="cs-CZ" sz="1800" dirty="0" err="1" smtClean="0">
                <a:hlinkClick r:id="rId3"/>
              </a:rPr>
              <a:t>shamshir</a:t>
            </a:r>
            <a:r>
              <a:rPr lang="cs-CZ" sz="1800" dirty="0" smtClean="0">
                <a:hlinkClick r:id="rId3"/>
              </a:rPr>
              <a:t>/</a:t>
            </a:r>
            <a:r>
              <a:rPr lang="cs-CZ" sz="1800" dirty="0" err="1" smtClean="0">
                <a:hlinkClick r:id="rId3"/>
              </a:rPr>
              <a:t>shamshii.jpg</a:t>
            </a:r>
            <a:endParaRPr lang="cs-CZ" sz="1800" dirty="0" smtClean="0"/>
          </a:p>
          <a:p>
            <a:endParaRPr lang="cs-CZ" sz="1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96908"/>
          </a:xfrm>
        </p:spPr>
        <p:txBody>
          <a:bodyPr>
            <a:normAutofit/>
          </a:bodyPr>
          <a:lstStyle/>
          <a:p>
            <a:r>
              <a:rPr lang="cs-CZ" b="1" dirty="0" smtClean="0">
                <a:solidFill>
                  <a:srgbClr val="0070C0"/>
                </a:solidFill>
                <a:latin typeface="Arial" pitchFamily="34" charset="0"/>
                <a:cs typeface="Arial" pitchFamily="34" charset="0"/>
              </a:rPr>
              <a:t>Kontrolní otázky:</a:t>
            </a:r>
          </a:p>
        </p:txBody>
      </p:sp>
      <p:sp>
        <p:nvSpPr>
          <p:cNvPr id="3" name="Zástupný symbol pro obsah 2"/>
          <p:cNvSpPr>
            <a:spLocks noGrp="1"/>
          </p:cNvSpPr>
          <p:nvPr>
            <p:ph idx="1"/>
          </p:nvPr>
        </p:nvSpPr>
        <p:spPr>
          <a:xfrm>
            <a:off x="457200" y="1071546"/>
            <a:ext cx="8229600" cy="5054617"/>
          </a:xfrm>
        </p:spPr>
        <p:txBody>
          <a:bodyPr>
            <a:normAutofit/>
          </a:bodyPr>
          <a:lstStyle/>
          <a:p>
            <a:r>
              <a:rPr lang="cs-CZ" dirty="0" smtClean="0"/>
              <a:t>Kdy mluvíme o oceli a kdy o litině?</a:t>
            </a:r>
            <a:br>
              <a:rPr lang="cs-CZ" dirty="0" smtClean="0"/>
            </a:br>
            <a:endParaRPr lang="cs-CZ" dirty="0" smtClean="0"/>
          </a:p>
          <a:p>
            <a:r>
              <a:rPr lang="cs-CZ" dirty="0" smtClean="0"/>
              <a:t>Ve kterém konvertoru je možné odstranit i fosfor a síru?</a:t>
            </a:r>
          </a:p>
          <a:p>
            <a:endParaRPr lang="cs-CZ" dirty="0" smtClean="0"/>
          </a:p>
          <a:p>
            <a:r>
              <a:rPr lang="cs-CZ" dirty="0" smtClean="0"/>
              <a:t>Které </a:t>
            </a:r>
            <a:r>
              <a:rPr lang="cs-CZ" dirty="0" err="1" smtClean="0"/>
              <a:t>legovací</a:t>
            </a:r>
            <a:r>
              <a:rPr lang="cs-CZ" dirty="0" smtClean="0"/>
              <a:t> prvky znáte?</a:t>
            </a:r>
          </a:p>
          <a:p>
            <a:endParaRPr lang="cs-CZ" dirty="0" smtClean="0"/>
          </a:p>
          <a:p>
            <a:r>
              <a:rPr lang="cs-CZ" dirty="0" smtClean="0"/>
              <a:t>Kterou vlastnost ocel získá zakalením?</a:t>
            </a:r>
          </a:p>
          <a:p>
            <a:endParaRPr lang="cs-CZ" dirty="0" smtClean="0"/>
          </a:p>
        </p:txBody>
      </p:sp>
      <p:sp>
        <p:nvSpPr>
          <p:cNvPr id="4" name="Zaoblený obdélník 3"/>
          <p:cNvSpPr/>
          <p:nvPr/>
        </p:nvSpPr>
        <p:spPr>
          <a:xfrm>
            <a:off x="928662" y="1571612"/>
            <a:ext cx="7358114" cy="50006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aoblený obdélník 4"/>
          <p:cNvSpPr/>
          <p:nvPr/>
        </p:nvSpPr>
        <p:spPr>
          <a:xfrm>
            <a:off x="928662" y="3214686"/>
            <a:ext cx="7358114" cy="50006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Zaoblený obdélník 5"/>
          <p:cNvSpPr/>
          <p:nvPr/>
        </p:nvSpPr>
        <p:spPr>
          <a:xfrm>
            <a:off x="928662" y="4500570"/>
            <a:ext cx="7286676" cy="50006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dirty="0" smtClean="0"/>
              <a:t>Kterou vlastnost ocel získá zakalením?</a:t>
            </a:r>
          </a:p>
        </p:txBody>
      </p:sp>
      <p:sp>
        <p:nvSpPr>
          <p:cNvPr id="7" name="Zaoblený obdélník 6"/>
          <p:cNvSpPr/>
          <p:nvPr/>
        </p:nvSpPr>
        <p:spPr>
          <a:xfrm>
            <a:off x="928662" y="5715016"/>
            <a:ext cx="2286016" cy="50006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dirty="0" smtClean="0"/>
              <a:t>Kterou vlastnost ocel získá zakalením?</a:t>
            </a:r>
          </a:p>
        </p:txBody>
      </p:sp>
      <p:sp>
        <p:nvSpPr>
          <p:cNvPr id="8" name="TextovéPole 7"/>
          <p:cNvSpPr txBox="1"/>
          <p:nvPr/>
        </p:nvSpPr>
        <p:spPr>
          <a:xfrm>
            <a:off x="1071538" y="1571612"/>
            <a:ext cx="5286412" cy="553998"/>
          </a:xfrm>
          <a:prstGeom prst="rect">
            <a:avLst/>
          </a:prstGeom>
          <a:noFill/>
        </p:spPr>
        <p:txBody>
          <a:bodyPr wrap="square" rtlCol="0">
            <a:spAutoFit/>
          </a:bodyPr>
          <a:lstStyle/>
          <a:p>
            <a:r>
              <a:rPr lang="cs-CZ" sz="3000" b="1" dirty="0" smtClean="0">
                <a:solidFill>
                  <a:srgbClr val="C00000"/>
                </a:solidFill>
              </a:rPr>
              <a:t>Ocel má </a:t>
            </a:r>
            <a:r>
              <a:rPr lang="en-US" sz="3000" b="1" dirty="0" smtClean="0">
                <a:solidFill>
                  <a:srgbClr val="C00000"/>
                </a:solidFill>
              </a:rPr>
              <a:t>&lt; 2,1</a:t>
            </a:r>
            <a:r>
              <a:rPr lang="cs-CZ" sz="3000" b="1" dirty="0" smtClean="0">
                <a:solidFill>
                  <a:srgbClr val="C00000"/>
                </a:solidFill>
              </a:rPr>
              <a:t>% C, litina více</a:t>
            </a:r>
            <a:endParaRPr lang="cs-CZ" sz="3000" b="1" dirty="0">
              <a:solidFill>
                <a:srgbClr val="C00000"/>
              </a:solidFill>
            </a:endParaRPr>
          </a:p>
        </p:txBody>
      </p:sp>
      <p:sp>
        <p:nvSpPr>
          <p:cNvPr id="9" name="TextovéPole 8"/>
          <p:cNvSpPr txBox="1"/>
          <p:nvPr/>
        </p:nvSpPr>
        <p:spPr>
          <a:xfrm>
            <a:off x="928662" y="3214686"/>
            <a:ext cx="7500990" cy="523220"/>
          </a:xfrm>
          <a:prstGeom prst="rect">
            <a:avLst/>
          </a:prstGeom>
          <a:noFill/>
        </p:spPr>
        <p:txBody>
          <a:bodyPr wrap="square" rtlCol="0">
            <a:spAutoFit/>
          </a:bodyPr>
          <a:lstStyle/>
          <a:p>
            <a:r>
              <a:rPr lang="cs-CZ" sz="2800" b="1" dirty="0" smtClean="0">
                <a:solidFill>
                  <a:srgbClr val="C00000"/>
                </a:solidFill>
              </a:rPr>
              <a:t>V Thomasově konvertoru se zásaditou vyzdívkou</a:t>
            </a:r>
          </a:p>
        </p:txBody>
      </p:sp>
      <p:sp>
        <p:nvSpPr>
          <p:cNvPr id="10" name="TextovéPole 9"/>
          <p:cNvSpPr txBox="1"/>
          <p:nvPr/>
        </p:nvSpPr>
        <p:spPr>
          <a:xfrm>
            <a:off x="1000100" y="4500570"/>
            <a:ext cx="4786346" cy="553998"/>
          </a:xfrm>
          <a:prstGeom prst="rect">
            <a:avLst/>
          </a:prstGeom>
          <a:noFill/>
        </p:spPr>
        <p:txBody>
          <a:bodyPr wrap="square" rtlCol="0">
            <a:spAutoFit/>
          </a:bodyPr>
          <a:lstStyle/>
          <a:p>
            <a:r>
              <a:rPr lang="cs-CZ" sz="3000" b="1" dirty="0" smtClean="0">
                <a:solidFill>
                  <a:srgbClr val="C00000"/>
                </a:solidFill>
              </a:rPr>
              <a:t>Cr, Ni, Ti, W, V, (Mo, Si, …)</a:t>
            </a:r>
          </a:p>
        </p:txBody>
      </p:sp>
      <p:sp>
        <p:nvSpPr>
          <p:cNvPr id="11" name="TextovéPole 10"/>
          <p:cNvSpPr txBox="1"/>
          <p:nvPr/>
        </p:nvSpPr>
        <p:spPr>
          <a:xfrm>
            <a:off x="1142976" y="5643578"/>
            <a:ext cx="1714512" cy="553998"/>
          </a:xfrm>
          <a:prstGeom prst="rect">
            <a:avLst/>
          </a:prstGeom>
          <a:noFill/>
        </p:spPr>
        <p:txBody>
          <a:bodyPr wrap="square" rtlCol="0">
            <a:spAutoFit/>
          </a:bodyPr>
          <a:lstStyle/>
          <a:p>
            <a:r>
              <a:rPr lang="cs-CZ" sz="3000" b="1" dirty="0" smtClean="0">
                <a:solidFill>
                  <a:srgbClr val="C00000"/>
                </a:solidFill>
              </a:rPr>
              <a:t>tvrdost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0070C0"/>
                </a:solidFill>
                <a:latin typeface="Arial" pitchFamily="34" charset="0"/>
                <a:cs typeface="Arial" pitchFamily="34" charset="0"/>
              </a:rPr>
              <a:t>Kontrolní otázky:</a:t>
            </a:r>
            <a:endParaRPr lang="cs-CZ" dirty="0"/>
          </a:p>
        </p:txBody>
      </p:sp>
      <p:sp>
        <p:nvSpPr>
          <p:cNvPr id="3" name="Zástupný symbol pro obsah 2"/>
          <p:cNvSpPr>
            <a:spLocks noGrp="1"/>
          </p:cNvSpPr>
          <p:nvPr>
            <p:ph idx="1"/>
          </p:nvPr>
        </p:nvSpPr>
        <p:spPr/>
        <p:txBody>
          <a:bodyPr/>
          <a:lstStyle/>
          <a:p>
            <a:r>
              <a:rPr lang="cs-CZ" dirty="0" smtClean="0"/>
              <a:t>Co je popouštění oceli?</a:t>
            </a:r>
            <a:br>
              <a:rPr lang="cs-CZ" dirty="0" smtClean="0"/>
            </a:br>
            <a:r>
              <a:rPr lang="cs-CZ" dirty="0" smtClean="0"/>
              <a:t/>
            </a:r>
            <a:br>
              <a:rPr lang="cs-CZ" dirty="0" smtClean="0"/>
            </a:br>
            <a:endParaRPr lang="cs-CZ" dirty="0" smtClean="0"/>
          </a:p>
          <a:p>
            <a:r>
              <a:rPr lang="cs-CZ" dirty="0" smtClean="0"/>
              <a:t>Jakým způsobem se získává potřebný kyslík při zkujňování v obloukové peci?</a:t>
            </a:r>
            <a:br>
              <a:rPr lang="cs-CZ" dirty="0" smtClean="0"/>
            </a:br>
            <a:endParaRPr lang="cs-CZ" dirty="0" smtClean="0"/>
          </a:p>
          <a:p>
            <a:r>
              <a:rPr lang="cs-CZ" dirty="0" smtClean="0"/>
              <a:t>Co je podstatou výroby oceli?</a:t>
            </a:r>
          </a:p>
          <a:p>
            <a:endParaRPr lang="cs-CZ" dirty="0" smtClean="0"/>
          </a:p>
          <a:p>
            <a:endParaRPr lang="cs-CZ" dirty="0"/>
          </a:p>
        </p:txBody>
      </p:sp>
      <p:sp>
        <p:nvSpPr>
          <p:cNvPr id="4" name="Zaoblený obdélník 3"/>
          <p:cNvSpPr/>
          <p:nvPr/>
        </p:nvSpPr>
        <p:spPr>
          <a:xfrm>
            <a:off x="928662" y="2143116"/>
            <a:ext cx="7286676" cy="1143008"/>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aoblený obdélník 4"/>
          <p:cNvSpPr/>
          <p:nvPr/>
        </p:nvSpPr>
        <p:spPr>
          <a:xfrm>
            <a:off x="928662" y="4214818"/>
            <a:ext cx="7286676" cy="50006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Zaoblený obdélník 5"/>
          <p:cNvSpPr/>
          <p:nvPr/>
        </p:nvSpPr>
        <p:spPr>
          <a:xfrm>
            <a:off x="928662" y="5429264"/>
            <a:ext cx="7286676" cy="100013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1000100" y="2214554"/>
            <a:ext cx="7215238" cy="954107"/>
          </a:xfrm>
          <a:prstGeom prst="rect">
            <a:avLst/>
          </a:prstGeom>
          <a:noFill/>
        </p:spPr>
        <p:txBody>
          <a:bodyPr wrap="square" rtlCol="0">
            <a:spAutoFit/>
          </a:bodyPr>
          <a:lstStyle/>
          <a:p>
            <a:r>
              <a:rPr lang="cs-CZ" sz="2800" b="1" dirty="0" smtClean="0">
                <a:solidFill>
                  <a:srgbClr val="C00000"/>
                </a:solidFill>
              </a:rPr>
              <a:t>Odstranění křehkosti zakalené oceli zahřátím na nízkou teplotu a pomalým ochlazením.</a:t>
            </a:r>
          </a:p>
        </p:txBody>
      </p:sp>
      <p:sp>
        <p:nvSpPr>
          <p:cNvPr id="8" name="TextovéPole 7"/>
          <p:cNvSpPr txBox="1"/>
          <p:nvPr/>
        </p:nvSpPr>
        <p:spPr>
          <a:xfrm>
            <a:off x="1071538" y="4214818"/>
            <a:ext cx="5929354" cy="553998"/>
          </a:xfrm>
          <a:prstGeom prst="rect">
            <a:avLst/>
          </a:prstGeom>
          <a:noFill/>
        </p:spPr>
        <p:txBody>
          <a:bodyPr wrap="square" rtlCol="0">
            <a:spAutoFit/>
          </a:bodyPr>
          <a:lstStyle/>
          <a:p>
            <a:r>
              <a:rPr lang="cs-CZ" sz="3000" b="1" dirty="0" smtClean="0">
                <a:solidFill>
                  <a:srgbClr val="C00000"/>
                </a:solidFill>
              </a:rPr>
              <a:t>Přidáním železného šrotu.</a:t>
            </a:r>
            <a:endParaRPr lang="cs-CZ" sz="3000" b="1" dirty="0">
              <a:solidFill>
                <a:srgbClr val="C00000"/>
              </a:solidFill>
            </a:endParaRPr>
          </a:p>
        </p:txBody>
      </p:sp>
      <p:sp>
        <p:nvSpPr>
          <p:cNvPr id="9" name="TextovéPole 8"/>
          <p:cNvSpPr txBox="1"/>
          <p:nvPr/>
        </p:nvSpPr>
        <p:spPr>
          <a:xfrm>
            <a:off x="1000100" y="5429264"/>
            <a:ext cx="7143800" cy="954107"/>
          </a:xfrm>
          <a:prstGeom prst="rect">
            <a:avLst/>
          </a:prstGeom>
          <a:noFill/>
        </p:spPr>
        <p:txBody>
          <a:bodyPr wrap="square" rtlCol="0">
            <a:spAutoFit/>
          </a:bodyPr>
          <a:lstStyle/>
          <a:p>
            <a:r>
              <a:rPr lang="cs-CZ" sz="2800" b="1" dirty="0" smtClean="0">
                <a:solidFill>
                  <a:srgbClr val="C00000"/>
                </a:solidFill>
              </a:rPr>
              <a:t>Snížení obsahu C pod 2% a odstranění příměsí kyslíkem.</a:t>
            </a:r>
            <a:endParaRPr lang="cs-CZ" sz="2800" b="1"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normAutofit/>
          </a:bodyPr>
          <a:lstStyle/>
          <a:p>
            <a:r>
              <a:rPr lang="en-US" sz="1600" dirty="0" smtClean="0"/>
              <a:t>Archiv autora</a:t>
            </a:r>
          </a:p>
          <a:p>
            <a:r>
              <a:rPr lang="cs-CZ" sz="1600" dirty="0" smtClean="0">
                <a:hlinkClick r:id="rId2"/>
              </a:rPr>
              <a:t>http://geologie.</a:t>
            </a:r>
            <a:r>
              <a:rPr lang="cs-CZ" sz="1600" dirty="0" err="1" smtClean="0">
                <a:hlinkClick r:id="rId2"/>
              </a:rPr>
              <a:t>vsb.cz</a:t>
            </a:r>
            <a:r>
              <a:rPr lang="cs-CZ" sz="1600" dirty="0" smtClean="0">
                <a:hlinkClick r:id="rId2"/>
              </a:rPr>
              <a:t>/</a:t>
            </a:r>
            <a:r>
              <a:rPr lang="cs-CZ" sz="1600" dirty="0" err="1" smtClean="0">
                <a:hlinkClick r:id="rId2"/>
              </a:rPr>
              <a:t>loziska</a:t>
            </a:r>
            <a:r>
              <a:rPr lang="cs-CZ" sz="1600" dirty="0" smtClean="0">
                <a:hlinkClick r:id="rId2"/>
              </a:rPr>
              <a:t>/suroviny/</a:t>
            </a:r>
            <a:r>
              <a:rPr lang="cs-CZ" sz="1600" dirty="0" err="1" smtClean="0">
                <a:hlinkClick r:id="rId2"/>
              </a:rPr>
              <a:t>vyroba</a:t>
            </a:r>
            <a:r>
              <a:rPr lang="cs-CZ" sz="1600" dirty="0" smtClean="0">
                <a:hlinkClick r:id="rId2"/>
              </a:rPr>
              <a:t>_</a:t>
            </a:r>
            <a:r>
              <a:rPr lang="cs-CZ" sz="1600" dirty="0" err="1" smtClean="0">
                <a:hlinkClick r:id="rId2"/>
              </a:rPr>
              <a:t>zeleza.html</a:t>
            </a:r>
            <a:endParaRPr lang="en-US" sz="1600" dirty="0" smtClean="0"/>
          </a:p>
          <a:p>
            <a:r>
              <a:rPr lang="en-US" sz="1600" dirty="0" smtClean="0"/>
              <a:t>Slide </a:t>
            </a:r>
            <a:r>
              <a:rPr lang="cs-CZ" sz="1600" dirty="0" smtClean="0"/>
              <a:t>7, obr. 1: NEZNÁMÝ. </a:t>
            </a:r>
            <a:r>
              <a:rPr lang="cs-CZ" sz="1600" i="1" dirty="0" err="1" smtClean="0"/>
              <a:t>Wikipedia</a:t>
            </a:r>
            <a:r>
              <a:rPr lang="cs-CZ" sz="1600" dirty="0" smtClean="0"/>
              <a:t> [online]. [cit. 17.2.2013]. Dostupný na WWW: </a:t>
            </a:r>
            <a:r>
              <a:rPr lang="cs-CZ" sz="1600" dirty="0" smtClean="0">
                <a:hlinkClick r:id="rId3"/>
              </a:rPr>
              <a:t>http://cs.wikipedia.org/wiki/Soubor:Bessemer_converter.jpg</a:t>
            </a:r>
            <a:endParaRPr lang="cs-CZ" sz="1600" dirty="0" smtClean="0"/>
          </a:p>
          <a:p>
            <a:r>
              <a:rPr lang="cs-CZ" sz="1600" dirty="0" smtClean="0"/>
              <a:t>Slide 10, obr. 2: STOUGHTON, </a:t>
            </a:r>
            <a:r>
              <a:rPr lang="cs-CZ" sz="1600" dirty="0" err="1" smtClean="0"/>
              <a:t>Dean</a:t>
            </a:r>
            <a:r>
              <a:rPr lang="cs-CZ" sz="1600" dirty="0" smtClean="0"/>
              <a:t> </a:t>
            </a:r>
            <a:r>
              <a:rPr lang="cs-CZ" sz="1600" dirty="0" err="1" smtClean="0"/>
              <a:t>Bradley</a:t>
            </a:r>
            <a:r>
              <a:rPr lang="cs-CZ" sz="1600" dirty="0" smtClean="0"/>
              <a:t>. </a:t>
            </a:r>
            <a:r>
              <a:rPr lang="cs-CZ" sz="1600" i="1" dirty="0" err="1" smtClean="0"/>
              <a:t>Wikipedia</a:t>
            </a:r>
            <a:r>
              <a:rPr lang="cs-CZ" sz="1600" dirty="0" smtClean="0"/>
              <a:t> [online]. [cit. 17.2.2013]. Dostupný na WWW: </a:t>
            </a:r>
            <a:r>
              <a:rPr lang="cs-CZ" sz="1600" dirty="0" smtClean="0">
                <a:hlinkClick r:id="rId4"/>
              </a:rPr>
              <a:t>http://en.wikipedia.org/wiki/File:Heroult_refining_furnace_Transversal_view_Stoughton.PNG</a:t>
            </a:r>
            <a:endParaRPr lang="en-US" sz="1600" dirty="0" smtClean="0"/>
          </a:p>
          <a:p>
            <a:r>
              <a:rPr lang="en-US" sz="1600" dirty="0" smtClean="0"/>
              <a:t>Slide </a:t>
            </a:r>
            <a:r>
              <a:rPr lang="cs-CZ" sz="1600" dirty="0" smtClean="0"/>
              <a:t>11, obr. 3: NOSKO, </a:t>
            </a:r>
            <a:r>
              <a:rPr lang="cs-CZ" sz="1600" dirty="0" err="1" smtClean="0"/>
              <a:t>Eugen</a:t>
            </a:r>
            <a:r>
              <a:rPr lang="cs-CZ" sz="1600" dirty="0" smtClean="0"/>
              <a:t>. </a:t>
            </a:r>
            <a:r>
              <a:rPr lang="cs-CZ" sz="1600" i="1" dirty="0" err="1" smtClean="0"/>
              <a:t>Wikipedia</a:t>
            </a:r>
            <a:r>
              <a:rPr lang="cs-CZ" sz="1600" dirty="0" smtClean="0"/>
              <a:t> [online]. [cit. 17.2.2013]. Dostupný na WWW: </a:t>
            </a:r>
            <a:r>
              <a:rPr lang="cs-CZ" sz="1600" dirty="0" smtClean="0">
                <a:hlinkClick r:id="rId5"/>
              </a:rPr>
              <a:t>http://cs.wikipedia.org/wiki/Soubor:Fotothek_df_n-34_0000253_Metallurge_f%C3%BCr_H%C3%BCttentechnik.jpg</a:t>
            </a:r>
            <a:endParaRPr lang="cs-CZ" sz="1600" dirty="0" smtClean="0"/>
          </a:p>
          <a:p>
            <a:endParaRPr lang="cs-CZ" sz="1600" dirty="0" smtClean="0"/>
          </a:p>
          <a:p>
            <a:endParaRPr lang="en-US" sz="1800" dirty="0" smtClean="0"/>
          </a:p>
          <a:p>
            <a:endParaRPr lang="cs-CZ" sz="18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255</TotalTime>
  <Words>336</Words>
  <Application>Microsoft Office PowerPoint</Application>
  <PresentationFormat>Předvádění na obrazovce (4:3)</PresentationFormat>
  <Paragraphs>98</Paragraphs>
  <Slides>17</Slides>
  <Notes>1</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sady Office</vt:lpstr>
      <vt:lpstr>Prezentace aplikace PowerPoint</vt:lpstr>
      <vt:lpstr>ANOTACE</vt:lpstr>
      <vt:lpstr>VÝROBA OCELI</vt:lpstr>
      <vt:lpstr>Co je to ocel?</vt:lpstr>
      <vt:lpstr>Výroba oceli</vt:lpstr>
      <vt:lpstr>1. Bessemerův konvertor</vt:lpstr>
      <vt:lpstr>1. Bessemerův konvertor</vt:lpstr>
      <vt:lpstr>2. siemens- martinská pec</vt:lpstr>
      <vt:lpstr>3. Elektrická oblouková pec</vt:lpstr>
      <vt:lpstr>3. Elektrická oblouková pec</vt:lpstr>
      <vt:lpstr>Vlastnosti oceli podle obsahu C</vt:lpstr>
      <vt:lpstr>Další zušlechťování ocelí</vt:lpstr>
      <vt:lpstr>Druhy ocelí</vt:lpstr>
      <vt:lpstr>Zajímavost – damascénská ocel</vt:lpstr>
      <vt:lpstr>Kontrolní otázky:</vt:lpstr>
      <vt:lpstr>Kontrolní otázky:</vt:lpstr>
      <vt:lpstr>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Monika Šléglová</cp:lastModifiedBy>
  <cp:revision>39</cp:revision>
  <dcterms:modified xsi:type="dcterms:W3CDTF">2013-05-22T07:59:01Z</dcterms:modified>
</cp:coreProperties>
</file>