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75" r:id="rId3"/>
    <p:sldId id="256" r:id="rId4"/>
    <p:sldId id="258" r:id="rId5"/>
    <p:sldId id="262" r:id="rId6"/>
    <p:sldId id="263" r:id="rId7"/>
    <p:sldId id="264" r:id="rId8"/>
    <p:sldId id="265" r:id="rId9"/>
    <p:sldId id="261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60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EE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96" y="25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CA882B-033C-4747-B28E-D0D26DD5BDBF}" type="doc">
      <dgm:prSet loTypeId="urn:microsoft.com/office/officeart/2005/8/layout/default#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791E5F70-7886-4B2B-AACE-2A97256D7D0F}">
      <dgm:prSet phldrT="[Text]"/>
      <dgm:spPr/>
      <dgm:t>
        <a:bodyPr/>
        <a:lstStyle/>
        <a:p>
          <a:r>
            <a:rPr lang="cs-CZ" dirty="0" smtClean="0">
              <a:solidFill>
                <a:srgbClr val="0070C0"/>
              </a:solidFill>
            </a:rPr>
            <a:t>K. V. RAIS</a:t>
          </a:r>
          <a:endParaRPr lang="cs-CZ" dirty="0">
            <a:solidFill>
              <a:srgbClr val="0070C0"/>
            </a:solidFill>
          </a:endParaRPr>
        </a:p>
      </dgm:t>
    </dgm:pt>
    <dgm:pt modelId="{AB635F96-3921-4C39-8AEF-74D7558710BB}" type="parTrans" cxnId="{A6AA0CE1-2791-443B-B9DD-D5D7182A57E9}">
      <dgm:prSet/>
      <dgm:spPr/>
      <dgm:t>
        <a:bodyPr/>
        <a:lstStyle/>
        <a:p>
          <a:endParaRPr lang="cs-CZ"/>
        </a:p>
      </dgm:t>
    </dgm:pt>
    <dgm:pt modelId="{52A0C41F-3795-4426-86C5-A80D541C1DFB}" type="sibTrans" cxnId="{A6AA0CE1-2791-443B-B9DD-D5D7182A57E9}">
      <dgm:prSet/>
      <dgm:spPr/>
      <dgm:t>
        <a:bodyPr/>
        <a:lstStyle/>
        <a:p>
          <a:endParaRPr lang="cs-CZ"/>
        </a:p>
      </dgm:t>
    </dgm:pt>
    <dgm:pt modelId="{B2CC8727-6385-4260-A15D-61C0F4D7A498}">
      <dgm:prSet phldrT="[Text]"/>
      <dgm:spPr/>
      <dgm:t>
        <a:bodyPr/>
        <a:lstStyle/>
        <a:p>
          <a:r>
            <a:rPr lang="cs-CZ" dirty="0" smtClean="0">
              <a:solidFill>
                <a:srgbClr val="0070C0"/>
              </a:solidFill>
            </a:rPr>
            <a:t>MILETÍN</a:t>
          </a:r>
          <a:endParaRPr lang="cs-CZ" dirty="0">
            <a:solidFill>
              <a:srgbClr val="0070C0"/>
            </a:solidFill>
          </a:endParaRPr>
        </a:p>
      </dgm:t>
    </dgm:pt>
    <dgm:pt modelId="{525E261A-4623-4919-B334-C9526D3A776F}" type="parTrans" cxnId="{0634898B-4EDD-4FE5-A140-4DB9678D73FA}">
      <dgm:prSet/>
      <dgm:spPr/>
      <dgm:t>
        <a:bodyPr/>
        <a:lstStyle/>
        <a:p>
          <a:endParaRPr lang="cs-CZ"/>
        </a:p>
      </dgm:t>
    </dgm:pt>
    <dgm:pt modelId="{E3ED3B13-3AB0-47C8-A2A1-A9F42042FBA2}" type="sibTrans" cxnId="{0634898B-4EDD-4FE5-A140-4DB9678D73FA}">
      <dgm:prSet/>
      <dgm:spPr/>
      <dgm:t>
        <a:bodyPr/>
        <a:lstStyle/>
        <a:p>
          <a:endParaRPr lang="cs-CZ"/>
        </a:p>
      </dgm:t>
    </dgm:pt>
    <dgm:pt modelId="{2B11E078-FF2F-4E5D-A3E9-64CA46265EEE}">
      <dgm:prSet phldrT="[Text]"/>
      <dgm:spPr/>
      <dgm:t>
        <a:bodyPr/>
        <a:lstStyle/>
        <a:p>
          <a:r>
            <a:rPr lang="cs-CZ" dirty="0" smtClean="0">
              <a:solidFill>
                <a:srgbClr val="0070C0"/>
              </a:solidFill>
            </a:rPr>
            <a:t>K. J. ERBEN</a:t>
          </a:r>
          <a:endParaRPr lang="cs-CZ" dirty="0">
            <a:solidFill>
              <a:srgbClr val="0070C0"/>
            </a:solidFill>
          </a:endParaRPr>
        </a:p>
      </dgm:t>
    </dgm:pt>
    <dgm:pt modelId="{97A126B3-21A3-4D44-8E53-E120FB8A2190}" type="parTrans" cxnId="{3CA2E114-0D6C-460A-A5E2-83C692E47E1B}">
      <dgm:prSet/>
      <dgm:spPr/>
      <dgm:t>
        <a:bodyPr/>
        <a:lstStyle/>
        <a:p>
          <a:endParaRPr lang="cs-CZ"/>
        </a:p>
      </dgm:t>
    </dgm:pt>
    <dgm:pt modelId="{31734AD9-FC41-469B-88FD-8C400531B2FE}" type="sibTrans" cxnId="{3CA2E114-0D6C-460A-A5E2-83C692E47E1B}">
      <dgm:prSet/>
      <dgm:spPr/>
      <dgm:t>
        <a:bodyPr/>
        <a:lstStyle/>
        <a:p>
          <a:endParaRPr lang="cs-CZ"/>
        </a:p>
      </dgm:t>
    </dgm:pt>
    <dgm:pt modelId="{1F98B930-55B5-4C23-A111-E3F743B934BA}">
      <dgm:prSet phldrT="[Text]"/>
      <dgm:spPr/>
      <dgm:t>
        <a:bodyPr/>
        <a:lstStyle/>
        <a:p>
          <a:r>
            <a:rPr lang="cs-CZ" dirty="0" smtClean="0">
              <a:solidFill>
                <a:srgbClr val="0070C0"/>
              </a:solidFill>
            </a:rPr>
            <a:t>E. ŠTORCH</a:t>
          </a:r>
          <a:endParaRPr lang="cs-CZ" dirty="0">
            <a:solidFill>
              <a:srgbClr val="0070C0"/>
            </a:solidFill>
          </a:endParaRPr>
        </a:p>
      </dgm:t>
    </dgm:pt>
    <dgm:pt modelId="{95D48773-62F5-499E-A813-D07F2DF3B800}" type="parTrans" cxnId="{4299B202-488A-4E10-BED0-7028133E476C}">
      <dgm:prSet/>
      <dgm:spPr/>
      <dgm:t>
        <a:bodyPr/>
        <a:lstStyle/>
        <a:p>
          <a:endParaRPr lang="cs-CZ"/>
        </a:p>
      </dgm:t>
    </dgm:pt>
    <dgm:pt modelId="{6F544D2E-E386-4681-93FC-263EFE96E1C5}" type="sibTrans" cxnId="{4299B202-488A-4E10-BED0-7028133E476C}">
      <dgm:prSet/>
      <dgm:spPr/>
      <dgm:t>
        <a:bodyPr/>
        <a:lstStyle/>
        <a:p>
          <a:endParaRPr lang="cs-CZ"/>
        </a:p>
      </dgm:t>
    </dgm:pt>
    <dgm:pt modelId="{2295A574-1ABA-4F7B-9521-DC23341029A5}">
      <dgm:prSet phldrT="[Text]"/>
      <dgm:spPr/>
      <dgm:t>
        <a:bodyPr/>
        <a:lstStyle/>
        <a:p>
          <a:r>
            <a:rPr lang="cs-CZ" dirty="0" smtClean="0">
              <a:solidFill>
                <a:srgbClr val="0070C0"/>
              </a:solidFill>
            </a:rPr>
            <a:t>LÁZNĚ BĚLOHRAD</a:t>
          </a:r>
          <a:endParaRPr lang="cs-CZ" dirty="0">
            <a:solidFill>
              <a:srgbClr val="0070C0"/>
            </a:solidFill>
          </a:endParaRPr>
        </a:p>
      </dgm:t>
    </dgm:pt>
    <dgm:pt modelId="{7408464E-BC32-43D1-AECB-270A748B9B24}" type="parTrans" cxnId="{03197A7F-CD70-4CCE-BC64-2C0339B99B69}">
      <dgm:prSet/>
      <dgm:spPr/>
      <dgm:t>
        <a:bodyPr/>
        <a:lstStyle/>
        <a:p>
          <a:endParaRPr lang="cs-CZ"/>
        </a:p>
      </dgm:t>
    </dgm:pt>
    <dgm:pt modelId="{D3D083E7-52FE-4222-BE1C-CFE43E52EC81}" type="sibTrans" cxnId="{03197A7F-CD70-4CCE-BC64-2C0339B99B69}">
      <dgm:prSet/>
      <dgm:spPr/>
      <dgm:t>
        <a:bodyPr/>
        <a:lstStyle/>
        <a:p>
          <a:endParaRPr lang="cs-CZ"/>
        </a:p>
      </dgm:t>
    </dgm:pt>
    <dgm:pt modelId="{42CD18F4-E9E9-457D-8EF3-D831F0F1B06F}">
      <dgm:prSet/>
      <dgm:spPr/>
      <dgm:t>
        <a:bodyPr/>
        <a:lstStyle/>
        <a:p>
          <a:r>
            <a:rPr lang="cs-CZ" dirty="0" smtClean="0">
              <a:solidFill>
                <a:srgbClr val="0070C0"/>
              </a:solidFill>
            </a:rPr>
            <a:t>OSTOMĚŘ</a:t>
          </a:r>
          <a:endParaRPr lang="cs-CZ" dirty="0">
            <a:solidFill>
              <a:srgbClr val="0070C0"/>
            </a:solidFill>
          </a:endParaRPr>
        </a:p>
      </dgm:t>
    </dgm:pt>
    <dgm:pt modelId="{996141F2-1E3D-4301-BF2C-F2EF9AC122A9}" type="parTrans" cxnId="{7DB212C0-614A-498B-9142-E3F1BCFD8533}">
      <dgm:prSet/>
      <dgm:spPr/>
      <dgm:t>
        <a:bodyPr/>
        <a:lstStyle/>
        <a:p>
          <a:endParaRPr lang="cs-CZ"/>
        </a:p>
      </dgm:t>
    </dgm:pt>
    <dgm:pt modelId="{9B2B4C19-C58A-4C0A-8BC9-C64F93159B70}" type="sibTrans" cxnId="{7DB212C0-614A-498B-9142-E3F1BCFD8533}">
      <dgm:prSet/>
      <dgm:spPr/>
      <dgm:t>
        <a:bodyPr/>
        <a:lstStyle/>
        <a:p>
          <a:endParaRPr lang="cs-CZ"/>
        </a:p>
      </dgm:t>
    </dgm:pt>
    <dgm:pt modelId="{D2D155E1-6964-423B-9A7E-1244A61C036D}" type="pres">
      <dgm:prSet presAssocID="{29CA882B-033C-4747-B28E-D0D26DD5BDB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6F917E-2FD8-4A9C-BC1E-4DAA8BA09D06}" type="pres">
      <dgm:prSet presAssocID="{42CD18F4-E9E9-457D-8EF3-D831F0F1B06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AE994B-B4D9-460B-A90E-A28B8B57E392}" type="pres">
      <dgm:prSet presAssocID="{9B2B4C19-C58A-4C0A-8BC9-C64F93159B70}" presName="sibTrans" presStyleCnt="0"/>
      <dgm:spPr/>
    </dgm:pt>
    <dgm:pt modelId="{7CFFC625-D2DB-4A6F-ABFF-A1A076F16E5A}" type="pres">
      <dgm:prSet presAssocID="{791E5F70-7886-4B2B-AACE-2A97256D7D0F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A297FA-BB71-4574-8418-22AD52874F3D}" type="pres">
      <dgm:prSet presAssocID="{52A0C41F-3795-4426-86C5-A80D541C1DFB}" presName="sibTrans" presStyleCnt="0"/>
      <dgm:spPr/>
    </dgm:pt>
    <dgm:pt modelId="{79C6C244-A06C-43A2-B5C0-35430EEA58AA}" type="pres">
      <dgm:prSet presAssocID="{B2CC8727-6385-4260-A15D-61C0F4D7A498}" presName="node" presStyleLbl="node1" presStyleIdx="2" presStyleCnt="6" custLinFactNeighborX="-4001" custLinFactNeighborY="8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C5B3A5-4C30-49FD-9609-1DC70E4D1C90}" type="pres">
      <dgm:prSet presAssocID="{E3ED3B13-3AB0-47C8-A2A1-A9F42042FBA2}" presName="sibTrans" presStyleCnt="0"/>
      <dgm:spPr/>
    </dgm:pt>
    <dgm:pt modelId="{810926EF-49DE-47C0-B2F6-563978AB5F7A}" type="pres">
      <dgm:prSet presAssocID="{2B11E078-FF2F-4E5D-A3E9-64CA46265EEE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7D0CF8-8941-4968-9D78-D8B5724EC22C}" type="pres">
      <dgm:prSet presAssocID="{31734AD9-FC41-469B-88FD-8C400531B2FE}" presName="sibTrans" presStyleCnt="0"/>
      <dgm:spPr/>
    </dgm:pt>
    <dgm:pt modelId="{9DC5EDF8-3F21-4D51-A546-DE7C50296A36}" type="pres">
      <dgm:prSet presAssocID="{1F98B930-55B5-4C23-A111-E3F743B934B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B6D28-9737-496D-9FD4-AD45E36B5001}" type="pres">
      <dgm:prSet presAssocID="{6F544D2E-E386-4681-93FC-263EFE96E1C5}" presName="sibTrans" presStyleCnt="0"/>
      <dgm:spPr/>
    </dgm:pt>
    <dgm:pt modelId="{5E868551-96BB-4474-8986-FD0840AC4C0B}" type="pres">
      <dgm:prSet presAssocID="{2295A574-1ABA-4F7B-9521-DC23341029A5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197A7F-CD70-4CCE-BC64-2C0339B99B69}" srcId="{29CA882B-033C-4747-B28E-D0D26DD5BDBF}" destId="{2295A574-1ABA-4F7B-9521-DC23341029A5}" srcOrd="5" destOrd="0" parTransId="{7408464E-BC32-43D1-AECB-270A748B9B24}" sibTransId="{D3D083E7-52FE-4222-BE1C-CFE43E52EC81}"/>
    <dgm:cxn modelId="{6F521255-1E4F-4496-8F23-54DDECD50B72}" type="presOf" srcId="{2295A574-1ABA-4F7B-9521-DC23341029A5}" destId="{5E868551-96BB-4474-8986-FD0840AC4C0B}" srcOrd="0" destOrd="0" presId="urn:microsoft.com/office/officeart/2005/8/layout/default#1"/>
    <dgm:cxn modelId="{0634898B-4EDD-4FE5-A140-4DB9678D73FA}" srcId="{29CA882B-033C-4747-B28E-D0D26DD5BDBF}" destId="{B2CC8727-6385-4260-A15D-61C0F4D7A498}" srcOrd="2" destOrd="0" parTransId="{525E261A-4623-4919-B334-C9526D3A776F}" sibTransId="{E3ED3B13-3AB0-47C8-A2A1-A9F42042FBA2}"/>
    <dgm:cxn modelId="{49B3A1D7-8B16-4D77-873E-C207BB575C01}" type="presOf" srcId="{1F98B930-55B5-4C23-A111-E3F743B934BA}" destId="{9DC5EDF8-3F21-4D51-A546-DE7C50296A36}" srcOrd="0" destOrd="0" presId="urn:microsoft.com/office/officeart/2005/8/layout/default#1"/>
    <dgm:cxn modelId="{A6AA0CE1-2791-443B-B9DD-D5D7182A57E9}" srcId="{29CA882B-033C-4747-B28E-D0D26DD5BDBF}" destId="{791E5F70-7886-4B2B-AACE-2A97256D7D0F}" srcOrd="1" destOrd="0" parTransId="{AB635F96-3921-4C39-8AEF-74D7558710BB}" sibTransId="{52A0C41F-3795-4426-86C5-A80D541C1DFB}"/>
    <dgm:cxn modelId="{EFBA9521-2BDA-4277-8418-E6AEC96026C8}" type="presOf" srcId="{B2CC8727-6385-4260-A15D-61C0F4D7A498}" destId="{79C6C244-A06C-43A2-B5C0-35430EEA58AA}" srcOrd="0" destOrd="0" presId="urn:microsoft.com/office/officeart/2005/8/layout/default#1"/>
    <dgm:cxn modelId="{4299B202-488A-4E10-BED0-7028133E476C}" srcId="{29CA882B-033C-4747-B28E-D0D26DD5BDBF}" destId="{1F98B930-55B5-4C23-A111-E3F743B934BA}" srcOrd="4" destOrd="0" parTransId="{95D48773-62F5-499E-A813-D07F2DF3B800}" sibTransId="{6F544D2E-E386-4681-93FC-263EFE96E1C5}"/>
    <dgm:cxn modelId="{C6F68C0B-B9B9-49AC-B4E9-A07E810770D6}" type="presOf" srcId="{29CA882B-033C-4747-B28E-D0D26DD5BDBF}" destId="{D2D155E1-6964-423B-9A7E-1244A61C036D}" srcOrd="0" destOrd="0" presId="urn:microsoft.com/office/officeart/2005/8/layout/default#1"/>
    <dgm:cxn modelId="{76DEC712-76EE-43A8-983F-DD1CFC4FEE4E}" type="presOf" srcId="{2B11E078-FF2F-4E5D-A3E9-64CA46265EEE}" destId="{810926EF-49DE-47C0-B2F6-563978AB5F7A}" srcOrd="0" destOrd="0" presId="urn:microsoft.com/office/officeart/2005/8/layout/default#1"/>
    <dgm:cxn modelId="{D9B571C8-FB12-495F-B72B-DC8AB2F94BC3}" type="presOf" srcId="{42CD18F4-E9E9-457D-8EF3-D831F0F1B06F}" destId="{8C6F917E-2FD8-4A9C-BC1E-4DAA8BA09D06}" srcOrd="0" destOrd="0" presId="urn:microsoft.com/office/officeart/2005/8/layout/default#1"/>
    <dgm:cxn modelId="{3CA2E114-0D6C-460A-A5E2-83C692E47E1B}" srcId="{29CA882B-033C-4747-B28E-D0D26DD5BDBF}" destId="{2B11E078-FF2F-4E5D-A3E9-64CA46265EEE}" srcOrd="3" destOrd="0" parTransId="{97A126B3-21A3-4D44-8E53-E120FB8A2190}" sibTransId="{31734AD9-FC41-469B-88FD-8C400531B2FE}"/>
    <dgm:cxn modelId="{7DB212C0-614A-498B-9142-E3F1BCFD8533}" srcId="{29CA882B-033C-4747-B28E-D0D26DD5BDBF}" destId="{42CD18F4-E9E9-457D-8EF3-D831F0F1B06F}" srcOrd="0" destOrd="0" parTransId="{996141F2-1E3D-4301-BF2C-F2EF9AC122A9}" sibTransId="{9B2B4C19-C58A-4C0A-8BC9-C64F93159B70}"/>
    <dgm:cxn modelId="{EBB10845-07DE-4D22-9EC1-6129A6543001}" type="presOf" srcId="{791E5F70-7886-4B2B-AACE-2A97256D7D0F}" destId="{7CFFC625-D2DB-4A6F-ABFF-A1A076F16E5A}" srcOrd="0" destOrd="0" presId="urn:microsoft.com/office/officeart/2005/8/layout/default#1"/>
    <dgm:cxn modelId="{F823D871-FBD8-4FB0-812D-009A81C3B40B}" type="presParOf" srcId="{D2D155E1-6964-423B-9A7E-1244A61C036D}" destId="{8C6F917E-2FD8-4A9C-BC1E-4DAA8BA09D06}" srcOrd="0" destOrd="0" presId="urn:microsoft.com/office/officeart/2005/8/layout/default#1"/>
    <dgm:cxn modelId="{AFF3D27F-5554-4179-BF1C-7F513EEF167F}" type="presParOf" srcId="{D2D155E1-6964-423B-9A7E-1244A61C036D}" destId="{C3AE994B-B4D9-460B-A90E-A28B8B57E392}" srcOrd="1" destOrd="0" presId="urn:microsoft.com/office/officeart/2005/8/layout/default#1"/>
    <dgm:cxn modelId="{40D113AA-F650-44CD-8949-56FC3609609E}" type="presParOf" srcId="{D2D155E1-6964-423B-9A7E-1244A61C036D}" destId="{7CFFC625-D2DB-4A6F-ABFF-A1A076F16E5A}" srcOrd="2" destOrd="0" presId="urn:microsoft.com/office/officeart/2005/8/layout/default#1"/>
    <dgm:cxn modelId="{BD61CCBF-08A5-421F-AE1F-D1298C7EF415}" type="presParOf" srcId="{D2D155E1-6964-423B-9A7E-1244A61C036D}" destId="{A7A297FA-BB71-4574-8418-22AD52874F3D}" srcOrd="3" destOrd="0" presId="urn:microsoft.com/office/officeart/2005/8/layout/default#1"/>
    <dgm:cxn modelId="{31013393-FF80-4BA8-97EC-29B59589A99A}" type="presParOf" srcId="{D2D155E1-6964-423B-9A7E-1244A61C036D}" destId="{79C6C244-A06C-43A2-B5C0-35430EEA58AA}" srcOrd="4" destOrd="0" presId="urn:microsoft.com/office/officeart/2005/8/layout/default#1"/>
    <dgm:cxn modelId="{A5C36656-25B5-4B68-AC6B-E043780605B9}" type="presParOf" srcId="{D2D155E1-6964-423B-9A7E-1244A61C036D}" destId="{0BC5B3A5-4C30-49FD-9609-1DC70E4D1C90}" srcOrd="5" destOrd="0" presId="urn:microsoft.com/office/officeart/2005/8/layout/default#1"/>
    <dgm:cxn modelId="{E1337A54-67EB-4EC8-93A7-2022C4C9C5DC}" type="presParOf" srcId="{D2D155E1-6964-423B-9A7E-1244A61C036D}" destId="{810926EF-49DE-47C0-B2F6-563978AB5F7A}" srcOrd="6" destOrd="0" presId="urn:microsoft.com/office/officeart/2005/8/layout/default#1"/>
    <dgm:cxn modelId="{D49DFA0D-950F-40D2-B1BF-D761FFC61181}" type="presParOf" srcId="{D2D155E1-6964-423B-9A7E-1244A61C036D}" destId="{297D0CF8-8941-4968-9D78-D8B5724EC22C}" srcOrd="7" destOrd="0" presId="urn:microsoft.com/office/officeart/2005/8/layout/default#1"/>
    <dgm:cxn modelId="{698582E9-E4C8-4D25-8D2F-EFA39C3D3017}" type="presParOf" srcId="{D2D155E1-6964-423B-9A7E-1244A61C036D}" destId="{9DC5EDF8-3F21-4D51-A546-DE7C50296A36}" srcOrd="8" destOrd="0" presId="urn:microsoft.com/office/officeart/2005/8/layout/default#1"/>
    <dgm:cxn modelId="{662BD7E3-93C0-4CF7-A4AD-31BF2926EED0}" type="presParOf" srcId="{D2D155E1-6964-423B-9A7E-1244A61C036D}" destId="{5D3B6D28-9737-496D-9FD4-AD45E36B5001}" srcOrd="9" destOrd="0" presId="urn:microsoft.com/office/officeart/2005/8/layout/default#1"/>
    <dgm:cxn modelId="{CD063784-F1E3-4209-818B-C4D2A4A48345}" type="presParOf" srcId="{D2D155E1-6964-423B-9A7E-1244A61C036D}" destId="{5E868551-96BB-4474-8986-FD0840AC4C0B}" srcOrd="1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F917E-2FD8-4A9C-BC1E-4DAA8BA09D06}">
      <dsp:nvSpPr>
        <dsp:cNvPr id="0" name=""/>
        <dsp:cNvSpPr/>
      </dsp:nvSpPr>
      <dsp:spPr>
        <a:xfrm>
          <a:off x="0" y="523080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0070C0"/>
              </a:solidFill>
            </a:rPr>
            <a:t>OSTOMĚŘ</a:t>
          </a:r>
          <a:endParaRPr lang="cs-CZ" sz="3300" kern="1200" dirty="0">
            <a:solidFill>
              <a:srgbClr val="0070C0"/>
            </a:solidFill>
          </a:endParaRPr>
        </a:p>
      </dsp:txBody>
      <dsp:txXfrm>
        <a:off x="0" y="523080"/>
        <a:ext cx="2571749" cy="1543050"/>
      </dsp:txXfrm>
    </dsp:sp>
    <dsp:sp modelId="{7CFFC625-D2DB-4A6F-ABFF-A1A076F16E5A}">
      <dsp:nvSpPr>
        <dsp:cNvPr id="0" name=""/>
        <dsp:cNvSpPr/>
      </dsp:nvSpPr>
      <dsp:spPr>
        <a:xfrm>
          <a:off x="2828925" y="523080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0070C0"/>
              </a:solidFill>
            </a:rPr>
            <a:t>K. V. RAIS</a:t>
          </a:r>
          <a:endParaRPr lang="cs-CZ" sz="3300" kern="1200" dirty="0">
            <a:solidFill>
              <a:srgbClr val="0070C0"/>
            </a:solidFill>
          </a:endParaRPr>
        </a:p>
      </dsp:txBody>
      <dsp:txXfrm>
        <a:off x="2828925" y="523080"/>
        <a:ext cx="2571749" cy="1543050"/>
      </dsp:txXfrm>
    </dsp:sp>
    <dsp:sp modelId="{79C6C244-A06C-43A2-B5C0-35430EEA58AA}">
      <dsp:nvSpPr>
        <dsp:cNvPr id="0" name=""/>
        <dsp:cNvSpPr/>
      </dsp:nvSpPr>
      <dsp:spPr>
        <a:xfrm>
          <a:off x="5554954" y="536397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0070C0"/>
              </a:solidFill>
            </a:rPr>
            <a:t>MILETÍN</a:t>
          </a:r>
          <a:endParaRPr lang="cs-CZ" sz="3300" kern="1200" dirty="0">
            <a:solidFill>
              <a:srgbClr val="0070C0"/>
            </a:solidFill>
          </a:endParaRPr>
        </a:p>
      </dsp:txBody>
      <dsp:txXfrm>
        <a:off x="5554954" y="536397"/>
        <a:ext cx="2571749" cy="1543050"/>
      </dsp:txXfrm>
    </dsp:sp>
    <dsp:sp modelId="{810926EF-49DE-47C0-B2F6-563978AB5F7A}">
      <dsp:nvSpPr>
        <dsp:cNvPr id="0" name=""/>
        <dsp:cNvSpPr/>
      </dsp:nvSpPr>
      <dsp:spPr>
        <a:xfrm>
          <a:off x="0" y="2323305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0070C0"/>
              </a:solidFill>
            </a:rPr>
            <a:t>K. J. ERBEN</a:t>
          </a:r>
          <a:endParaRPr lang="cs-CZ" sz="3300" kern="1200" dirty="0">
            <a:solidFill>
              <a:srgbClr val="0070C0"/>
            </a:solidFill>
          </a:endParaRPr>
        </a:p>
      </dsp:txBody>
      <dsp:txXfrm>
        <a:off x="0" y="2323305"/>
        <a:ext cx="2571749" cy="1543050"/>
      </dsp:txXfrm>
    </dsp:sp>
    <dsp:sp modelId="{9DC5EDF8-3F21-4D51-A546-DE7C50296A36}">
      <dsp:nvSpPr>
        <dsp:cNvPr id="0" name=""/>
        <dsp:cNvSpPr/>
      </dsp:nvSpPr>
      <dsp:spPr>
        <a:xfrm>
          <a:off x="2828925" y="2323305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0070C0"/>
              </a:solidFill>
            </a:rPr>
            <a:t>E. ŠTORCH</a:t>
          </a:r>
          <a:endParaRPr lang="cs-CZ" sz="3300" kern="1200" dirty="0">
            <a:solidFill>
              <a:srgbClr val="0070C0"/>
            </a:solidFill>
          </a:endParaRPr>
        </a:p>
      </dsp:txBody>
      <dsp:txXfrm>
        <a:off x="2828925" y="2323305"/>
        <a:ext cx="2571749" cy="1543050"/>
      </dsp:txXfrm>
    </dsp:sp>
    <dsp:sp modelId="{5E868551-96BB-4474-8986-FD0840AC4C0B}">
      <dsp:nvSpPr>
        <dsp:cNvPr id="0" name=""/>
        <dsp:cNvSpPr/>
      </dsp:nvSpPr>
      <dsp:spPr>
        <a:xfrm>
          <a:off x="5657849" y="2323305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rgbClr val="0070C0"/>
              </a:solidFill>
            </a:rPr>
            <a:t>LÁZNĚ BĚLOHRAD</a:t>
          </a:r>
          <a:endParaRPr lang="cs-CZ" sz="3300" kern="1200" dirty="0">
            <a:solidFill>
              <a:srgbClr val="0070C0"/>
            </a:solidFill>
          </a:endParaRPr>
        </a:p>
      </dsp:txBody>
      <dsp:txXfrm>
        <a:off x="5657849" y="2323305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1D13E-7F40-446D-BCEB-29B8279607A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24AE5-EA1C-4E6E-BC4C-61CDCAE67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397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99112-798F-4246-A358-C676E36872C2}" type="datetime1">
              <a:rPr lang="cs-CZ" smtClean="0"/>
              <a:t>22.5.2013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AC5B7-4FA0-4649-9EBD-1465762942ED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FD9D0-7121-4DAE-BB19-8CB8D75A794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13B8D-0242-49F3-AAFE-3BE8F31B0E6A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1D3AC-A64D-40C8-82F2-924FCD1A0C14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7B95-048D-4C43-9C71-DFFFCAB7EF3E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A9D1E-7BBE-446A-B24A-FD3FADBCD5A2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1D656-AFB0-491F-AB06-409F0F61681E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414B-3895-40C5-8095-4AC81B663FB8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6807A-0ADE-4037-AEC8-B008ADB321FD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F9663-73C5-47C4-9BE8-DEEF82E20632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96E14ED-8655-4C57-872A-7B37E3D05425}" type="datetime1">
              <a:rPr lang="cs-CZ" smtClean="0"/>
              <a:t>22.5.2013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arel_Vaclav_Rais_1896.png" TargetMode="External"/><Relationship Id="rId3" Type="http://schemas.openxmlformats.org/officeDocument/2006/relationships/hyperlink" Target="http://www.podzvicinsko.cz/cs/nabidka-aktivit-a-mist/muzea/navstivte-muzeum-eduarda-storcha-a-karla-zemana-v-ostromeri.html" TargetMode="External"/><Relationship Id="rId7" Type="http://schemas.openxmlformats.org/officeDocument/2006/relationships/hyperlink" Target="http://nemo.rajce.idnes.cz/Lobec_-_Muzeum_Eduarda_Storcha/#DSC01029.JPG" TargetMode="External"/><Relationship Id="rId2" Type="http://schemas.openxmlformats.org/officeDocument/2006/relationships/hyperlink" Target="http://www.obrazky.cz/?q=Eduard%20%C5%A0torch&amp;orientation=&amp;typeAny=any&amp;filter=1&amp;size=50-4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mo.rajce.idnes.cz/Lobec_-_Muzeum_Eduarda_Storcha/#DSC01025.JPG" TargetMode="External"/><Relationship Id="rId5" Type="http://schemas.openxmlformats.org/officeDocument/2006/relationships/hyperlink" Target="http://nemo.rajce.idnes.cz/Lobec_-_Muzeum_Eduarda_Storcha/#DSC01020.JPG" TargetMode="External"/><Relationship Id="rId4" Type="http://schemas.openxmlformats.org/officeDocument/2006/relationships/hyperlink" Target="http://nemo.rajce.idnes.cz/Lobec_-_Muzeum_Eduarda_Storcha/#DSC01030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zne-belohrad/" TargetMode="External"/><Relationship Id="rId7" Type="http://schemas.openxmlformats.org/officeDocument/2006/relationships/hyperlink" Target="olednice&amp;siteWWW=&amp;sId=JjPgjRh1wkcQ7bvKKDkG" TargetMode="External"/><Relationship Id="rId2" Type="http://schemas.openxmlformats.org/officeDocument/2006/relationships/hyperlink" Target="http://www.mapy.cz/?query=#mm=ZPfTtTcP@x=135720224@y=137164208@z=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py.cz/" TargetMode="External"/><Relationship Id="rId5" Type="http://schemas.openxmlformats.org/officeDocument/2006/relationships/hyperlink" Target="http://www.lazne-belohrad.cz/" TargetMode="External"/><Relationship Id="rId4" Type="http://schemas.openxmlformats.org/officeDocument/2006/relationships/hyperlink" Target="http://www.lazn&#283;-belohra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VY_32_sada 1_07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HOŘICKO – RODIŠTĚ SPISOVATELŮ</a:t>
            </a: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Vlastivěda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720354"/>
            <a:ext cx="7560840" cy="477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NÁZEV DIGITÁLNÍHO UČEBNÍHO MATERIÁLU: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Hořicko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 – rodiště spisovatelů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STRUČNÁ ANOTACE (OBSAH, DATUM PILOTÁŽE): 29. 3.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Výuková prezentace doprovázená obrazovým materiálem, zaměřená na poznávání regionu Hořice ve vztahu k rodišti       známých spisovatelů – Ostroměř, Lázně Bělohrad,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Miletín</a:t>
            </a:r>
            <a:r>
              <a:rPr lang="cs-CZ" sz="1100" dirty="0" smtClean="0">
                <a:latin typeface="+mj-lt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VZDĚLÁVACÍ PŘEDMĚT (VE KTERÉM BYL MATERIÁL ODUČEN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): Zeměpis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, přírodověda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KLÍČOVÉ KOMPETENCE: 	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- Dokáže vyhledávat a využívat informace v praktickém životě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- Využívá tištěné informace k rozvoji vlastních vědomostí,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- rozumí běžně užívaným textům, záznamům a obrazovým materiálům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MEZIPŘEDMĚTOVÉ VZTAHY: Český jazyk, vlastivěda, výtvarná výchova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OČEKÁVANÝ VÝSTUP: </a:t>
            </a: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	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- Vymezit a lokalizovat území místní krajiny a oblasti regionu podle bydliště nebo školy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- Charakterizovat přírodní, kulturní poměry v regionu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TYPICKÁ VĚKOVÁ SKUPINA: 5. – 6.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+mj-lt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SPISOVATELÉ HOŘICKA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Tak jako jiná místa, má i </a:t>
            </a:r>
            <a:r>
              <a:rPr lang="cs-CZ" dirty="0" err="1" smtClean="0"/>
              <a:t>Hořicko</a:t>
            </a:r>
            <a:r>
              <a:rPr lang="cs-CZ" dirty="0" smtClean="0"/>
              <a:t> své slavné spisovatelé, kteří po sobě zanechali díla trvalé hodnoty. Města, která jsou spojena se slavnými spisovateli: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OSTROMĚŘ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LÁZNĚ BĚLOHRAD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MILETÍN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OSTROMĚŘ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100" dirty="0" smtClean="0"/>
              <a:t>nachází se 6km západně od Hořic – ukaž na mapě</a:t>
            </a:r>
            <a:endParaRPr lang="cs-CZ" sz="3100" dirty="0"/>
          </a:p>
        </p:txBody>
      </p:sp>
      <p:pic>
        <p:nvPicPr>
          <p:cNvPr id="1026" name="Picture 2" descr="C:\Documents and Settings\Lánský\Dokumenty\Soňa\PREZENTACE DUM\štorch 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060848"/>
            <a:ext cx="2977356" cy="359529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2060848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EDUARD ŠTORCH</a:t>
            </a:r>
          </a:p>
          <a:p>
            <a:r>
              <a:rPr lang="cs-CZ" dirty="0" smtClean="0"/>
              <a:t>NAROZEN 10. DUBNA 1878 V OSTROMĚŘI</a:t>
            </a:r>
          </a:p>
          <a:p>
            <a:r>
              <a:rPr lang="cs-CZ" dirty="0" smtClean="0"/>
              <a:t>ZEMŘEL 25. ČERVNA V PRAZE</a:t>
            </a:r>
          </a:p>
          <a:p>
            <a:r>
              <a:rPr lang="cs-CZ" dirty="0" smtClean="0"/>
              <a:t> - učitel, spisovatel, archeolog</a:t>
            </a:r>
          </a:p>
          <a:p>
            <a:endParaRPr lang="cs-CZ" dirty="0" smtClean="0"/>
          </a:p>
          <a:p>
            <a:r>
              <a:rPr lang="cs-CZ" dirty="0" smtClean="0"/>
              <a:t>NEZNÁMĚJŠÍ DÍLO: </a:t>
            </a:r>
            <a:r>
              <a:rPr lang="cs-CZ" sz="2000" dirty="0" smtClean="0">
                <a:solidFill>
                  <a:srgbClr val="FF0000"/>
                </a:solidFill>
              </a:rPr>
              <a:t>LOVCI MAMUTŮ</a:t>
            </a:r>
          </a:p>
          <a:p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Muzeum Eduarda </a:t>
            </a:r>
            <a:r>
              <a:rPr lang="cs-CZ" dirty="0" err="1" smtClean="0">
                <a:solidFill>
                  <a:srgbClr val="FF0000"/>
                </a:solidFill>
              </a:rPr>
              <a:t>Štorcha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200" dirty="0" smtClean="0"/>
              <a:t>muzeum se nachází v budově kulturního střediska, kde je možné nahlédnout do knižně a filmově zpracovaných pravěkých scenerií </a:t>
            </a:r>
            <a:r>
              <a:rPr lang="cs-CZ" sz="2200" dirty="0" smtClean="0">
                <a:solidFill>
                  <a:srgbClr val="FF0000"/>
                </a:solidFill>
              </a:rPr>
              <a:t/>
            </a:r>
            <a:br>
              <a:rPr lang="cs-CZ" sz="2200" dirty="0" smtClean="0">
                <a:solidFill>
                  <a:srgbClr val="FF0000"/>
                </a:solidFill>
              </a:rPr>
            </a:b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obr. muze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2040897"/>
            <a:ext cx="4968552" cy="3741027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Expozice z muzea</a:t>
            </a:r>
            <a:endParaRPr lang="cs-CZ" dirty="0"/>
          </a:p>
        </p:txBody>
      </p:sp>
      <p:pic>
        <p:nvPicPr>
          <p:cNvPr id="7" name="Zástupný symbol pro obsah 6" descr="muzeum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623344"/>
            <a:ext cx="4038600" cy="3028950"/>
          </a:xfrm>
        </p:spPr>
      </p:pic>
      <p:pic>
        <p:nvPicPr>
          <p:cNvPr id="8" name="Zástupný symbol pro obsah 7" descr="muzeum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623344"/>
            <a:ext cx="4038600" cy="3028950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Expozice z muzea</a:t>
            </a:r>
            <a:endParaRPr lang="cs-CZ" dirty="0"/>
          </a:p>
        </p:txBody>
      </p:sp>
      <p:pic>
        <p:nvPicPr>
          <p:cNvPr id="5" name="Zástupný symbol pro obsah 4" descr="DSC0102muzeum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623344"/>
            <a:ext cx="4038600" cy="3028950"/>
          </a:xfrm>
        </p:spPr>
      </p:pic>
      <p:pic>
        <p:nvPicPr>
          <p:cNvPr id="6" name="Zástupný symbol pro obsah 5" descr="muzeum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04792" y="1920875"/>
            <a:ext cx="3325416" cy="4433888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Expozice z muzea</a:t>
            </a:r>
            <a:endParaRPr lang="cs-CZ" dirty="0"/>
          </a:p>
        </p:txBody>
      </p:sp>
      <p:pic>
        <p:nvPicPr>
          <p:cNvPr id="7" name="Zástupný symbol pro obsah 6" descr="DSC0102muzeum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5708" y="1935163"/>
            <a:ext cx="5852583" cy="4389437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perspectiveLeft"/>
              <a:lightRig rig="threePt" dir="t"/>
            </a:scene3d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LÁZNĚ BĚLOHRAD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100" dirty="0" smtClean="0"/>
              <a:t>nachází se 10 km severozápadně od Hořic – ukaž na mapě </a:t>
            </a:r>
            <a:endParaRPr lang="cs-CZ" sz="3100" dirty="0"/>
          </a:p>
        </p:txBody>
      </p:sp>
      <p:pic>
        <p:nvPicPr>
          <p:cNvPr id="4" name="Zástupný symbol pro obsah 3" descr="250px-Karel_Vaclav_Rais_189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940152" y="1916832"/>
            <a:ext cx="2381583" cy="3877216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1844824"/>
            <a:ext cx="475252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KAREL VÁCLAV RAIS</a:t>
            </a:r>
          </a:p>
          <a:p>
            <a:r>
              <a:rPr lang="cs-CZ" dirty="0" smtClean="0"/>
              <a:t>NAROZEN 4. LEDNA 1859 V BĚLOHRADĚ</a:t>
            </a:r>
          </a:p>
          <a:p>
            <a:r>
              <a:rPr lang="cs-CZ" dirty="0" smtClean="0"/>
              <a:t>ZEMŘEL 8. ČERVENCE 1926 V PRAZE</a:t>
            </a:r>
          </a:p>
          <a:p>
            <a:pPr>
              <a:buFontTx/>
              <a:buChar char="-"/>
            </a:pPr>
            <a:r>
              <a:rPr lang="cs-CZ" dirty="0" smtClean="0"/>
              <a:t>učitel a spisovatel</a:t>
            </a:r>
          </a:p>
          <a:p>
            <a:pPr>
              <a:buFontTx/>
              <a:buChar char="-"/>
            </a:pPr>
            <a:endParaRPr lang="cs-CZ" dirty="0" smtClean="0"/>
          </a:p>
          <a:p>
            <a:r>
              <a:rPr lang="cs-CZ" dirty="0" smtClean="0"/>
              <a:t>NEJZNÁMĚJŠÍ DÍLO: </a:t>
            </a:r>
            <a:r>
              <a:rPr lang="cs-CZ" dirty="0" smtClean="0">
                <a:solidFill>
                  <a:srgbClr val="C00000"/>
                </a:solidFill>
              </a:rPr>
              <a:t>ZAPADLÍ VLASTENCI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		CESTIČKA K DOMOVU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STEZKA KARLA VÁCLAVA RAISE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000" dirty="0" smtClean="0"/>
              <a:t>Naučná stezka, která návštěvníky provede oblíbenými místy spisovatele. Je rozdělena na malý okruh (5,5 km) a velký okruh Lázně Bělohrad – </a:t>
            </a:r>
            <a:r>
              <a:rPr lang="cs-CZ" sz="2000" dirty="0" err="1" smtClean="0"/>
              <a:t>Zvičina</a:t>
            </a:r>
            <a:r>
              <a:rPr lang="cs-CZ" sz="2000" dirty="0" smtClean="0"/>
              <a:t> (11 km)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MALÝ OKRUH</a:t>
            </a:r>
          </a:p>
          <a:p>
            <a:r>
              <a:rPr lang="cs-CZ" sz="2000" dirty="0" smtClean="0"/>
              <a:t> Památník K. V. Raise – jsou tu umístěny památky, které připomínají slavného </a:t>
            </a:r>
            <a:r>
              <a:rPr lang="cs-CZ" sz="2000" dirty="0" err="1" smtClean="0"/>
              <a:t>bělohradského</a:t>
            </a:r>
            <a:r>
              <a:rPr lang="cs-CZ" sz="2000" dirty="0" smtClean="0"/>
              <a:t> rodáka</a:t>
            </a:r>
          </a:p>
          <a:p>
            <a:r>
              <a:rPr lang="cs-CZ" sz="2000" dirty="0" smtClean="0"/>
              <a:t> Rodný domek K. V. Raise - místo, kde stával, dnes je tu umístěna pamětní deska</a:t>
            </a:r>
          </a:p>
          <a:p>
            <a:r>
              <a:rPr lang="cs-CZ" sz="2000" dirty="0" smtClean="0"/>
              <a:t>Fričovo muzeum – pomník K. V. Raise</a:t>
            </a:r>
          </a:p>
          <a:p>
            <a:r>
              <a:rPr lang="cs-CZ" sz="2000" dirty="0" err="1" smtClean="0"/>
              <a:t>Byšičky</a:t>
            </a:r>
            <a:r>
              <a:rPr lang="cs-CZ" sz="2000" dirty="0" smtClean="0"/>
              <a:t> – poutní kostelík s opravenou křížovou cestou, krásný výhled na </a:t>
            </a:r>
            <a:r>
              <a:rPr lang="cs-CZ" sz="2000" dirty="0" err="1" smtClean="0"/>
              <a:t>bělohradskou</a:t>
            </a:r>
            <a:r>
              <a:rPr lang="cs-CZ" sz="2000" dirty="0" smtClean="0"/>
              <a:t> kotlinu (najdi na místní mapě)</a:t>
            </a:r>
            <a:endParaRPr lang="cs-CZ" sz="2000" dirty="0"/>
          </a:p>
        </p:txBody>
      </p:sp>
      <p:pic>
        <p:nvPicPr>
          <p:cNvPr id="6" name="Zástupný symbol pro obsah 5" descr="DŮM RAIS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60232" y="2780928"/>
            <a:ext cx="2133600" cy="1359408"/>
          </a:xfrm>
        </p:spPr>
      </p:pic>
      <p:pic>
        <p:nvPicPr>
          <p:cNvPr id="7" name="Obrázek 6" descr="byšič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4437112"/>
            <a:ext cx="2664296" cy="1771474"/>
          </a:xfrm>
          <a:prstGeom prst="rect">
            <a:avLst/>
          </a:prstGeom>
        </p:spPr>
      </p:pic>
      <p:pic>
        <p:nvPicPr>
          <p:cNvPr id="8" name="Obrázek 7" descr="p¨muzeum Rais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1988840"/>
            <a:ext cx="1288473" cy="108012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Stezka K. V. Raise – malý okruh, pokračování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Bažantnice – přírodní park se sportovním areálem. V centru je hudební pavilon.</a:t>
            </a:r>
          </a:p>
          <a:p>
            <a:r>
              <a:rPr lang="cs-CZ" dirty="0" smtClean="0"/>
              <a:t>Anenské slatinné lázně – léčí se zde nemoci pohybového ústrojí</a:t>
            </a:r>
            <a:endParaRPr lang="cs-CZ" dirty="0"/>
          </a:p>
        </p:txBody>
      </p:sp>
      <p:pic>
        <p:nvPicPr>
          <p:cNvPr id="5" name="Zástupný symbol pro obsah 4" descr="BAŽANTNICE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1960" y="1682805"/>
            <a:ext cx="3273152" cy="2072595"/>
          </a:xfrm>
        </p:spPr>
      </p:pic>
      <p:pic>
        <p:nvPicPr>
          <p:cNvPr id="6" name="Obrázek 5" descr="LÁZNĚ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41685" y="3933056"/>
            <a:ext cx="3348590" cy="2370174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Stezka K. V. Raise – velký okruh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Trasa vede </a:t>
            </a:r>
            <a:r>
              <a:rPr lang="cs-CZ" dirty="0" smtClean="0">
                <a:solidFill>
                  <a:srgbClr val="C00000"/>
                </a:solidFill>
              </a:rPr>
              <a:t>z Lázní Bělohrad </a:t>
            </a:r>
            <a:r>
              <a:rPr lang="cs-CZ" dirty="0" smtClean="0"/>
              <a:t>kolem </a:t>
            </a:r>
            <a:r>
              <a:rPr lang="cs-CZ" dirty="0" smtClean="0">
                <a:solidFill>
                  <a:srgbClr val="C00000"/>
                </a:solidFill>
              </a:rPr>
              <a:t>rybníku </a:t>
            </a:r>
            <a:r>
              <a:rPr lang="cs-CZ" dirty="0" err="1" smtClean="0">
                <a:solidFill>
                  <a:srgbClr val="C00000"/>
                </a:solidFill>
              </a:rPr>
              <a:t>Pardoubek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přes malebné podkrkonošské </a:t>
            </a:r>
            <a:r>
              <a:rPr lang="cs-CZ" dirty="0" smtClean="0">
                <a:solidFill>
                  <a:srgbClr val="C00000"/>
                </a:solidFill>
              </a:rPr>
              <a:t>vesničky </a:t>
            </a:r>
            <a:r>
              <a:rPr lang="cs-CZ" dirty="0" err="1" smtClean="0">
                <a:solidFill>
                  <a:srgbClr val="C00000"/>
                </a:solidFill>
              </a:rPr>
              <a:t>Brtev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Vřesník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Bezník</a:t>
            </a:r>
            <a:r>
              <a:rPr lang="cs-CZ" dirty="0" smtClean="0">
                <a:solidFill>
                  <a:srgbClr val="C00000"/>
                </a:solidFill>
              </a:rPr>
              <a:t>, Borek </a:t>
            </a:r>
            <a:r>
              <a:rPr lang="cs-CZ" dirty="0" smtClean="0"/>
              <a:t>(</a:t>
            </a:r>
            <a:r>
              <a:rPr lang="cs-CZ" sz="1800" i="1" dirty="0" smtClean="0"/>
              <a:t>ukaž na místní mapě)</a:t>
            </a:r>
            <a:r>
              <a:rPr lang="cs-CZ" dirty="0" smtClean="0"/>
              <a:t> ke </a:t>
            </a:r>
            <a:r>
              <a:rPr lang="cs-CZ" dirty="0" err="1" smtClean="0">
                <a:solidFill>
                  <a:srgbClr val="C00000"/>
                </a:solidFill>
              </a:rPr>
              <a:t>Zvičině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místu dalekého rozhledu. Na vrcholu stojí kostelík a turistická chata. </a:t>
            </a:r>
            <a:endParaRPr lang="cs-CZ" dirty="0"/>
          </a:p>
        </p:txBody>
      </p:sp>
      <p:pic>
        <p:nvPicPr>
          <p:cNvPr id="5" name="Zástupný symbol pro obsah 4" descr="chata na Zvičině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52120" y="4437112"/>
            <a:ext cx="2880320" cy="2160240"/>
          </a:xfrm>
        </p:spPr>
      </p:pic>
      <p:pic>
        <p:nvPicPr>
          <p:cNvPr id="6" name="Obrázek 5" descr="výhled ze Zvičin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2348880"/>
            <a:ext cx="2471936" cy="1853952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MILETÍN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nachází se 7 km severovýchodně od Hořic – ukaž na mapě</a:t>
            </a:r>
            <a:endParaRPr lang="cs-CZ" sz="31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683568" y="1628800"/>
            <a:ext cx="4038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KAREL JAROMÍR ERBEN</a:t>
            </a:r>
          </a:p>
          <a:p>
            <a:pPr>
              <a:buNone/>
            </a:pPr>
            <a:r>
              <a:rPr lang="cs-CZ" sz="2000" dirty="0" smtClean="0"/>
              <a:t>NAROZEN 17. LISTOPADU 1811 V MILETÍNĚ</a:t>
            </a:r>
          </a:p>
          <a:p>
            <a:pPr>
              <a:buNone/>
            </a:pPr>
            <a:r>
              <a:rPr lang="cs-CZ" sz="2000" dirty="0" smtClean="0"/>
              <a:t>ZEMŘEL 21. LISTOPADU 1870 V PPRAZE</a:t>
            </a:r>
          </a:p>
          <a:p>
            <a:pPr>
              <a:buFontTx/>
              <a:buChar char="-"/>
            </a:pPr>
            <a:r>
              <a:rPr lang="cs-CZ" sz="2000" dirty="0" smtClean="0"/>
              <a:t>historik, spisovatel, sběratel lidových písní a pohádek</a:t>
            </a:r>
          </a:p>
          <a:p>
            <a:pPr>
              <a:buNone/>
            </a:pPr>
            <a:r>
              <a:rPr lang="cs-CZ" sz="2000" dirty="0" smtClean="0"/>
              <a:t>NEJZNÁMĚJŠÍ DÍLO: </a:t>
            </a:r>
            <a:r>
              <a:rPr lang="cs-CZ" sz="2000" dirty="0" smtClean="0">
                <a:solidFill>
                  <a:srgbClr val="00B050"/>
                </a:solidFill>
              </a:rPr>
              <a:t>KYTICE</a:t>
            </a:r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	</a:t>
            </a:r>
            <a:r>
              <a:rPr lang="cs-CZ" sz="2000" smtClean="0">
                <a:solidFill>
                  <a:srgbClr val="00B050"/>
                </a:solidFill>
              </a:rPr>
              <a:t>	ČESKÉ </a:t>
            </a:r>
            <a:r>
              <a:rPr lang="cs-CZ" sz="2000" dirty="0" smtClean="0">
                <a:solidFill>
                  <a:srgbClr val="00B050"/>
                </a:solidFill>
              </a:rPr>
              <a:t>POHÁDKY</a:t>
            </a:r>
            <a:endParaRPr lang="cs-CZ" sz="2000" dirty="0">
              <a:solidFill>
                <a:srgbClr val="00B050"/>
              </a:solidFill>
            </a:endParaRPr>
          </a:p>
        </p:txBody>
      </p:sp>
      <p:pic>
        <p:nvPicPr>
          <p:cNvPr id="15" name="Zástupný symbol pro obsah 14" descr="250px-Jan_Vilímek_-_Karel_Jaromír_Erben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947069"/>
            <a:ext cx="3175000" cy="4381500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Památky , zajímavosti o K. J. Erbenovi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Rodný dům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Pomník na náměstí</a:t>
            </a:r>
            <a:endParaRPr lang="cs-CZ" dirty="0"/>
          </a:p>
        </p:txBody>
      </p:sp>
      <p:pic>
        <p:nvPicPr>
          <p:cNvPr id="5" name="Obrázek 4" descr="POMNÍK ERBE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564904"/>
            <a:ext cx="2448272" cy="3264363"/>
          </a:xfrm>
          <a:prstGeom prst="rect">
            <a:avLst/>
          </a:prstGeom>
        </p:spPr>
      </p:pic>
      <p:pic>
        <p:nvPicPr>
          <p:cNvPr id="6" name="Obrázek 5" descr="RODNÝ DŮM ERBE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708920"/>
            <a:ext cx="4320142" cy="3240106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NAUČNÁ STEZKA KARLA JAROMÍRA ERBENA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000" dirty="0" smtClean="0"/>
              <a:t>návštěvníci se během 5 km procházky seznámí s životem, dílem a myšlenkami </a:t>
            </a:r>
            <a:r>
              <a:rPr lang="cs-CZ" sz="2000" dirty="0" err="1" smtClean="0"/>
              <a:t>miletínského</a:t>
            </a:r>
            <a:r>
              <a:rPr lang="cs-CZ" sz="2000" dirty="0" smtClean="0"/>
              <a:t> rodáka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492896"/>
            <a:ext cx="4038600" cy="36332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Stezka vychází od rodného domku Erbena v </a:t>
            </a:r>
            <a:r>
              <a:rPr lang="cs-CZ" sz="2400" dirty="0" err="1" smtClean="0"/>
              <a:t>Miletíně</a:t>
            </a:r>
            <a:r>
              <a:rPr lang="cs-CZ" sz="2400" dirty="0" smtClean="0"/>
              <a:t>, má 9 zastavení, kde jsou umístěny informační tabule s popiskami okolí, lavičky a na dvou místech dřevěné sochy – polednice (2. zastavení) a pán na koni (4. zastavení)</a:t>
            </a:r>
            <a:endParaRPr lang="cs-CZ" sz="2400" dirty="0"/>
          </a:p>
        </p:txBody>
      </p:sp>
      <p:pic>
        <p:nvPicPr>
          <p:cNvPr id="5" name="Zástupný symbol pro obsah 4" descr="poledn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9287" y="2885281"/>
            <a:ext cx="1876425" cy="2505075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Spoj, co k sobě patří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pPr>
              <a:buNone/>
              <a:defRPr/>
            </a:pP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1403648" y="980728"/>
            <a:ext cx="6336704" cy="3636984"/>
          </a:xfrm>
          <a:prstGeom prst="wedgeEllipseCallou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Showcard Gothic" pitchFamily="82" charset="0"/>
              </a:rPr>
              <a:t>NASHLEDANOU  NA   HOŘICKU</a:t>
            </a:r>
            <a:endParaRPr lang="cs-CZ" sz="4000" dirty="0">
              <a:solidFill>
                <a:schemeClr val="tx1"/>
              </a:solidFill>
              <a:latin typeface="Showcard Gothic" pitchFamily="82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200" i="1" dirty="0" smtClean="0"/>
              <a:t>Http://www.</a:t>
            </a:r>
            <a:r>
              <a:rPr lang="cs-CZ" sz="1200" i="1" dirty="0" err="1" smtClean="0"/>
              <a:t>obrazky.cz</a:t>
            </a:r>
            <a:r>
              <a:rPr lang="cs-CZ" sz="1200" i="1" dirty="0" smtClean="0"/>
              <a:t>/?q=Eduard%20%C5%A0torch&amp;</a:t>
            </a:r>
            <a:r>
              <a:rPr lang="cs-CZ" sz="1200" i="1" dirty="0" err="1" smtClean="0"/>
              <a:t>orientation</a:t>
            </a:r>
            <a:r>
              <a:rPr lang="cs-CZ" sz="1200" i="1" dirty="0" smtClean="0"/>
              <a:t>=&amp;</a:t>
            </a:r>
            <a:r>
              <a:rPr lang="cs-CZ" sz="1200" i="1" dirty="0" err="1" smtClean="0"/>
              <a:t>typeAny</a:t>
            </a:r>
            <a:r>
              <a:rPr lang="cs-CZ" sz="1200" i="1" dirty="0" smtClean="0"/>
              <a:t>=</a:t>
            </a:r>
            <a:r>
              <a:rPr lang="cs-CZ" sz="1200" i="1" dirty="0" err="1" smtClean="0"/>
              <a:t>any</a:t>
            </a:r>
            <a:r>
              <a:rPr lang="cs-CZ" sz="1200" i="1" dirty="0" smtClean="0"/>
              <a:t>&amp;</a:t>
            </a:r>
            <a:r>
              <a:rPr lang="cs-CZ" sz="1200" i="1" dirty="0" err="1" smtClean="0"/>
              <a:t>filter</a:t>
            </a:r>
            <a:r>
              <a:rPr lang="cs-CZ" sz="1200" i="1" dirty="0" smtClean="0"/>
              <a:t>=1&amp;</a:t>
            </a:r>
            <a:r>
              <a:rPr lang="cs-CZ" sz="1200" i="1" dirty="0" err="1" smtClean="0"/>
              <a:t>size</a:t>
            </a:r>
            <a:r>
              <a:rPr lang="cs-CZ" sz="1200" i="1" dirty="0" smtClean="0"/>
              <a:t>=50-400</a:t>
            </a:r>
            <a:r>
              <a:rPr lang="cs-CZ" sz="1200" dirty="0" smtClean="0"/>
              <a:t> [online]. © 1996 - 2011 [cit. 2011-03-14]. Eduard </a:t>
            </a:r>
            <a:r>
              <a:rPr lang="cs-CZ" sz="1200" dirty="0" err="1" smtClean="0"/>
              <a:t>Štorch</a:t>
            </a:r>
            <a:r>
              <a:rPr lang="cs-CZ" sz="1200" dirty="0" smtClean="0"/>
              <a:t> - 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obrazky.cz</a:t>
            </a:r>
            <a:r>
              <a:rPr lang="cs-CZ" sz="1200" dirty="0" smtClean="0">
                <a:hlinkClick r:id="rId2"/>
              </a:rPr>
              <a:t>/?q=Eduard%20%C5%A0torch&amp;</a:t>
            </a:r>
            <a:r>
              <a:rPr lang="cs-CZ" sz="1200" dirty="0" err="1" smtClean="0">
                <a:hlinkClick r:id="rId2"/>
              </a:rPr>
              <a:t>orientation</a:t>
            </a:r>
            <a:r>
              <a:rPr lang="cs-CZ" sz="1200" dirty="0" smtClean="0">
                <a:hlinkClick r:id="rId2"/>
              </a:rPr>
              <a:t>=&amp;</a:t>
            </a:r>
            <a:r>
              <a:rPr lang="cs-CZ" sz="1200" dirty="0" err="1" smtClean="0">
                <a:hlinkClick r:id="rId2"/>
              </a:rPr>
              <a:t>typeAny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any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filter</a:t>
            </a:r>
            <a:r>
              <a:rPr lang="cs-CZ" sz="1200" dirty="0" smtClean="0">
                <a:hlinkClick r:id="rId2"/>
              </a:rPr>
              <a:t>=1&amp;</a:t>
            </a:r>
            <a:r>
              <a:rPr lang="cs-CZ" sz="1200" dirty="0" err="1" smtClean="0">
                <a:hlinkClick r:id="rId2"/>
              </a:rPr>
              <a:t>size</a:t>
            </a:r>
            <a:r>
              <a:rPr lang="cs-CZ" sz="1200" dirty="0" smtClean="0">
                <a:hlinkClick r:id="rId2"/>
              </a:rPr>
              <a:t>=50-400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Http://www.</a:t>
            </a:r>
            <a:r>
              <a:rPr lang="cs-CZ" sz="1200" i="1" dirty="0" err="1" smtClean="0"/>
              <a:t>podzvicinsko.cz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cs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nabidka</a:t>
            </a:r>
            <a:r>
              <a:rPr lang="cs-CZ" sz="1200" i="1" dirty="0" smtClean="0"/>
              <a:t>-aktivit-a-</a:t>
            </a:r>
            <a:r>
              <a:rPr lang="cs-CZ" sz="1200" i="1" dirty="0" err="1" smtClean="0"/>
              <a:t>mist</a:t>
            </a:r>
            <a:r>
              <a:rPr lang="cs-CZ" sz="1200" i="1" dirty="0" smtClean="0"/>
              <a:t>/muzea/</a:t>
            </a:r>
            <a:r>
              <a:rPr lang="cs-CZ" sz="1200" i="1" dirty="0" err="1" smtClean="0"/>
              <a:t>navstivte</a:t>
            </a:r>
            <a:r>
              <a:rPr lang="cs-CZ" sz="1200" i="1" dirty="0" smtClean="0"/>
              <a:t>-muzeum-</a:t>
            </a:r>
            <a:r>
              <a:rPr lang="cs-CZ" sz="1200" i="1" dirty="0" err="1" smtClean="0"/>
              <a:t>eduarda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storcha</a:t>
            </a:r>
            <a:r>
              <a:rPr lang="cs-CZ" sz="1200" i="1" dirty="0" smtClean="0"/>
              <a:t>-a-</a:t>
            </a:r>
            <a:r>
              <a:rPr lang="cs-CZ" sz="1200" i="1" dirty="0" err="1" smtClean="0"/>
              <a:t>karla</a:t>
            </a:r>
            <a:r>
              <a:rPr lang="cs-CZ" sz="1200" i="1" dirty="0" smtClean="0"/>
              <a:t>-zemana-v-</a:t>
            </a:r>
            <a:r>
              <a:rPr lang="cs-CZ" sz="1200" i="1" dirty="0" err="1" smtClean="0"/>
              <a:t>ostromeri.html</a:t>
            </a:r>
            <a:r>
              <a:rPr lang="cs-CZ" sz="1200" dirty="0" smtClean="0"/>
              <a:t> [online]. 19.3.2009 [cit. 2011-03-14]. Navštivte muzeum Eduarda </a:t>
            </a:r>
            <a:r>
              <a:rPr lang="cs-CZ" sz="1200" dirty="0" err="1" smtClean="0"/>
              <a:t>Štorcha</a:t>
            </a:r>
            <a:r>
              <a:rPr lang="cs-CZ" sz="1200" dirty="0" smtClean="0"/>
              <a:t> a Karla Zemana. Dostupné z WWW: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podzvicinsko.cz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nabidka</a:t>
            </a:r>
            <a:r>
              <a:rPr lang="cs-CZ" sz="1200" dirty="0" smtClean="0">
                <a:hlinkClick r:id="rId3"/>
              </a:rPr>
              <a:t>-aktivit-a-</a:t>
            </a:r>
            <a:r>
              <a:rPr lang="cs-CZ" sz="1200" dirty="0" err="1" smtClean="0">
                <a:hlinkClick r:id="rId3"/>
              </a:rPr>
              <a:t>mist</a:t>
            </a:r>
            <a:r>
              <a:rPr lang="cs-CZ" sz="1200" dirty="0" smtClean="0">
                <a:hlinkClick r:id="rId3"/>
              </a:rPr>
              <a:t>/muzea/</a:t>
            </a:r>
            <a:r>
              <a:rPr lang="cs-CZ" sz="1200" dirty="0" err="1" smtClean="0">
                <a:hlinkClick r:id="rId3"/>
              </a:rPr>
              <a:t>navstivte</a:t>
            </a:r>
            <a:r>
              <a:rPr lang="cs-CZ" sz="1200" dirty="0" smtClean="0">
                <a:hlinkClick r:id="rId3"/>
              </a:rPr>
              <a:t>-muzeum-</a:t>
            </a:r>
            <a:r>
              <a:rPr lang="cs-CZ" sz="1200" dirty="0" err="1" smtClean="0">
                <a:hlinkClick r:id="rId3"/>
              </a:rPr>
              <a:t>eduarda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storcha</a:t>
            </a:r>
            <a:r>
              <a:rPr lang="cs-CZ" sz="1200" dirty="0" smtClean="0">
                <a:hlinkClick r:id="rId3"/>
              </a:rPr>
              <a:t>-a-</a:t>
            </a:r>
            <a:r>
              <a:rPr lang="cs-CZ" sz="1200" dirty="0" err="1" smtClean="0">
                <a:hlinkClick r:id="rId3"/>
              </a:rPr>
              <a:t>karla</a:t>
            </a:r>
            <a:r>
              <a:rPr lang="cs-CZ" sz="1200" dirty="0" smtClean="0">
                <a:hlinkClick r:id="rId3"/>
              </a:rPr>
              <a:t>-zemana-v-</a:t>
            </a:r>
            <a:r>
              <a:rPr lang="cs-CZ" sz="1200" dirty="0" err="1" smtClean="0">
                <a:hlinkClick r:id="rId3"/>
              </a:rPr>
              <a:t>ostromeri.html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Http://nemo.rajce.idnes.cz/Lobec_-_Muzeum_Eduarda_Storcha/#DSC01017.JPG</a:t>
            </a:r>
            <a:r>
              <a:rPr lang="cs-CZ" sz="1200" dirty="0" smtClean="0"/>
              <a:t> [online]. 22.08.2010 [cit. 2011-03-14]. </a:t>
            </a:r>
            <a:r>
              <a:rPr lang="cs-CZ" sz="1200" dirty="0" err="1" smtClean="0"/>
              <a:t>Nemo</a:t>
            </a:r>
            <a:r>
              <a:rPr lang="cs-CZ" sz="1200" dirty="0" smtClean="0"/>
              <a:t> / </a:t>
            </a:r>
            <a:r>
              <a:rPr lang="cs-CZ" sz="1200" dirty="0" err="1" smtClean="0"/>
              <a:t>Lobeč</a:t>
            </a:r>
            <a:r>
              <a:rPr lang="cs-CZ" sz="1200" dirty="0" smtClean="0"/>
              <a:t> - Muzeum Eduarda </a:t>
            </a:r>
            <a:r>
              <a:rPr lang="cs-CZ" sz="1200" dirty="0" err="1" smtClean="0"/>
              <a:t>Štorcha</a:t>
            </a:r>
            <a:r>
              <a:rPr lang="cs-CZ" sz="1200" dirty="0" smtClean="0"/>
              <a:t> - rajce.</a:t>
            </a:r>
            <a:r>
              <a:rPr lang="cs-CZ" sz="1200" dirty="0" err="1" smtClean="0"/>
              <a:t>net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4"/>
              </a:rPr>
              <a:t>http://nemo.rajce.idnes.cz/Lobec_-_Muzeum_Eduarda_Storcha/#DSC01030.JPG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Http://nemo.rajce.idnes.cz/Lobec_-_Muzeum_Eduarda_Storcha/#DSC01030.JPG</a:t>
            </a:r>
            <a:r>
              <a:rPr lang="cs-CZ" sz="1200" dirty="0" smtClean="0"/>
              <a:t> [online]. 22.8.2010 [cit. 2011-03-14]. </a:t>
            </a:r>
            <a:r>
              <a:rPr lang="cs-CZ" sz="1200" dirty="0" err="1" smtClean="0"/>
              <a:t>Nemo</a:t>
            </a:r>
            <a:r>
              <a:rPr lang="cs-CZ" sz="1200" dirty="0" smtClean="0"/>
              <a:t>/</a:t>
            </a:r>
            <a:r>
              <a:rPr lang="cs-CZ" sz="1200" dirty="0" err="1" smtClean="0"/>
              <a:t>Lobeč</a:t>
            </a:r>
            <a:r>
              <a:rPr lang="cs-CZ" sz="1200" dirty="0" smtClean="0"/>
              <a:t> - muzeum Eduarda </a:t>
            </a:r>
            <a:r>
              <a:rPr lang="cs-CZ" sz="1200" dirty="0" err="1" smtClean="0"/>
              <a:t>Štorcha</a:t>
            </a:r>
            <a:r>
              <a:rPr lang="cs-CZ" sz="1200" dirty="0" smtClean="0"/>
              <a:t> -rajce.</a:t>
            </a:r>
            <a:r>
              <a:rPr lang="cs-CZ" sz="1200" dirty="0" err="1" smtClean="0"/>
              <a:t>net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4"/>
              </a:rPr>
              <a:t>http://nemo.rajce.idnes.cz/Lobec_-_Muzeum_Eduarda_Storcha/#DSC01030.JPG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Http://nemo.rajce.idnes.cz/Lobec_-_Muzeum_Eduarda_Storcha/#DSC01020.JPG</a:t>
            </a:r>
            <a:r>
              <a:rPr lang="cs-CZ" sz="1200" dirty="0" smtClean="0"/>
              <a:t> [online]. 22.8.2010 [cit. 2011-03-14]. </a:t>
            </a:r>
            <a:r>
              <a:rPr lang="cs-CZ" sz="1200" dirty="0" err="1" smtClean="0"/>
              <a:t>Nemo</a:t>
            </a:r>
            <a:r>
              <a:rPr lang="cs-CZ" sz="1200" dirty="0" smtClean="0"/>
              <a:t>/</a:t>
            </a:r>
            <a:r>
              <a:rPr lang="cs-CZ" sz="1200" dirty="0" err="1" smtClean="0"/>
              <a:t>Lobeč</a:t>
            </a:r>
            <a:r>
              <a:rPr lang="cs-CZ" sz="1200" dirty="0" smtClean="0"/>
              <a:t> - muzeum Eduarda </a:t>
            </a:r>
            <a:r>
              <a:rPr lang="cs-CZ" sz="1200" dirty="0" err="1" smtClean="0"/>
              <a:t>Štorcha</a:t>
            </a:r>
            <a:r>
              <a:rPr lang="cs-CZ" sz="1200" dirty="0" smtClean="0"/>
              <a:t>-rajce.</a:t>
            </a:r>
            <a:r>
              <a:rPr lang="cs-CZ" sz="1200" dirty="0" err="1" smtClean="0"/>
              <a:t>net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5"/>
              </a:rPr>
              <a:t>http://nemo.rajce.idnes.cz/Lobec_-_Muzeum_Eduarda_Storcha/#DSC01020.JPG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Http://nemo.rajce.idnes.cz/Lobec_-_Muzeum_Eduarda_Storcha/#DSC01025.JPG</a:t>
            </a:r>
            <a:r>
              <a:rPr lang="cs-CZ" sz="1200" dirty="0" smtClean="0"/>
              <a:t> [online]. 22.08.2010 [cit. 2011-03-14]. </a:t>
            </a:r>
            <a:r>
              <a:rPr lang="cs-CZ" sz="1200" dirty="0" err="1" smtClean="0"/>
              <a:t>Nemo</a:t>
            </a:r>
            <a:r>
              <a:rPr lang="cs-CZ" sz="1200" dirty="0" smtClean="0"/>
              <a:t>/</a:t>
            </a:r>
            <a:r>
              <a:rPr lang="cs-CZ" sz="1200" dirty="0" err="1" smtClean="0"/>
              <a:t>Lobeč</a:t>
            </a:r>
            <a:r>
              <a:rPr lang="cs-CZ" sz="1200" dirty="0" smtClean="0"/>
              <a:t> - muzeum Eduarda </a:t>
            </a:r>
            <a:r>
              <a:rPr lang="cs-CZ" sz="1200" dirty="0" err="1" smtClean="0"/>
              <a:t>Štorcha</a:t>
            </a:r>
            <a:r>
              <a:rPr lang="cs-CZ" sz="1200" dirty="0" smtClean="0"/>
              <a:t> -rajce.</a:t>
            </a:r>
            <a:r>
              <a:rPr lang="cs-CZ" sz="1200" dirty="0" err="1" smtClean="0"/>
              <a:t>net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6"/>
              </a:rPr>
              <a:t>http://nemo.rajce.idnes.cz/Lobec_-_Muzeum_Eduarda_Storcha/#DSC01025.JPG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Http://nemo.rajce.idnes.cz/Lobec_-_Muzeum_Eduarda_Storcha/#DSC01029.JPG</a:t>
            </a:r>
            <a:r>
              <a:rPr lang="cs-CZ" sz="1200" dirty="0" smtClean="0"/>
              <a:t> [online]. 22.08.2010 [cit. 2011-03-14]. </a:t>
            </a:r>
            <a:r>
              <a:rPr lang="cs-CZ" sz="1200" dirty="0" err="1" smtClean="0"/>
              <a:t>Nemo</a:t>
            </a:r>
            <a:r>
              <a:rPr lang="cs-CZ" sz="1200" dirty="0" smtClean="0"/>
              <a:t>/</a:t>
            </a:r>
            <a:r>
              <a:rPr lang="cs-CZ" sz="1200" dirty="0" err="1" smtClean="0"/>
              <a:t>Lobeč</a:t>
            </a:r>
            <a:r>
              <a:rPr lang="cs-CZ" sz="1200" dirty="0" smtClean="0"/>
              <a:t> - muzeum Eduarda </a:t>
            </a:r>
            <a:r>
              <a:rPr lang="cs-CZ" sz="1200" dirty="0" err="1" smtClean="0"/>
              <a:t>Štorcha</a:t>
            </a:r>
            <a:r>
              <a:rPr lang="cs-CZ" sz="1200" dirty="0" smtClean="0"/>
              <a:t> - rajce.</a:t>
            </a:r>
            <a:r>
              <a:rPr lang="cs-CZ" sz="1200" dirty="0" err="1" smtClean="0"/>
              <a:t>net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7"/>
              </a:rPr>
              <a:t>http://nemo.rajce.idnes.cz/Lobec_-_Muzeum_Eduarda_Storcha/#DSC01029.JPG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Soubor:Karel </a:t>
            </a:r>
            <a:r>
              <a:rPr lang="cs-CZ" sz="1200" dirty="0" err="1" smtClean="0"/>
              <a:t>Vaclav</a:t>
            </a:r>
            <a:r>
              <a:rPr lang="cs-CZ" sz="1200" dirty="0" smtClean="0"/>
              <a:t> Rais 1896.png.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26.5.2009,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13. 2. 2011 [cit. 2011-03-14]. Dostupné z WWW: </a:t>
            </a:r>
            <a:r>
              <a:rPr lang="cs-CZ" sz="1200" dirty="0" smtClean="0">
                <a:hlinkClick r:id="rId8"/>
              </a:rPr>
              <a:t>http://cs.wikipedia.org/wiki/Soubor:Karel_Vaclav_Rais_1896.png</a:t>
            </a:r>
            <a:r>
              <a:rPr lang="cs-CZ" sz="1200" dirty="0" smtClean="0"/>
              <a:t> 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200" i="1" dirty="0" smtClean="0"/>
              <a:t>Http://www.mapy.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/?</a:t>
            </a:r>
            <a:r>
              <a:rPr lang="cs-CZ" sz="1200" i="1" dirty="0" err="1" smtClean="0"/>
              <a:t>query</a:t>
            </a:r>
            <a:r>
              <a:rPr lang="cs-CZ" sz="1200" i="1" dirty="0" smtClean="0"/>
              <a:t>=#mm=</a:t>
            </a:r>
            <a:r>
              <a:rPr lang="cs-CZ" sz="1200" i="1" dirty="0" err="1" smtClean="0"/>
              <a:t>ZPfTtTcP</a:t>
            </a:r>
            <a:r>
              <a:rPr lang="cs-CZ" sz="1200" i="1" dirty="0" smtClean="0"/>
              <a:t>@x=135720224@y=137164208@z=16</a:t>
            </a:r>
            <a:r>
              <a:rPr lang="cs-CZ" sz="1200" dirty="0" smtClean="0"/>
              <a:t> [online]. 2008:04:01 [cit. 2011-03-15]. 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2"/>
              </a:rPr>
              <a:t>http://www.mapy.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/?</a:t>
            </a:r>
            <a:r>
              <a:rPr lang="cs-CZ" sz="1200" dirty="0" err="1" smtClean="0">
                <a:hlinkClick r:id="rId2"/>
              </a:rPr>
              <a:t>query</a:t>
            </a:r>
            <a:r>
              <a:rPr lang="cs-CZ" sz="1200" dirty="0" smtClean="0">
                <a:hlinkClick r:id="rId2"/>
              </a:rPr>
              <a:t>=#mm=</a:t>
            </a:r>
            <a:r>
              <a:rPr lang="cs-CZ" sz="1200" dirty="0" err="1" smtClean="0">
                <a:hlinkClick r:id="rId2"/>
              </a:rPr>
              <a:t>ZPfTtTcP</a:t>
            </a:r>
            <a:r>
              <a:rPr lang="cs-CZ" sz="1200" dirty="0" smtClean="0">
                <a:hlinkClick r:id="rId2"/>
              </a:rPr>
              <a:t>@x=135720224@y=137164208@z=16</a:t>
            </a:r>
            <a:r>
              <a:rPr lang="cs-CZ" sz="1200" dirty="0" smtClean="0"/>
              <a:t> .  </a:t>
            </a:r>
          </a:p>
          <a:p>
            <a:r>
              <a:rPr lang="cs-CZ" sz="1200" i="1" dirty="0" smtClean="0"/>
              <a:t>Http://www.</a:t>
            </a:r>
            <a:r>
              <a:rPr lang="cs-CZ" sz="1200" i="1" dirty="0" err="1" smtClean="0"/>
              <a:t>lazne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belohrad.cz</a:t>
            </a:r>
            <a:r>
              <a:rPr lang="cs-CZ" sz="1200" i="1" dirty="0" smtClean="0"/>
              <a:t>/</a:t>
            </a:r>
            <a:r>
              <a:rPr lang="cs-CZ" sz="1200" i="1" dirty="0" err="1" smtClean="0"/>
              <a:t>fotogalerie</a:t>
            </a:r>
            <a:r>
              <a:rPr lang="cs-CZ" sz="1200" i="1" dirty="0" smtClean="0"/>
              <a:t>/2007-11-01-12-26/</a:t>
            </a:r>
            <a:r>
              <a:rPr lang="cs-CZ" sz="1200" i="1" dirty="0" err="1" smtClean="0"/>
              <a:t>rodnydomekrais.jpg</a:t>
            </a:r>
            <a:r>
              <a:rPr lang="cs-CZ" sz="1200" dirty="0" smtClean="0"/>
              <a:t> [online]. 2007-11-01 [cit. 2011-03-15]. Lázně bělohrad. Dostupné z WWW: </a:t>
            </a:r>
            <a:r>
              <a:rPr lang="cs-CZ" sz="1200" dirty="0" smtClean="0">
                <a:hlinkClick r:id="rId3"/>
              </a:rPr>
              <a:t>www.</a:t>
            </a:r>
            <a:r>
              <a:rPr lang="cs-CZ" sz="1200" dirty="0" err="1" smtClean="0">
                <a:hlinkClick r:id="rId3"/>
              </a:rPr>
              <a:t>lazne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belohrad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Http://foto.mapy.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/27995-</a:t>
            </a:r>
            <a:r>
              <a:rPr lang="cs-CZ" sz="1200" i="1" dirty="0" err="1" smtClean="0"/>
              <a:t>Lazne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Belohrad</a:t>
            </a:r>
            <a:r>
              <a:rPr lang="cs-CZ" sz="1200" dirty="0" smtClean="0"/>
              <a:t> [online]. 2008:08:03 [cit. 2011-03-15]. Lázně Bělohrad -Foto.mapy.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4"/>
              </a:rPr>
              <a:t>www.</a:t>
            </a:r>
            <a:r>
              <a:rPr lang="cs-CZ" sz="1200" dirty="0" err="1" smtClean="0">
                <a:hlinkClick r:id="rId4"/>
              </a:rPr>
              <a:t>lazně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belohrad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Http://foto.mapy.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/18367-</a:t>
            </a:r>
            <a:r>
              <a:rPr lang="cs-CZ" sz="1200" i="1" dirty="0" err="1" smtClean="0"/>
              <a:t>Bazantnice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Lazne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Belohrad</a:t>
            </a:r>
            <a:r>
              <a:rPr lang="cs-CZ" sz="1200" dirty="0" smtClean="0"/>
              <a:t> [online]. 2008:04:01 [cit. 2011-03-15]. Bažantnice - Lázně Bělohrad-Foto.mapy.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5"/>
              </a:rPr>
              <a:t>www.</a:t>
            </a:r>
            <a:r>
              <a:rPr lang="cs-CZ" sz="1200" dirty="0" err="1" smtClean="0">
                <a:hlinkClick r:id="rId5"/>
              </a:rPr>
              <a:t>lazne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belohrad.cz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Http://foto.mapy.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/167700-Chata-na-</a:t>
            </a:r>
            <a:r>
              <a:rPr lang="cs-CZ" sz="1200" i="1" dirty="0" err="1" smtClean="0"/>
              <a:t>Zvicine</a:t>
            </a:r>
            <a:r>
              <a:rPr lang="cs-CZ" sz="1200" dirty="0" smtClean="0"/>
              <a:t> [online]. 2010:07:06 [cit. 2011-03-15]. Chata na </a:t>
            </a:r>
            <a:r>
              <a:rPr lang="cs-CZ" sz="1200" dirty="0" err="1" smtClean="0"/>
              <a:t>Zvičině</a:t>
            </a:r>
            <a:r>
              <a:rPr lang="cs-CZ" sz="1200" dirty="0" smtClean="0"/>
              <a:t> - Foto.mapy.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6"/>
              </a:rPr>
              <a:t>www.mapy.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Http://foto.mapy.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/34580-</a:t>
            </a:r>
            <a:r>
              <a:rPr lang="cs-CZ" sz="1200" i="1" dirty="0" err="1" smtClean="0"/>
              <a:t>Zvicina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vyhled</a:t>
            </a:r>
            <a:r>
              <a:rPr lang="cs-CZ" sz="1200" i="1" dirty="0" smtClean="0"/>
              <a:t>-na-</a:t>
            </a:r>
            <a:r>
              <a:rPr lang="cs-CZ" sz="1200" i="1" dirty="0" err="1" smtClean="0"/>
              <a:t>Bradlec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Kumburk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Tabor</a:t>
            </a:r>
            <a:r>
              <a:rPr lang="cs-CZ" sz="1200" dirty="0" smtClean="0"/>
              <a:t> [online]. 2008:09:06 [cit. 2011-03-15]. </a:t>
            </a:r>
            <a:r>
              <a:rPr lang="cs-CZ" sz="1200" dirty="0" err="1" smtClean="0"/>
              <a:t>Zvičina</a:t>
            </a:r>
            <a:r>
              <a:rPr lang="cs-CZ" sz="1200" dirty="0" smtClean="0"/>
              <a:t>- výhled na </a:t>
            </a:r>
            <a:r>
              <a:rPr lang="cs-CZ" sz="1200" dirty="0" err="1" smtClean="0"/>
              <a:t>Bradlec</a:t>
            </a:r>
            <a:r>
              <a:rPr lang="cs-CZ" sz="1200" dirty="0" smtClean="0"/>
              <a:t>, </a:t>
            </a:r>
            <a:r>
              <a:rPr lang="cs-CZ" sz="1200" dirty="0" err="1" smtClean="0"/>
              <a:t>Kumburk</a:t>
            </a:r>
            <a:r>
              <a:rPr lang="cs-CZ" sz="1200" dirty="0" smtClean="0"/>
              <a:t>, Tábor - Foto.mapy.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6"/>
              </a:rPr>
              <a:t>www.mapy.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Http://foto.mapy.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/detail?id=200343</a:t>
            </a:r>
            <a:r>
              <a:rPr lang="cs-CZ" sz="1200" dirty="0" smtClean="0"/>
              <a:t> [online]. 2010:08:02 [cit. 2011-03-15]. </a:t>
            </a:r>
            <a:r>
              <a:rPr lang="cs-CZ" sz="1200" dirty="0" err="1" smtClean="0"/>
              <a:t>Miletín</a:t>
            </a:r>
            <a:r>
              <a:rPr lang="cs-CZ" sz="1200" dirty="0" smtClean="0"/>
              <a:t>- rodný dům K. J. Erbena- Foto.mapy.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6"/>
              </a:rPr>
              <a:t>www.mapy.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Http://foto.mapy.</a:t>
            </a:r>
            <a:r>
              <a:rPr lang="cs-CZ" sz="1200" i="1" dirty="0" err="1" smtClean="0"/>
              <a:t>cz</a:t>
            </a:r>
            <a:r>
              <a:rPr lang="cs-CZ" sz="1200" i="1" dirty="0" smtClean="0"/>
              <a:t>/145036-</a:t>
            </a:r>
            <a:r>
              <a:rPr lang="cs-CZ" sz="1200" i="1" dirty="0" err="1" smtClean="0"/>
              <a:t>Miletin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namesti</a:t>
            </a:r>
            <a:r>
              <a:rPr lang="cs-CZ" sz="1200" dirty="0" smtClean="0"/>
              <a:t> [online]. 2009:08:16 [cit. 2011-03-15]. </a:t>
            </a:r>
            <a:r>
              <a:rPr lang="cs-CZ" sz="1200" dirty="0" err="1" smtClean="0"/>
              <a:t>Miletín</a:t>
            </a:r>
            <a:r>
              <a:rPr lang="cs-CZ" sz="1200" dirty="0" smtClean="0"/>
              <a:t>-náměstí-Foto.mapy.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</a:t>
            </a:r>
            <a:r>
              <a:rPr lang="cs-CZ" sz="1200" dirty="0" smtClean="0">
                <a:hlinkClick r:id="rId6"/>
              </a:rPr>
              <a:t>www.mapy.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/>
              <a:t> .</a:t>
            </a:r>
          </a:p>
          <a:p>
            <a:r>
              <a:rPr lang="cs-CZ" sz="1200" i="1" dirty="0" smtClean="0"/>
              <a:t>Obrázky.</a:t>
            </a:r>
            <a:r>
              <a:rPr lang="cs-CZ" sz="1200" i="1" dirty="0" err="1" smtClean="0"/>
              <a:t>cz</a:t>
            </a:r>
            <a:r>
              <a:rPr lang="cs-CZ" sz="1200" dirty="0" smtClean="0"/>
              <a:t> [online]. 2010 [cit. 2011-04-26]. Www.obrázky.</a:t>
            </a:r>
            <a:r>
              <a:rPr lang="cs-CZ" sz="1200" dirty="0" err="1" smtClean="0"/>
              <a:t>cz</a:t>
            </a:r>
            <a:r>
              <a:rPr lang="cs-CZ" sz="1200" dirty="0" smtClean="0"/>
              <a:t>. Dostupné z WWW: &lt;http://www.</a:t>
            </a:r>
            <a:r>
              <a:rPr lang="cs-CZ" sz="1200" dirty="0" err="1" smtClean="0"/>
              <a:t>obrazky.cz</a:t>
            </a:r>
            <a:r>
              <a:rPr lang="cs-CZ" sz="1200" dirty="0" smtClean="0"/>
              <a:t>/detail?q=polednice&amp;offset=1&amp;limit=20&amp;</a:t>
            </a:r>
            <a:r>
              <a:rPr lang="cs-CZ" sz="1200" dirty="0" err="1" smtClean="0"/>
              <a:t>bUrlPar</a:t>
            </a:r>
            <a:r>
              <a:rPr lang="cs-CZ" sz="1200" dirty="0" smtClean="0"/>
              <a:t>=</a:t>
            </a:r>
            <a:r>
              <a:rPr lang="cs-CZ" sz="1200" dirty="0" err="1" smtClean="0"/>
              <a:t>filter</a:t>
            </a:r>
            <a:r>
              <a:rPr lang="cs-CZ" sz="1200" dirty="0" smtClean="0"/>
              <a:t>%3D1&amp;</a:t>
            </a:r>
            <a:r>
              <a:rPr lang="cs-CZ" sz="1200" dirty="0" err="1" smtClean="0"/>
              <a:t>resNum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ref</a:t>
            </a:r>
            <a:r>
              <a:rPr lang="cs-CZ" sz="1200" dirty="0" smtClean="0"/>
              <a:t>=http%3A//</a:t>
            </a:r>
            <a:r>
              <a:rPr lang="cs-CZ" sz="1200" dirty="0" err="1" smtClean="0"/>
              <a:t>search.seznam.cz</a:t>
            </a:r>
            <a:r>
              <a:rPr lang="cs-CZ" sz="1200" dirty="0" smtClean="0"/>
              <a:t>/%3Fsourceid%3Dszn-HP%26thru%3D%26q%3Dobr%25C3%25A1zek%2Bpolednice&amp;</a:t>
            </a:r>
            <a:r>
              <a:rPr lang="cs-CZ" sz="1200" dirty="0" err="1" smtClean="0"/>
              <a:t>resID</a:t>
            </a:r>
            <a:r>
              <a:rPr lang="cs-CZ" sz="1200" dirty="0" smtClean="0"/>
              <a:t>=</a:t>
            </a:r>
            <a:r>
              <a:rPr lang="cs-CZ" sz="1200" dirty="0" err="1" smtClean="0"/>
              <a:t>bmfZctczMO</a:t>
            </a:r>
            <a:r>
              <a:rPr lang="cs-CZ" sz="1200" dirty="0" smtClean="0"/>
              <a:t>_nTWPxcjCFzODYi6jZLdjNMjyNSvMQUqs&amp;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=http%3A//mm1.denik.cz/35/3b/</a:t>
            </a:r>
            <a:r>
              <a:rPr lang="cs-CZ" sz="1200" dirty="0" err="1" smtClean="0"/>
              <a:t>mileterben</a:t>
            </a:r>
            <a:r>
              <a:rPr lang="cs-CZ" sz="1200" dirty="0" smtClean="0"/>
              <a:t>_stezkapolednice06_</a:t>
            </a:r>
            <a:r>
              <a:rPr lang="cs-CZ" sz="1200" dirty="0" err="1" smtClean="0"/>
              <a:t>denik</a:t>
            </a:r>
            <a:r>
              <a:rPr lang="cs-CZ" sz="1200" dirty="0" smtClean="0"/>
              <a:t>_</a:t>
            </a:r>
            <a:r>
              <a:rPr lang="cs-CZ" sz="1200" dirty="0" err="1" smtClean="0"/>
              <a:t>clanek</a:t>
            </a:r>
            <a:r>
              <a:rPr lang="cs-CZ" sz="1200" dirty="0" smtClean="0"/>
              <a:t>_</a:t>
            </a:r>
            <a:r>
              <a:rPr lang="cs-CZ" sz="1200" dirty="0" err="1" smtClean="0"/>
              <a:t>solo.jpg</a:t>
            </a:r>
            <a:r>
              <a:rPr lang="cs-CZ" sz="1200" dirty="0" smtClean="0"/>
              <a:t>&amp;</a:t>
            </a:r>
            <a:r>
              <a:rPr lang="cs-CZ" sz="1200" dirty="0" err="1" smtClean="0"/>
              <a:t>pageURL</a:t>
            </a:r>
            <a:r>
              <a:rPr lang="cs-CZ" sz="1200" dirty="0" smtClean="0"/>
              <a:t>=http%3A//</a:t>
            </a:r>
            <a:r>
              <a:rPr lang="cs-CZ" sz="1200" dirty="0" err="1" smtClean="0"/>
              <a:t>jicinsky.denik.cz</a:t>
            </a:r>
            <a:r>
              <a:rPr lang="cs-CZ" sz="1200" dirty="0" smtClean="0"/>
              <a:t>/kultura_region/</a:t>
            </a:r>
            <a:r>
              <a:rPr lang="cs-CZ" sz="1200" dirty="0" err="1" smtClean="0"/>
              <a:t>jcmiletin</a:t>
            </a:r>
            <a:r>
              <a:rPr lang="cs-CZ" sz="1200" dirty="0" smtClean="0"/>
              <a:t>-</a:t>
            </a:r>
            <a:r>
              <a:rPr lang="cs-CZ" sz="1200" dirty="0" err="1" smtClean="0"/>
              <a:t>naucna</a:t>
            </a:r>
            <a:r>
              <a:rPr lang="cs-CZ" sz="1200" dirty="0" smtClean="0"/>
              <a:t>-stezka-erbena20101107.html&amp;</a:t>
            </a:r>
            <a:r>
              <a:rPr lang="cs-CZ" sz="1200" dirty="0" err="1" smtClean="0"/>
              <a:t>imgX</a:t>
            </a:r>
            <a:r>
              <a:rPr lang="cs-CZ" sz="1200" dirty="0" smtClean="0"/>
              <a:t>=197&amp;</a:t>
            </a:r>
            <a:r>
              <a:rPr lang="cs-CZ" sz="1200" dirty="0" err="1" smtClean="0"/>
              <a:t>imgY</a:t>
            </a:r>
            <a:r>
              <a:rPr lang="cs-CZ" sz="1200" dirty="0" smtClean="0"/>
              <a:t>=263&amp;</a:t>
            </a:r>
            <a:r>
              <a:rPr lang="cs-CZ" sz="1200" dirty="0" err="1" smtClean="0"/>
              <a:t>imgSize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thURL</a:t>
            </a:r>
            <a:r>
              <a:rPr lang="cs-CZ" sz="1200" dirty="0" smtClean="0"/>
              <a:t>=http%3A//media4.picsearch.com/</a:t>
            </a:r>
            <a:r>
              <a:rPr lang="cs-CZ" sz="1200" dirty="0" err="1" smtClean="0"/>
              <a:t>is</a:t>
            </a:r>
            <a:r>
              <a:rPr lang="cs-CZ" sz="1200" dirty="0" smtClean="0"/>
              <a:t>%3FbmfZctczMO_nTWPxcjCFzODYi6jZLdjNMjyNSvMQUqs&amp;</a:t>
            </a:r>
            <a:r>
              <a:rPr lang="cs-CZ" sz="1200" dirty="0" err="1" smtClean="0"/>
              <a:t>thX</a:t>
            </a:r>
            <a:r>
              <a:rPr lang="cs-CZ" sz="1200" dirty="0" smtClean="0"/>
              <a:t>=95&amp;</a:t>
            </a:r>
            <a:r>
              <a:rPr lang="cs-CZ" sz="1200" dirty="0" err="1" smtClean="0"/>
              <a:t>thY</a:t>
            </a:r>
            <a:r>
              <a:rPr lang="cs-CZ" sz="1200" dirty="0" smtClean="0"/>
              <a:t>=128&amp;</a:t>
            </a:r>
            <a:r>
              <a:rPr lang="cs-CZ" sz="1200" dirty="0" err="1" smtClean="0"/>
              <a:t>qNoSite</a:t>
            </a:r>
            <a:r>
              <a:rPr lang="cs-CZ" sz="1200" dirty="0" smtClean="0"/>
              <a:t>=</a:t>
            </a:r>
            <a:r>
              <a:rPr lang="cs-CZ" sz="1200" dirty="0" err="1" smtClean="0">
                <a:hlinkClick r:id="rId7" action="ppaction://hlinkfile"/>
              </a:rPr>
              <a:t>olednice</a:t>
            </a:r>
            <a:r>
              <a:rPr lang="cs-CZ" sz="1200" dirty="0" smtClean="0">
                <a:hlinkClick r:id="rId7" action="ppaction://hlinkfile"/>
              </a:rPr>
              <a:t>&amp;</a:t>
            </a:r>
            <a:r>
              <a:rPr lang="cs-CZ" sz="1200" dirty="0" err="1" smtClean="0">
                <a:hlinkClick r:id="rId7" action="ppaction://hlinkfile"/>
              </a:rPr>
              <a:t>siteWWW</a:t>
            </a:r>
            <a:r>
              <a:rPr lang="cs-CZ" sz="1200" dirty="0" smtClean="0">
                <a:hlinkClick r:id="rId7" action="ppaction://hlinkfile"/>
              </a:rPr>
              <a:t>=&amp;</a:t>
            </a:r>
            <a:r>
              <a:rPr lang="cs-CZ" sz="1200" dirty="0" err="1" smtClean="0">
                <a:hlinkClick r:id="rId7" action="ppaction://hlinkfile"/>
              </a:rPr>
              <a:t>sId</a:t>
            </a:r>
            <a:r>
              <a:rPr lang="cs-CZ" sz="1200" dirty="0" smtClean="0">
                <a:hlinkClick r:id="rId7" action="ppaction://hlinkfile"/>
              </a:rPr>
              <a:t>=JjPgjRh1wkcQ7bvKKDkG</a:t>
            </a:r>
            <a:r>
              <a:rPr lang="cs-CZ" sz="1200" dirty="0" smtClean="0"/>
              <a:t> .</a:t>
            </a:r>
          </a:p>
          <a:p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597</TotalTime>
  <Words>872</Words>
  <Application>Microsoft Office PowerPoint</Application>
  <PresentationFormat>Předvádění na obrazovce (4:3)</PresentationFormat>
  <Paragraphs>104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Základní škola, Hořice, Husova 11 VY_32_sada 1_07 </vt:lpstr>
      <vt:lpstr>Prezentace aplikace PowerPoint</vt:lpstr>
      <vt:lpstr>SPISOVATELÉ HOŘICKA</vt:lpstr>
      <vt:lpstr>OSTROMĚŘ  nachází se 6km západně od Hořic – ukaž na mapě</vt:lpstr>
      <vt:lpstr>Muzeum Eduarda Štorcha muzeum se nachází v budově kulturního střediska, kde je možné nahlédnout do knižně a filmově zpracovaných pravěkých scenerií  </vt:lpstr>
      <vt:lpstr>Expozice z muzea</vt:lpstr>
      <vt:lpstr>Expozice z muzea</vt:lpstr>
      <vt:lpstr>Expozice z muzea</vt:lpstr>
      <vt:lpstr>LÁZNĚ BĚLOHRAD nachází se 10 km severozápadně od Hořic – ukaž na mapě </vt:lpstr>
      <vt:lpstr>STEZKA KARLA VÁCLAVA RAISE Naučná stezka, která návštěvníky provede oblíbenými místy spisovatele. Je rozdělena na malý okruh (5,5 km) a velký okruh Lázně Bělohrad – Zvičina (11 km)</vt:lpstr>
      <vt:lpstr>Stezka K. V. Raise – malý okruh, pokračování</vt:lpstr>
      <vt:lpstr>Stezka K. V. Raise – velký okruh</vt:lpstr>
      <vt:lpstr>MILETÍN nachází se 7 km severovýchodně od Hořic – ukaž na mapě</vt:lpstr>
      <vt:lpstr>Památky , zajímavosti o K. J. Erbenovi</vt:lpstr>
      <vt:lpstr>NAUČNÁ STEZKA KARLA JAROMÍRA ERBENA návštěvníci se během 5 km procházky seznámí s životem, dílem a myšlenkami miletínského rodáka  </vt:lpstr>
      <vt:lpstr>Spoj, co k sobě patří</vt:lpstr>
      <vt:lpstr>Prezentace aplikace PowerPoint</vt:lpstr>
      <vt:lpstr>Odkazy a citace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88</cp:revision>
  <dcterms:modified xsi:type="dcterms:W3CDTF">2013-05-22T08:25:37Z</dcterms:modified>
</cp:coreProperties>
</file>