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42" autoAdjust="0"/>
    <p:restoredTop sz="94660"/>
  </p:normalViewPr>
  <p:slideViewPr>
    <p:cSldViewPr>
      <p:cViewPr>
        <p:scale>
          <a:sx n="75" d="100"/>
          <a:sy n="75" d="100"/>
        </p:scale>
        <p:origin x="-408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</a:t>
            </a:r>
            <a:r>
              <a:rPr lang="cs-CZ" sz="2800" dirty="0" smtClean="0">
                <a:solidFill>
                  <a:srgbClr val="443329"/>
                </a:solidFill>
              </a:rPr>
              <a:t>Těžiště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05_03_32_INOVACE_09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Výpočet těžiště rovinných útvarů.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Těžiště, kruhový oblouk, kruhová výseč.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Těžiště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Těžiště je bod ve kterém si představujeme soustředěnou veškerou hmotnost tělesa.</a:t>
            </a:r>
          </a:p>
          <a:p>
            <a:r>
              <a:rPr lang="cs-CZ" dirty="0" smtClean="0"/>
              <a:t>Zjišťování polohy těžiště převádíme u jednoduchých rovinných těles na zjištění polohy dvou výslednic tíhových sil.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738"/>
          <a:stretch/>
        </p:blipFill>
        <p:spPr bwMode="auto">
          <a:xfrm>
            <a:off x="4499992" y="4293096"/>
            <a:ext cx="3888432" cy="1961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14896" y="5977390"/>
            <a:ext cx="21627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Těžiště lidského těla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30923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340768"/>
            <a:ext cx="7024687" cy="1143000"/>
          </a:xfrm>
        </p:spPr>
        <p:txBody>
          <a:bodyPr/>
          <a:lstStyle/>
          <a:p>
            <a:r>
              <a:rPr lang="cs-CZ" dirty="0" smtClean="0"/>
              <a:t>Těžiště základních rovinných geometrických útvarů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6" t="2022" r="6260" b="10385"/>
          <a:stretch/>
        </p:blipFill>
        <p:spPr>
          <a:xfrm rot="-60000">
            <a:off x="3167867" y="1923491"/>
            <a:ext cx="5307408" cy="4353266"/>
          </a:xfrm>
        </p:spPr>
      </p:pic>
      <p:sp>
        <p:nvSpPr>
          <p:cNvPr id="7" name="TextovéPole 6"/>
          <p:cNvSpPr txBox="1"/>
          <p:nvPr/>
        </p:nvSpPr>
        <p:spPr>
          <a:xfrm>
            <a:off x="755576" y="6021288"/>
            <a:ext cx="25138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Těžiště základních útvarů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10268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7024687" cy="1143000"/>
          </a:xfrm>
        </p:spPr>
        <p:txBody>
          <a:bodyPr/>
          <a:lstStyle/>
          <a:p>
            <a:r>
              <a:rPr lang="cs-CZ" dirty="0" smtClean="0"/>
              <a:t>Souřadnice těžiště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8" name="Zástupný symbol pro obsah 7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773487132"/>
                  </p:ext>
                </p:extLst>
              </p:nvPr>
            </p:nvGraphicFramePr>
            <p:xfrm>
              <a:off x="2123728" y="2060849"/>
              <a:ext cx="5400600" cy="4231232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700300"/>
                    <a:gridCol w="2700300"/>
                  </a:tblGrid>
                  <a:tr h="333178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 dirty="0">
                              <a:effectLst/>
                            </a:rPr>
                            <a:t>Těleso</a:t>
                          </a:r>
                          <a:endParaRPr lang="cs-CZ" sz="1800" dirty="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Vzorec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</a:tr>
                  <a:tr h="667651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 dirty="0">
                              <a:effectLst/>
                            </a:rPr>
                            <a:t>Úsečka</a:t>
                          </a:r>
                          <a:endParaRPr lang="cs-CZ" sz="1800" dirty="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>
                                        <a:effectLst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</a:tr>
                  <a:tr h="665301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Kruhový oblouk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r>
                                  <a:rPr lang="cs-CZ" sz="1800">
                                    <a:effectLst/>
                                  </a:rPr>
                                  <m:t>𝑟</m:t>
                                </m:r>
                                <m:r>
                                  <a:rPr lang="cs-CZ" sz="1800">
                                    <a:effectLst/>
                                  </a:rPr>
                                  <m:t>.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>
                                        <a:effectLst/>
                                      </a:rPr>
                                      <m:t>𝑠𝑖𝑛</m:t>
                                    </m:r>
                                    <m:r>
                                      <a:rPr lang="cs-CZ" sz="1800">
                                        <a:effectLst/>
                                      </a:rPr>
                                      <m:t>𝛼</m:t>
                                    </m:r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𝛼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</a:tr>
                  <a:tr h="608557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 dirty="0" smtClean="0">
                              <a:effectLst/>
                            </a:rPr>
                            <a:t>Čtverec</a:t>
                          </a:r>
                          <a:endParaRPr lang="cs-CZ" sz="1800" dirty="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𝑋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>
                                        <a:effectLst/>
                                      </a:rPr>
                                      <m:t>𝑎</m:t>
                                    </m:r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</a:tr>
                  <a:tr h="674817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Obdélník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>
                                        <a:effectLst/>
                                      </a:rPr>
                                      <m:t>𝑎</m:t>
                                    </m:r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2</m:t>
                                    </m:r>
                                  </m:den>
                                </m:f>
                                <m:r>
                                  <a:rPr lang="cs-CZ" sz="1800">
                                    <a:effectLst/>
                                  </a:rPr>
                                  <m:t>; </m:t>
                                </m:r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>
                                        <a:effectLst/>
                                      </a:rPr>
                                      <m:t>𝑏</m:t>
                                    </m:r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</a:tr>
                  <a:tr h="611611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Trojúhelník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𝑥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sSub>
                                      <m:sSubPr>
                                        <m:ctrlPr>
                                          <a:rPr lang="cs-CZ" sz="1800">
                                            <a:effectLst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cs-CZ" sz="1800">
                                            <a:effectLst/>
                                          </a:rPr>
                                          <m:t>𝑣</m:t>
                                        </m:r>
                                      </m:e>
                                      <m:sub>
                                        <m:r>
                                          <a:rPr lang="cs-CZ" sz="1800">
                                            <a:effectLst/>
                                          </a:rPr>
                                          <m:t>2</m:t>
                                        </m:r>
                                      </m:sub>
                                    </m:sSub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sz="1800">
                                    <a:effectLst/>
                                  </a:rPr>
                                  <m:t>; </m:t>
                                </m:r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sSub>
                                      <m:sSubPr>
                                        <m:ctrlPr>
                                          <a:rPr lang="cs-CZ" sz="1800">
                                            <a:effectLst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cs-CZ" sz="1800">
                                            <a:effectLst/>
                                          </a:rPr>
                                          <m:t>𝑣</m:t>
                                        </m:r>
                                      </m:e>
                                      <m:sub>
                                        <m:r>
                                          <a:rPr lang="cs-CZ" sz="1800">
                                            <a:effectLst/>
                                          </a:rPr>
                                          <m:t>1</m:t>
                                        </m:r>
                                      </m:sub>
                                    </m:sSub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</a:tr>
                  <a:tr h="670117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Kruhová výseč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1800">
                                        <a:effectLst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1800">
                                        <a:effectLst/>
                                      </a:rPr>
                                      <m:t>𝑇</m:t>
                                    </m:r>
                                  </m:sub>
                                </m:sSub>
                                <m:r>
                                  <a:rPr lang="cs-CZ" sz="1800">
                                    <a:effectLst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>
                                        <a:effectLst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sz="1800">
                                    <a:effectLst/>
                                  </a:rPr>
                                  <m:t>.</m:t>
                                </m:r>
                                <m:r>
                                  <a:rPr lang="cs-CZ" sz="1800">
                                    <a:effectLst/>
                                  </a:rPr>
                                  <m:t>𝑟</m:t>
                                </m:r>
                                <m:r>
                                  <a:rPr lang="cs-CZ" sz="1800">
                                    <a:effectLst/>
                                  </a:rPr>
                                  <m:t>.</m:t>
                                </m:r>
                                <m:f>
                                  <m:fPr>
                                    <m:ctrlPr>
                                      <a:rPr lang="cs-CZ" sz="1800">
                                        <a:effectLst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>
                                        <a:effectLst/>
                                      </a:rPr>
                                      <m:t>𝑠𝑖𝑛</m:t>
                                    </m:r>
                                    <m:r>
                                      <a:rPr lang="cs-CZ" sz="1800">
                                        <a:effectLst/>
                                      </a:rPr>
                                      <m:t>𝛼</m:t>
                                    </m:r>
                                  </m:num>
                                  <m:den>
                                    <m:r>
                                      <a:rPr lang="cs-CZ" sz="1800">
                                        <a:effectLst/>
                                      </a:rPr>
                                      <m:t>𝛼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dirty="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8" name="Zástupný symbol pro obsah 7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773487132"/>
                  </p:ext>
                </p:extLst>
              </p:nvPr>
            </p:nvGraphicFramePr>
            <p:xfrm>
              <a:off x="2123728" y="2060849"/>
              <a:ext cx="5400600" cy="4231232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2700300"/>
                    <a:gridCol w="2700300"/>
                  </a:tblGrid>
                  <a:tr h="333178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 dirty="0">
                              <a:effectLst/>
                            </a:rPr>
                            <a:t>Těleso</a:t>
                          </a:r>
                          <a:endParaRPr lang="cs-CZ" sz="1800" dirty="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Vzorec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</a:tr>
                  <a:tr h="667651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 dirty="0">
                              <a:effectLst/>
                            </a:rPr>
                            <a:t>Úsečka</a:t>
                          </a:r>
                          <a:endParaRPr lang="cs-CZ" sz="1800" dirty="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68580" marR="68580" marT="0" marB="0">
                        <a:blipFill rotWithShape="1">
                          <a:blip r:embed="rId2"/>
                          <a:stretch>
                            <a:fillRect l="-100000" t="-59633" r="-226" b="-487156"/>
                          </a:stretch>
                        </a:blipFill>
                      </a:tcPr>
                    </a:tc>
                  </a:tr>
                  <a:tr h="665301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Kruhový oblouk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68580" marR="68580" marT="0" marB="0">
                        <a:blipFill rotWithShape="1">
                          <a:blip r:embed="rId2"/>
                          <a:stretch>
                            <a:fillRect l="-100000" t="-159633" r="-226" b="-387156"/>
                          </a:stretch>
                        </a:blipFill>
                      </a:tcPr>
                    </a:tc>
                  </a:tr>
                  <a:tr h="608557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 dirty="0" smtClean="0">
                              <a:effectLst/>
                            </a:rPr>
                            <a:t>Čtverec</a:t>
                          </a:r>
                          <a:endParaRPr lang="cs-CZ" sz="1800" dirty="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68580" marR="68580" marT="0" marB="0">
                        <a:blipFill rotWithShape="1">
                          <a:blip r:embed="rId2"/>
                          <a:stretch>
                            <a:fillRect l="-100000" t="-283000" r="-226" b="-322000"/>
                          </a:stretch>
                        </a:blipFill>
                      </a:tcPr>
                    </a:tc>
                  </a:tr>
                  <a:tr h="674817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Obdélník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68580" marR="68580" marT="0" marB="0">
                        <a:blipFill rotWithShape="1">
                          <a:blip r:embed="rId2"/>
                          <a:stretch>
                            <a:fillRect l="-100000" t="-345045" r="-226" b="-190090"/>
                          </a:stretch>
                        </a:blipFill>
                      </a:tcPr>
                    </a:tc>
                  </a:tr>
                  <a:tr h="611611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Trojúhelník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68580" marR="68580" marT="0" marB="0">
                        <a:blipFill rotWithShape="1">
                          <a:blip r:embed="rId2"/>
                          <a:stretch>
                            <a:fillRect l="-100000" t="-494000" r="-226" b="-111000"/>
                          </a:stretch>
                        </a:blipFill>
                      </a:tcPr>
                    </a:tc>
                  </a:tr>
                  <a:tr h="670117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cs-CZ" sz="1800">
                              <a:effectLst/>
                            </a:rPr>
                            <a:t>Kruhová výseč</a:t>
                          </a:r>
                          <a:endParaRPr lang="cs-CZ" sz="1800">
                            <a:effectLst/>
                            <a:latin typeface="Calibri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marL="68580" marR="68580" marT="0" marB="0">
                        <a:blipFill rotWithShape="1">
                          <a:blip r:embed="rId2"/>
                          <a:stretch>
                            <a:fillRect l="-100000" t="-540000" r="-226" b="-909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599618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těžiště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Těžiště je takový bod, </a:t>
            </a:r>
            <a:r>
              <a:rPr lang="cs-CZ" dirty="0" smtClean="0"/>
              <a:t>ve kterém má působení </a:t>
            </a:r>
            <a:r>
              <a:rPr lang="cs-CZ" dirty="0"/>
              <a:t>tíhové síly </a:t>
            </a:r>
            <a:r>
              <a:rPr lang="cs-CZ" dirty="0" smtClean="0"/>
              <a:t>stejný </a:t>
            </a:r>
            <a:r>
              <a:rPr lang="cs-CZ" dirty="0"/>
              <a:t>účinek jako působení na celé těleso. </a:t>
            </a:r>
            <a:endParaRPr lang="cs-CZ" dirty="0" smtClean="0"/>
          </a:p>
          <a:p>
            <a:r>
              <a:rPr lang="cs-CZ" dirty="0" smtClean="0"/>
              <a:t>Pokud má být </a:t>
            </a:r>
            <a:r>
              <a:rPr lang="cs-CZ" dirty="0"/>
              <a:t>těleso podepřeno (nebo zavěšeno) v jednom bodě </a:t>
            </a:r>
            <a:r>
              <a:rPr lang="cs-CZ" dirty="0" smtClean="0"/>
              <a:t>musí být </a:t>
            </a:r>
            <a:r>
              <a:rPr lang="cs-CZ" dirty="0"/>
              <a:t>tíhová síla </a:t>
            </a:r>
            <a:r>
              <a:rPr lang="cs-CZ" dirty="0" smtClean="0"/>
              <a:t>vyrovnána a podepření procházet těžištěm.</a:t>
            </a:r>
          </a:p>
        </p:txBody>
      </p:sp>
    </p:spTree>
    <p:extLst>
      <p:ext uri="{BB962C8B-B14F-4D97-AF65-F5344CB8AC3E}">
        <p14:creationId xmlns:p14="http://schemas.microsoft.com/office/powerpoint/2010/main" val="4086274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687" cy="1143000"/>
          </a:xfrm>
        </p:spPr>
        <p:txBody>
          <a:bodyPr/>
          <a:lstStyle/>
          <a:p>
            <a:r>
              <a:rPr lang="cs-CZ" dirty="0" smtClean="0"/>
              <a:t>Zjištění těžiště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3170" y="1772816"/>
            <a:ext cx="6777037" cy="3508375"/>
          </a:xfrm>
        </p:spPr>
        <p:txBody>
          <a:bodyPr/>
          <a:lstStyle/>
          <a:p>
            <a:r>
              <a:rPr lang="cs-CZ" dirty="0" smtClean="0"/>
              <a:t>Těžiště můžeme rovněž určit postupným zavěšováním tělesa.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880" y="3068960"/>
            <a:ext cx="593432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6093296"/>
            <a:ext cx="17583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Zjištění těžiště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31879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1 - </a:t>
            </a:r>
            <a:r>
              <a:rPr lang="cs-CZ" sz="1800" dirty="0">
                <a:latin typeface="Franklin Gothic Book" pitchFamily="34" charset="0"/>
              </a:rPr>
              <a:t>AUTOR NEUVEDEN. </a:t>
            </a:r>
            <a:r>
              <a:rPr lang="cs-CZ" sz="1800" i="1" dirty="0" err="1">
                <a:latin typeface="Franklin Gothic Book" pitchFamily="34" charset="0"/>
              </a:rPr>
              <a:t>Cuni</a:t>
            </a:r>
            <a:r>
              <a:rPr lang="cs-CZ" sz="1800" dirty="0">
                <a:latin typeface="Franklin Gothic Book" pitchFamily="34" charset="0"/>
              </a:rPr>
              <a:t> [online]. [cit. 5.4.2013]. Dostupný na WWW: www.biomech.ftvs.cuni.cz </a:t>
            </a:r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</a:t>
            </a:r>
            <a:r>
              <a:rPr lang="cs-CZ" sz="1800" dirty="0">
                <a:latin typeface="Franklin Gothic Book" pitchFamily="34" charset="0"/>
              </a:rPr>
              <a:t>2 - AUTOR NEUVEDEN. </a:t>
            </a:r>
            <a:r>
              <a:rPr lang="cs-CZ" sz="1800" i="1" dirty="0">
                <a:latin typeface="Franklin Gothic Book" pitchFamily="34" charset="0"/>
              </a:rPr>
              <a:t>CVUT</a:t>
            </a:r>
            <a:r>
              <a:rPr lang="cs-CZ" sz="1800" dirty="0">
                <a:latin typeface="Franklin Gothic Book" pitchFamily="34" charset="0"/>
              </a:rPr>
              <a:t> [online]. [cit. 5.4.2013]. Dostupný na WWW: http://mech.fsv.cvut.cz/~broz/teaching_ls0708.html </a:t>
            </a:r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3 - </a:t>
            </a:r>
            <a:r>
              <a:rPr lang="cs-CZ" sz="1800" dirty="0"/>
              <a:t>REICHL. </a:t>
            </a:r>
            <a:r>
              <a:rPr lang="cs-CZ" sz="1800" i="1" dirty="0"/>
              <a:t>Fyzika</a:t>
            </a:r>
            <a:r>
              <a:rPr lang="cs-CZ" sz="1800" dirty="0"/>
              <a:t> [online]. [cit. 5.4.2013]. Dostupný na WWW: http://fyzika.jreichl.com/main.article/view/101-teziste-telesa </a:t>
            </a:r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1919</TotalTime>
  <Words>381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Výukový materiál</vt:lpstr>
      <vt:lpstr>Prezentace aplikace PowerPoint</vt:lpstr>
      <vt:lpstr>Těžiště</vt:lpstr>
      <vt:lpstr>Těžiště základních rovinných geometrických útvarů</vt:lpstr>
      <vt:lpstr>Souřadnice těžiště </vt:lpstr>
      <vt:lpstr>Pojem těžiště</vt:lpstr>
      <vt:lpstr>Zjištění těžiště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168</cp:revision>
  <dcterms:created xsi:type="dcterms:W3CDTF">2011-04-17T19:50:20Z</dcterms:created>
  <dcterms:modified xsi:type="dcterms:W3CDTF">2013-04-05T12:05:57Z</dcterms:modified>
</cp:coreProperties>
</file>