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67" r:id="rId6"/>
    <p:sldId id="268" r:id="rId7"/>
    <p:sldId id="269" r:id="rId8"/>
    <p:sldId id="270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42" autoAdjust="0"/>
    <p:restoredTop sz="94660"/>
  </p:normalViewPr>
  <p:slideViewPr>
    <p:cSldViewPr>
      <p:cViewPr>
        <p:scale>
          <a:sx n="75" d="100"/>
          <a:sy n="75" d="100"/>
        </p:scale>
        <p:origin x="-408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B806534F-DEF9-46E7-91D4-9A5917C20F03}" type="datetimeFigureOut">
              <a:rPr lang="cs-CZ"/>
              <a:pPr>
                <a:defRPr/>
              </a:pPr>
              <a:t>5.4.2013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C78BA6CC-1CEA-4380-B4BA-D410852ABC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83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58A36-9362-42A3-B866-FD62FB379F7E}" type="datetimeFigureOut">
              <a:rPr lang="cs-CZ"/>
              <a:pPr>
                <a:defRPr/>
              </a:pPr>
              <a:t>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4F9632-FAEA-4DAC-86C6-8407F6750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790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27E23-A415-434E-917D-BFC1303485FF}" type="datetimeFigureOut">
              <a:rPr lang="cs-CZ"/>
              <a:pPr>
                <a:defRPr/>
              </a:pPr>
              <a:t>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7A0D7-C333-47BC-82D3-BCF67A4C3F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196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4834AD-B756-4A19-B1B6-EEB9AC152EEC}" type="datetimeFigureOut">
              <a:rPr lang="cs-CZ"/>
              <a:pPr>
                <a:defRPr/>
              </a:pPr>
              <a:t>5.4.2013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B8596-F692-45AD-BA61-1203095606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9321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9EAD1F-8710-47D5-8D42-93F4E108BF7C}" type="datetimeFigureOut">
              <a:rPr lang="cs-CZ"/>
              <a:pPr>
                <a:defRPr/>
              </a:pPr>
              <a:t>5.4.2013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49555-CB72-4606-896B-67F87E3BB1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420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BCCAD2-819D-4B4C-B2C7-8717ECBC1B08}" type="datetimeFigureOut">
              <a:rPr lang="cs-CZ"/>
              <a:pPr>
                <a:defRPr/>
              </a:pPr>
              <a:t>5.4.2013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51F63-66DF-475D-8195-8621AC4AC2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207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CA6E2-ED1D-42C0-B2EE-7C547C43CBE0}" type="datetimeFigureOut">
              <a:rPr lang="cs-CZ"/>
              <a:pPr>
                <a:defRPr/>
              </a:pPr>
              <a:t>5.4.2013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CDA6A3-696C-41B0-B6C9-2BCDC11D17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335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AE8A46-4621-4440-97B7-4A7C8BF264B0}" type="datetimeFigureOut">
              <a:rPr lang="cs-CZ"/>
              <a:pPr>
                <a:defRPr/>
              </a:pPr>
              <a:t>5.4.2013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9D2D56-A90E-4B0F-AFC3-9667D6F880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152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BE7668-B20A-4834-93B9-E38B654D301C}" type="datetimeFigureOut">
              <a:rPr lang="cs-CZ"/>
              <a:pPr>
                <a:defRPr/>
              </a:pPr>
              <a:t>5.4.2013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CC94E7-A708-4629-BF42-F2D107795F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518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E5402-3B22-456F-9C7F-3DF217F765E2}" type="datetimeFigureOut">
              <a:rPr lang="cs-CZ"/>
              <a:pPr>
                <a:defRPr/>
              </a:pPr>
              <a:t>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CE2BE-FB1E-4810-BBAA-246AE9B2BB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871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8AB3A1-527B-4174-B167-A9107D2CE245}" type="datetimeFigureOut">
              <a:rPr lang="cs-CZ"/>
              <a:pPr>
                <a:defRPr/>
              </a:pPr>
              <a:t>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97EB9A-9B4B-489D-99B2-1CF90305A8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175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4BFF3B9-F540-4E11-AFCA-A4CDBABBB8CF}" type="datetimeFigureOut">
              <a:rPr lang="cs-CZ"/>
              <a:pPr>
                <a:defRPr/>
              </a:pPr>
              <a:t>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5A5788AC-B382-470C-981A-AD458BB6CF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74" r:id="rId1"/>
    <p:sldLayoutId id="2147484066" r:id="rId2"/>
    <p:sldLayoutId id="2147484067" r:id="rId3"/>
    <p:sldLayoutId id="2147484068" r:id="rId4"/>
    <p:sldLayoutId id="2147484069" r:id="rId5"/>
    <p:sldLayoutId id="2147484070" r:id="rId6"/>
    <p:sldLayoutId id="2147484071" r:id="rId7"/>
    <p:sldLayoutId id="2147484075" r:id="rId8"/>
    <p:sldLayoutId id="2147484076" r:id="rId9"/>
    <p:sldLayoutId id="2147484072" r:id="rId10"/>
    <p:sldLayoutId id="214748407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3933825"/>
            <a:ext cx="3309938" cy="1747838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Technická mechanika – </a:t>
            </a:r>
            <a:r>
              <a:rPr lang="cs-CZ" sz="2800" dirty="0" smtClean="0">
                <a:solidFill>
                  <a:srgbClr val="443329"/>
                </a:solidFill>
              </a:rPr>
              <a:t>Těžiště složené rovinné čáry</a:t>
            </a:r>
            <a:endParaRPr lang="cs-CZ" sz="2800" dirty="0" smtClean="0">
              <a:solidFill>
                <a:srgbClr val="443329"/>
              </a:solidFill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05_03_32_INOVACE_09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Technická mechanika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Výpočet těžiště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složené rovinné čáry.</a:t>
            </a:r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Souřadnice těžiště, suma, složená čára. 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>
              <a:latin typeface="Franklin Gothic Book" pitchFamily="34" charset="0"/>
            </a:endParaRPr>
          </a:p>
        </p:txBody>
      </p:sp>
      <p:pic>
        <p:nvPicPr>
          <p:cNvPr id="717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5288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Těžiště složené rovinné čáry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Těžiště složené rovinné čáry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Uvažujme složenou rovinnou čáru, kterou rozložíme na několik základních geometrických útvarů.</a:t>
            </a:r>
          </a:p>
          <a:p>
            <a:pPr marL="69850" indent="0">
              <a:buNone/>
            </a:pPr>
            <a:endParaRPr lang="cs-CZ" dirty="0" smtClean="0"/>
          </a:p>
          <a:p>
            <a:r>
              <a:rPr lang="cs-CZ" dirty="0" smtClean="0"/>
              <a:t>V těžištích těchto úseků zavedeme ve dvou kolmých směrech síly, těžiště poté vypočteme.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09232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687" cy="1143000"/>
          </a:xfrm>
        </p:spPr>
        <p:txBody>
          <a:bodyPr/>
          <a:lstStyle/>
          <a:p>
            <a:r>
              <a:rPr lang="cs-CZ" dirty="0" smtClean="0"/>
              <a:t>Vzorový příklad výpočtu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Zjistěte polohu těžiště rovinné čáry, složené ze tří navzájem kolmých úseků podle obrázku.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0408" y="3140968"/>
            <a:ext cx="4547454" cy="314362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195736" y="5877272"/>
            <a:ext cx="192828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Grafické schéma</a:t>
            </a:r>
            <a:endParaRPr lang="cs-CZ" sz="12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1763688" y="4221088"/>
                <a:ext cx="1163652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𝑙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b="0" dirty="0" smtClean="0"/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𝑙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4</m:t>
                      </m:r>
                      <m:r>
                        <a:rPr lang="cs-CZ" i="1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𝑙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6</m:t>
                      </m:r>
                      <m:r>
                        <a:rPr lang="cs-CZ" i="1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4221088"/>
                <a:ext cx="1163652" cy="120032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317931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115616" y="1124744"/>
                <a:ext cx="6777037" cy="4995763"/>
              </a:xfrm>
            </p:spPr>
            <p:txBody>
              <a:bodyPr/>
              <a:lstStyle/>
              <a:p>
                <a:r>
                  <a:rPr lang="cs-CZ" dirty="0" smtClean="0"/>
                  <a:t>Výpočet celkové délky čáry</a:t>
                </a:r>
              </a:p>
              <a:p>
                <a:endParaRPr lang="cs-CZ" dirty="0"/>
              </a:p>
              <a:p>
                <a:endParaRPr lang="cs-CZ" dirty="0" smtClean="0"/>
              </a:p>
              <a:p>
                <a:pPr marL="69850" indent="0">
                  <a:buNone/>
                </a:pPr>
                <a:endParaRPr lang="cs-CZ" dirty="0" smtClean="0"/>
              </a:p>
              <a:p>
                <a:r>
                  <a:rPr lang="cs-CZ" dirty="0" smtClean="0"/>
                  <a:t>Určíme  souřadnice těžišť na ose x</a:t>
                </a:r>
              </a:p>
              <a:p>
                <a:pPr marL="69850" indent="0">
                  <a:buNone/>
                </a:pPr>
                <a:endParaRPr lang="cs-CZ" dirty="0" smtClean="0"/>
              </a:p>
              <a:p>
                <a:pPr marL="6985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𝑙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=1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,  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𝑙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=2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,  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𝑙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𝑙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=5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b="0" dirty="0" smtClean="0"/>
              </a:p>
              <a:p>
                <a:pPr marL="69850" indent="0">
                  <a:buNone/>
                </a:pPr>
                <a:endParaRPr lang="cs-CZ" b="0" dirty="0" smtClean="0"/>
              </a:p>
              <a:p>
                <a:pPr marL="6985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115616" y="1124744"/>
                <a:ext cx="6777037" cy="4995763"/>
              </a:xfrm>
              <a:blipFill rotWithShape="1">
                <a:blip r:embed="rId2"/>
                <a:stretch>
                  <a:fillRect t="-9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2017688" y="2060848"/>
                <a:ext cx="510453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𝑙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r>
                        <m:rPr>
                          <m:sty m:val="p"/>
                        </m:rPr>
                        <a:rPr lang="el-GR" sz="2400" b="0" i="1" smtClean="0">
                          <a:latin typeface="Cambria Math"/>
                          <a:ea typeface="Cambria Math"/>
                        </a:rPr>
                        <m:t>Σ</m:t>
                      </m:r>
                      <m:sSub>
                        <m:sSubPr>
                          <m:ctrlPr>
                            <a:rPr lang="el-GR" sz="2400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𝑙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𝑙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𝑙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=2+4+6=12 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𝑚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7688" y="2060848"/>
                <a:ext cx="5104539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07109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042988" y="1052736"/>
                <a:ext cx="6777037" cy="4779739"/>
              </a:xfrm>
            </p:spPr>
            <p:txBody>
              <a:bodyPr/>
              <a:lstStyle/>
              <a:p>
                <a:r>
                  <a:rPr lang="cs-CZ" dirty="0" smtClean="0"/>
                  <a:t>Určíme  souřadnice těžišť na ose y</a:t>
                </a:r>
              </a:p>
              <a:p>
                <a:pPr marL="69850" indent="0">
                  <a:buNone/>
                </a:pPr>
                <a:endParaRPr lang="cs-CZ" dirty="0"/>
              </a:p>
              <a:p>
                <a:pPr marL="6985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𝑙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4</m:t>
                      </m:r>
                      <m:r>
                        <a:rPr lang="cs-CZ" i="1">
                          <a:latin typeface="Cambria Math"/>
                        </a:rPr>
                        <m:t> </m:t>
                      </m:r>
                      <m:r>
                        <a:rPr lang="cs-CZ" i="1">
                          <a:latin typeface="Cambria Math"/>
                        </a:rPr>
                        <m:t>𝑚</m:t>
                      </m:r>
                      <m:r>
                        <a:rPr lang="cs-CZ" i="1">
                          <a:latin typeface="Cambria Math"/>
                        </a:rPr>
                        <m:t>,  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𝑙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=2 </m:t>
                      </m:r>
                      <m:r>
                        <a:rPr lang="cs-CZ" i="1">
                          <a:latin typeface="Cambria Math"/>
                        </a:rPr>
                        <m:t>𝑚</m:t>
                      </m:r>
                      <m:r>
                        <a:rPr lang="cs-CZ" i="1">
                          <a:latin typeface="Cambria Math"/>
                        </a:rPr>
                        <m:t>,  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0</m:t>
                      </m:r>
                      <m:r>
                        <a:rPr lang="cs-CZ" i="1">
                          <a:latin typeface="Cambria Math"/>
                        </a:rPr>
                        <m:t> </m:t>
                      </m:r>
                      <m:r>
                        <a:rPr lang="cs-CZ" i="1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  <a:p>
                <a:pPr marL="69850" indent="0">
                  <a:buNone/>
                </a:pPr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42988" y="1052736"/>
                <a:ext cx="6777037" cy="4779739"/>
              </a:xfrm>
              <a:blipFill rotWithShape="1">
                <a:blip r:embed="rId2"/>
                <a:stretch>
                  <a:fillRect t="-10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2852936"/>
            <a:ext cx="4547454" cy="3143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773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8176" y="1052736"/>
            <a:ext cx="6777037" cy="4995763"/>
          </a:xfrm>
        </p:spPr>
        <p:txBody>
          <a:bodyPr/>
          <a:lstStyle/>
          <a:p>
            <a:r>
              <a:rPr lang="cs-CZ" dirty="0" smtClean="0"/>
              <a:t>Souřadnice těžiště celé složené čáry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1187624" y="1844824"/>
                <a:ext cx="6558142" cy="252921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𝑇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l-GR" b="0" i="1" smtClean="0">
                              <a:latin typeface="Cambria Math"/>
                              <a:ea typeface="Cambria Math"/>
                            </a:rPr>
                            <m:t>Σ</m:t>
                          </m:r>
                          <m:sSub>
                            <m:sSubPr>
                              <m:ctrlPr>
                                <a:rPr lang="el-GR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𝑙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𝑖</m:t>
                              </m:r>
                            </m:sub>
                          </m:sSub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.</m:t>
                          </m:r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𝑖</m:t>
                              </m:r>
                            </m:sub>
                          </m:sSub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𝑙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𝑙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b="0" i="1" smtClean="0">
                              <a:latin typeface="Cambria Math"/>
                            </a:rPr>
                            <m:t>.</m:t>
                          </m:r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𝑙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r>
                            <a:rPr lang="cs-CZ" b="0" i="1" smtClean="0">
                              <a:latin typeface="Cambria Math"/>
                            </a:rPr>
                            <m:t>.</m:t>
                          </m:r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𝑙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  <m:r>
                            <a:rPr lang="cs-CZ" b="0" i="1" smtClean="0">
                              <a:latin typeface="Cambria Math"/>
                            </a:rPr>
                            <m:t>.</m:t>
                          </m:r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𝑙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2.1+4.2+6.5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=3,16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b="0" dirty="0" smtClean="0"/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 smtClean="0"/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𝑇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l-GR" i="1">
                              <a:latin typeface="Cambria Math"/>
                              <a:ea typeface="Cambria Math"/>
                            </a:rPr>
                            <m:t>Σ</m:t>
                          </m:r>
                          <m:sSub>
                            <m:sSubPr>
                              <m:ctrlPr>
                                <a:rPr lang="el-GR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𝑙</m:t>
                              </m:r>
                            </m:e>
                            <m:sub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𝑖</m:t>
                              </m:r>
                            </m:sub>
                          </m:sSub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.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𝑙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𝑙</m:t>
                              </m:r>
                            </m:e>
                            <m:sub>
                              <m:r>
                                <a:rPr lang="cs-CZ" i="1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i="1">
                              <a:latin typeface="Cambria Math"/>
                            </a:rPr>
                            <m:t>.</m:t>
                          </m:r>
                          <m:sSub>
                            <m:sSub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b>
                              <m:r>
                                <a:rPr lang="cs-CZ" i="1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𝑙</m:t>
                              </m:r>
                            </m:e>
                            <m:sub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r>
                            <a:rPr lang="cs-CZ" i="1">
                              <a:latin typeface="Cambria Math"/>
                            </a:rPr>
                            <m:t>.</m:t>
                          </m:r>
                          <m:sSub>
                            <m:sSub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b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𝑙</m:t>
                              </m:r>
                            </m:e>
                            <m:sub>
                              <m:r>
                                <a:rPr lang="cs-CZ" i="1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  <m:r>
                            <a:rPr lang="cs-CZ" i="1">
                              <a:latin typeface="Cambria Math"/>
                            </a:rPr>
                            <m:t>.</m:t>
                          </m:r>
                          <m:sSub>
                            <m:sSub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b>
                              <m:r>
                                <a:rPr lang="cs-CZ" i="1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𝑙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2.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i="1">
                              <a:latin typeface="Cambria Math"/>
                            </a:rPr>
                            <m:t>+4.2+6.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12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1</m:t>
                      </m:r>
                      <m:r>
                        <a:rPr lang="cs-CZ" i="1">
                          <a:latin typeface="Cambria Math"/>
                        </a:rPr>
                        <m:t>,</m:t>
                      </m:r>
                      <m:r>
                        <a:rPr lang="cs-CZ" b="0" i="1" smtClean="0">
                          <a:latin typeface="Cambria Math"/>
                        </a:rPr>
                        <m:t>33</m:t>
                      </m:r>
                      <m:r>
                        <a:rPr lang="cs-CZ" i="1">
                          <a:latin typeface="Cambria Math"/>
                        </a:rPr>
                        <m:t> </m:t>
                      </m:r>
                      <m:r>
                        <a:rPr lang="cs-CZ" i="1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1844824"/>
                <a:ext cx="6558142" cy="252921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127323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1800" dirty="0" smtClean="0"/>
              <a:t>Obr. 1 - MIČKAL</a:t>
            </a:r>
            <a:r>
              <a:rPr lang="cs-CZ" sz="1800" dirty="0"/>
              <a:t>, Karel. </a:t>
            </a:r>
            <a:r>
              <a:rPr lang="cs-CZ" sz="1800" i="1" dirty="0"/>
              <a:t>Technická mechanika</a:t>
            </a:r>
            <a:r>
              <a:rPr lang="cs-CZ" sz="1800" dirty="0"/>
              <a:t>. Praha: Informatorium, 1995, ISBN 80-85427-53-2. </a:t>
            </a:r>
            <a:endParaRPr lang="cs-CZ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1988</TotalTime>
  <Words>423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Výukový materiál</vt:lpstr>
      <vt:lpstr>Prezentace aplikace PowerPoint</vt:lpstr>
      <vt:lpstr>Těžiště složené rovinné čáry</vt:lpstr>
      <vt:lpstr>Vzorový příklad výpočtu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195</cp:revision>
  <dcterms:created xsi:type="dcterms:W3CDTF">2011-04-17T19:50:20Z</dcterms:created>
  <dcterms:modified xsi:type="dcterms:W3CDTF">2013-04-05T13:46:31Z</dcterms:modified>
</cp:coreProperties>
</file>