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69" r:id="rId8"/>
    <p:sldId id="270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42" autoAdjust="0"/>
    <p:restoredTop sz="94660"/>
  </p:normalViewPr>
  <p:slideViewPr>
    <p:cSldViewPr>
      <p:cViewPr>
        <p:scale>
          <a:sx n="75" d="100"/>
          <a:sy n="75" d="100"/>
        </p:scale>
        <p:origin x="-40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15.4.2013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</a:t>
            </a:r>
            <a:r>
              <a:rPr lang="cs-CZ" sz="2800" dirty="0" smtClean="0">
                <a:solidFill>
                  <a:srgbClr val="443329"/>
                </a:solidFill>
              </a:rPr>
              <a:t>Těžiště složené </a:t>
            </a:r>
            <a:r>
              <a:rPr lang="cs-CZ" sz="2800" dirty="0" err="1" smtClean="0">
                <a:solidFill>
                  <a:srgbClr val="443329"/>
                </a:solidFill>
              </a:rPr>
              <a:t>plohy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05_03_32_INOVACE_11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Výpočet těžiště složené rovinné plochy.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Souřadnice těžiště, suma,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složená plocha.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288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Těžiště složené rovinné plochy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Těžiště složené rovinné plochy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Budeme se zabývat pouze takovou plochou, kterou lze lehce rozdělit na dílčí plochy.</a:t>
            </a:r>
            <a:endParaRPr lang="cs-CZ" dirty="0" smtClean="0"/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Složenou plochu umístíme do prvního kvadrantu, rozhodneme, zda je souměrná, či nikoliv a rozložíme na dílčí plochy.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0923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1143000"/>
          </a:xfrm>
        </p:spPr>
        <p:txBody>
          <a:bodyPr/>
          <a:lstStyle/>
          <a:p>
            <a:r>
              <a:rPr lang="cs-CZ" dirty="0" smtClean="0"/>
              <a:t>Zjistěte polohu těžiště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060848"/>
            <a:ext cx="6777037" cy="3508375"/>
          </a:xfrm>
        </p:spPr>
        <p:txBody>
          <a:bodyPr/>
          <a:lstStyle/>
          <a:p>
            <a:r>
              <a:rPr lang="cs-CZ" dirty="0" smtClean="0"/>
              <a:t>Zjistěte polohu těžiště složené rovinné plochy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708920"/>
            <a:ext cx="4553586" cy="345805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622624" y="4437949"/>
                <a:ext cx="1943417" cy="14773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=300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=200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=30 </m:t>
                      </m:r>
                      <m:r>
                        <a:rPr lang="cs-CZ" b="0" i="1" smtClean="0">
                          <a:latin typeface="Cambria Math"/>
                        </a:rPr>
                        <m:t>𝑚𝑚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2624" y="4437949"/>
                <a:ext cx="1943417" cy="14773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1622624" y="5915277"/>
            <a:ext cx="23418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složená rovinná plocha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785349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</p:spPr>
        <p:txBody>
          <a:bodyPr/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3608" y="1844824"/>
                <a:ext cx="6777037" cy="3508375"/>
              </a:xfrm>
            </p:spPr>
            <p:txBody>
              <a:bodyPr/>
              <a:lstStyle/>
              <a:p>
                <a:r>
                  <a:rPr lang="cs-CZ" dirty="0" smtClean="0"/>
                  <a:t>Složenou plochu jsme si vhodně rozdělili na tři obdélníky a vypočteme jejich obsahy.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.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=300 . 30=9000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.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=300 . 30=9000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𝑐</m:t>
                    </m:r>
                    <m:r>
                      <a:rPr lang="cs-CZ" i="1">
                        <a:latin typeface="Cambria Math"/>
                      </a:rPr>
                      <m:t>.</m:t>
                    </m:r>
                    <m:r>
                      <a:rPr lang="cs-CZ" i="1">
                        <a:latin typeface="Cambria Math"/>
                      </a:rPr>
                      <m:t>𝑑</m:t>
                    </m:r>
                    <m:r>
                      <a:rPr lang="cs-CZ" i="1">
                        <a:latin typeface="Cambria Math"/>
                      </a:rPr>
                      <m:t>=200 . 30=6000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𝑚𝑚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nary>
                      <m:naryPr>
                        <m:chr m:val="∑"/>
                        <m:subHide m:val="on"/>
                        <m:sup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𝑖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=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=24000 </m:t>
                        </m:r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𝑚𝑚</m:t>
                            </m:r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nary>
                  </m:oMath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3608" y="1844824"/>
                <a:ext cx="6777037" cy="3508375"/>
              </a:xfrm>
              <a:blipFill rotWithShape="1">
                <a:blip r:embed="rId2"/>
                <a:stretch>
                  <a:fillRect t="-1391" b="-227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9001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souřadnic jednotlivých ploch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2988" y="2324100"/>
                <a:ext cx="7345436" cy="3508375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=15 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</m:oMath>
                </a14:m>
                <a:r>
                  <a:rPr lang="cs-CZ" dirty="0" smtClean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=150 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=180 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</m:oMath>
                </a14:m>
                <a:r>
                  <a:rPr lang="cs-CZ" dirty="0" smtClean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=15 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𝑑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𝑑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=345 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</m:oMath>
                </a14:m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0" smtClean="0">
                        <a:latin typeface="Cambria Math"/>
                      </a:rPr>
                      <m:t>100 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mm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2988" y="2324100"/>
                <a:ext cx="7345436" cy="3508375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61723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těžiště celé plochy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naryPr>
                          <m:sub/>
                          <m:sup/>
                          <m:e>
                            <m:sSub>
                              <m:sSub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b="0" i="1" smtClean="0">
                                    <a:latin typeface="Cambria Math"/>
                                  </a:rPr>
                                  <m:t>𝑖</m:t>
                                </m:r>
                              </m:sub>
                            </m:sSub>
                            <m:r>
                              <a:rPr lang="cs-CZ" b="0" i="1" smtClean="0">
                                <a:latin typeface="Cambria Math"/>
                              </a:rPr>
                              <m:t>.</m:t>
                            </m:r>
                            <m:sSub>
                              <m:sSub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cs-CZ" b="0" i="1" smtClean="0">
                                    <a:latin typeface="Cambria Math"/>
                                  </a:rPr>
                                  <m:t>𝑖</m:t>
                                </m:r>
                              </m:sub>
                            </m:sSub>
                          </m:e>
                        </m:nary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.</m:t>
                        </m:r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𝑥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=156 </m:t>
                    </m:r>
                    <m:r>
                      <a:rPr lang="cs-CZ" b="0" i="1" smtClean="0">
                        <a:latin typeface="Cambria Math"/>
                      </a:rPr>
                      <m:t>𝑚𝑚</m:t>
                    </m:r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endParaRPr lang="cs-CZ" dirty="0" smtClean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i="1">
                            <a:latin typeface="Cambria Math"/>
                          </a:rPr>
                          <m:t>𝑇</m:t>
                        </m:r>
                      </m:sub>
                    </m:sSub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cs-CZ" i="1">
                                <a:latin typeface="Cambria Math"/>
                              </a:rPr>
                            </m:ctrlPr>
                          </m:naryPr>
                          <m:sub/>
                          <m:sup/>
                          <m:e>
                            <m:sSub>
                              <m:sSubPr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i="1">
                                    <a:latin typeface="Cambria Math"/>
                                  </a:rPr>
                                  <m:t>𝑆</m:t>
                                </m:r>
                              </m:e>
                              <m:sub>
                                <m:r>
                                  <a:rPr lang="cs-CZ" i="1">
                                    <a:latin typeface="Cambria Math"/>
                                  </a:rPr>
                                  <m:t>𝑖</m:t>
                                </m:r>
                              </m:sub>
                            </m:sSub>
                            <m:r>
                              <a:rPr lang="cs-CZ" i="1">
                                <a:latin typeface="Cambria Math"/>
                              </a:rPr>
                              <m:t>.</m:t>
                            </m:r>
                            <m:sSub>
                              <m:sSubPr>
                                <m:ctrlPr>
                                  <a:rPr lang="cs-CZ" i="1">
                                    <a:latin typeface="Cambria Math"/>
                                  </a:rPr>
                                </m:ctrlPr>
                              </m:sSub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𝑦</m:t>
                                </m:r>
                              </m:e>
                              <m:sub>
                                <m:r>
                                  <a:rPr lang="cs-CZ" i="1">
                                    <a:latin typeface="Cambria Math"/>
                                  </a:rPr>
                                  <m:t>𝑖</m:t>
                                </m:r>
                              </m:sub>
                            </m:sSub>
                          </m:e>
                        </m:nary>
                      </m:num>
                      <m:den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.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.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</a:rPr>
                              <m:t>𝑆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cs-CZ" i="1">
                            <a:latin typeface="Cambria Math"/>
                          </a:rPr>
                          <m:t>.</m:t>
                        </m:r>
                        <m:sSub>
                          <m:sSubPr>
                            <m:ctrlPr>
                              <a:rPr lang="cs-CZ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𝑦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num>
                      <m:den>
                        <m:r>
                          <a:rPr lang="cs-CZ" i="1">
                            <a:latin typeface="Cambria Math"/>
                          </a:rPr>
                          <m:t>𝑆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87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𝑚𝑚</m:t>
                    </m:r>
                  </m:oMath>
                </a14:m>
                <a:endParaRPr lang="cs-CZ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2717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Obr. 1 - MIČKAL</a:t>
            </a:r>
            <a:r>
              <a:rPr lang="cs-CZ" sz="1800" dirty="0"/>
              <a:t>, Karel. </a:t>
            </a:r>
            <a:r>
              <a:rPr lang="cs-CZ" sz="1800" i="1" dirty="0"/>
              <a:t>Technická mechanika</a:t>
            </a:r>
            <a:r>
              <a:rPr lang="cs-CZ" sz="1800" dirty="0"/>
              <a:t>. Praha: Informatorium, 1995, ISBN 80-85427-53-2. </a:t>
            </a:r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2047</TotalTime>
  <Words>397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Výukový materiál</vt:lpstr>
      <vt:lpstr>Prezentace aplikace PowerPoint</vt:lpstr>
      <vt:lpstr>Těžiště složené rovinné plochy</vt:lpstr>
      <vt:lpstr>Zjistěte polohu těžiště</vt:lpstr>
      <vt:lpstr>Výpočet</vt:lpstr>
      <vt:lpstr>Výpočet souřadnic jednotlivých ploch</vt:lpstr>
      <vt:lpstr>Výpočet těžiště celé plochy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223</cp:revision>
  <dcterms:created xsi:type="dcterms:W3CDTF">2011-04-17T19:50:20Z</dcterms:created>
  <dcterms:modified xsi:type="dcterms:W3CDTF">2013-04-15T09:04:25Z</dcterms:modified>
</cp:coreProperties>
</file>