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5" r:id="rId1"/>
  </p:sldMasterIdLst>
  <p:sldIdLst>
    <p:sldId id="256" r:id="rId2"/>
    <p:sldId id="262" r:id="rId3"/>
    <p:sldId id="265" r:id="rId4"/>
    <p:sldId id="266" r:id="rId5"/>
    <p:sldId id="271" r:id="rId6"/>
    <p:sldId id="272" r:id="rId7"/>
    <p:sldId id="273" r:id="rId8"/>
    <p:sldId id="274" r:id="rId9"/>
    <p:sldId id="260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125E5076-3810-47DD-B79F-674D7AD40C01}" styleName="Tmavý styl 1 – zvýraznění 1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wholeTbl>
    <a:band1H>
      <a:tcStyle>
        <a:tcBdr/>
        <a:fill>
          <a:solidFill>
            <a:schemeClr val="accent1">
              <a:shade val="60000"/>
            </a:schemeClr>
          </a:solidFill>
        </a:fill>
      </a:tcStyle>
    </a:band1H>
    <a:band1V>
      <a:tcStyle>
        <a:tcBdr/>
        <a:fill>
          <a:solidFill>
            <a:schemeClr val="accent1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1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1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1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342" autoAdjust="0"/>
    <p:restoredTop sz="94660"/>
  </p:normalViewPr>
  <p:slideViewPr>
    <p:cSldViewPr>
      <p:cViewPr>
        <p:scale>
          <a:sx n="75" d="100"/>
          <a:sy n="75" d="100"/>
        </p:scale>
        <p:origin x="-408" y="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42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5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8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0" name="Rectangle 114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1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29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7" name="Rectangle 84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8" name="Rectangle 85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113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4" name="Rectangle 77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5" name="Rectangle 78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80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1" name="Rectangle 74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2" name="Rectangle 75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6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6" name="Freeform 44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7" name="Freeform 47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8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50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51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Hexagon 52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3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4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5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56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Freeform 57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Hexagon 58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59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0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1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2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3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4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5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66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Freeform 67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68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3" name="Rectangle 45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4" name="Rectangle 46"/>
          <p:cNvSpPr/>
          <p:nvPr/>
        </p:nvSpPr>
        <p:spPr>
          <a:xfrm>
            <a:off x="4649788" y="-22225"/>
            <a:ext cx="3505200" cy="23129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49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88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7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688" y="1516063"/>
            <a:ext cx="2133600" cy="752475"/>
          </a:xfrm>
        </p:spPr>
        <p:txBody>
          <a:bodyPr anchor="b"/>
          <a:lstStyle>
            <a:lvl1pPr algn="l">
              <a:defRPr sz="2400"/>
            </a:lvl1pPr>
          </a:lstStyle>
          <a:p>
            <a:pPr>
              <a:defRPr/>
            </a:pPr>
            <a:fld id="{B806534F-DEF9-46E7-91D4-9A5917C20F03}" type="datetimeFigureOut">
              <a:rPr lang="cs-CZ"/>
              <a:pPr>
                <a:defRPr/>
              </a:pPr>
              <a:t>22.4.2013</a:t>
            </a:fld>
            <a:endParaRPr lang="cs-CZ"/>
          </a:p>
        </p:txBody>
      </p:sp>
      <p:sp>
        <p:nvSpPr>
          <p:cNvPr id="48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838" y="5719763"/>
            <a:ext cx="283051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9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788" y="5719763"/>
            <a:ext cx="642937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fld id="{C78BA6CC-1CEA-4380-B4BA-D410852ABC4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3832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558A36-9362-42A3-B866-FD62FB379F7E}" type="datetimeFigureOut">
              <a:rPr lang="cs-CZ"/>
              <a:pPr>
                <a:defRPr/>
              </a:pPr>
              <a:t>22.4.2013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4F9632-FAEA-4DAC-86C6-8407F67503F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27906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227E23-A415-434E-917D-BFC1303485FF}" type="datetimeFigureOut">
              <a:rPr lang="cs-CZ"/>
              <a:pPr>
                <a:defRPr/>
              </a:pPr>
              <a:t>22.4.2013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27A0D7-C333-47BC-82D3-BCF67A4C3F4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31969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4834AD-B756-4A19-B1B6-EEB9AC152EEC}" type="datetimeFigureOut">
              <a:rPr lang="cs-CZ"/>
              <a:pPr>
                <a:defRPr/>
              </a:pPr>
              <a:t>22.4.2013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8B8596-F692-45AD-BA61-12030956065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93215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9EAD1F-8710-47D5-8D42-93F4E108BF7C}" type="datetimeFigureOut">
              <a:rPr lang="cs-CZ"/>
              <a:pPr>
                <a:defRPr/>
              </a:pPr>
              <a:t>22.4.2013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949555-CB72-4606-896B-67F87E3BB11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54205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BCCAD2-819D-4B4C-B2C7-8717ECBC1B08}" type="datetimeFigureOut">
              <a:rPr lang="cs-CZ"/>
              <a:pPr>
                <a:defRPr/>
              </a:pPr>
              <a:t>22.4.2013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D51F63-66DF-475D-8195-8621AC4AC2C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32075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4CA6E2-ED1D-42C0-B2EE-7C547C43CBE0}" type="datetimeFigureOut">
              <a:rPr lang="cs-CZ"/>
              <a:pPr>
                <a:defRPr/>
              </a:pPr>
              <a:t>22.4.2013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CDA6A3-696C-41B0-B6C9-2BCDC11D171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73354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3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1" name="Rectangle 83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8" name="Rectangle 80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81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0" name="Rectangle 82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5" name="Rectangle 77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78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7" name="Rectangle 79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74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5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4" name="Rectangle 76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7" name="Freeform 46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7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48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49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Freeform 50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1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2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3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54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Hexagon 55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Freeform 58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59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1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2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3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4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5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6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67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Hexagon 68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69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8" name="Freeform 70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4" name="Rectangle 45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56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57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7" name="Rectangle 60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AE8A46-4621-4440-97B7-4A7C8BF264B0}" type="datetimeFigureOut">
              <a:rPr lang="cs-CZ"/>
              <a:pPr>
                <a:defRPr/>
              </a:pPr>
              <a:t>22.4.2013</a:t>
            </a:fld>
            <a:endParaRPr lang="cs-CZ"/>
          </a:p>
        </p:txBody>
      </p:sp>
      <p:sp>
        <p:nvSpPr>
          <p:cNvPr id="49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9D2D56-A90E-4B0F-AFC3-9667D6F8808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0" name="Footer Placeholder 5"/>
          <p:cNvSpPr>
            <a:spLocks noGrp="1"/>
          </p:cNvSpPr>
          <p:nvPr>
            <p:ph type="ftr" sz="quarter" idx="12"/>
          </p:nvPr>
        </p:nvSpPr>
        <p:spPr>
          <a:xfrm>
            <a:off x="4641850" y="5724525"/>
            <a:ext cx="3492500" cy="365125"/>
          </a:xfrm>
        </p:spPr>
        <p:txBody>
          <a:bodyPr>
            <a:normAutofit/>
          </a:bodyPr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61526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3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1" name="Rectangle 86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8" name="Rectangle 83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84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0" name="Rectangle 85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5" name="Rectangle 80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81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7" name="Rectangle 82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77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8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4" name="Rectangle 79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7" name="Freeform 45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6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47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48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Freeform 49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0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1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9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60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Hexagon 61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Freeform 62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63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4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5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6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7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8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9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70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Hexagon 71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72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8" name="Freeform 73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4" name="Rectangle 93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100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101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7" name="Rectangle 104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 rtlCol="0">
            <a:normAutofit/>
          </a:bodyPr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DBE7668-B20A-4834-93B9-E38B654D301C}" type="datetimeFigureOut">
              <a:rPr lang="cs-CZ"/>
              <a:pPr>
                <a:defRPr/>
              </a:pPr>
              <a:t>22.4.2013</a:t>
            </a:fld>
            <a:endParaRPr lang="cs-CZ"/>
          </a:p>
        </p:txBody>
      </p:sp>
      <p:sp>
        <p:nvSpPr>
          <p:cNvPr id="49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850" y="5724525"/>
            <a:ext cx="3492500" cy="365125"/>
          </a:xfrm>
        </p:spPr>
        <p:txBody>
          <a:bodyPr>
            <a:normAutofit/>
          </a:bodyPr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0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CC94E7-A708-4629-BF42-F2D107795F7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85181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5E5402-3B22-456F-9C7F-3DF217F765E2}" type="datetimeFigureOut">
              <a:rPr lang="cs-CZ"/>
              <a:pPr>
                <a:defRPr/>
              </a:pPr>
              <a:t>22.4.2013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ACE2BE-FB1E-4810-BBAA-246AE9B2BB5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78715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8AB3A1-527B-4174-B167-A9107D2CE245}" type="datetimeFigureOut">
              <a:rPr lang="cs-CZ"/>
              <a:pPr>
                <a:defRPr/>
              </a:pPr>
              <a:t>22.4.2013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97EB9A-9B4B-489D-99B2-1CF90305A85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41758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41"/>
          <p:cNvGrpSpPr>
            <a:grpSpLocks/>
          </p:cNvGrpSpPr>
          <p:nvPr/>
        </p:nvGrpSpPr>
        <p:grpSpPr bwMode="auto">
          <a:xfrm>
            <a:off x="-304800" y="0"/>
            <a:ext cx="9932988" cy="6858000"/>
            <a:chOff x="-382404" y="0"/>
            <a:chExt cx="9932332" cy="6858000"/>
          </a:xfrm>
        </p:grpSpPr>
        <p:grpSp>
          <p:nvGrpSpPr>
            <p:cNvPr id="1035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58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1059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1060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2540" y="5035550"/>
              <a:ext cx="9144983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2540" y="3467100"/>
              <a:ext cx="9144983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2540" y="5284788"/>
              <a:ext cx="9144983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6793" y="5132388"/>
              <a:ext cx="6982951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5573" y="28590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19425" y="41259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8949" y="15922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6524" y="32543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2326" y="53832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3969" y="54022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542" y="28495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394" y="41259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09771" y="54117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8820" y="28590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443" y="15636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997" y="4056063"/>
              <a:ext cx="1242931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997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375"/>
            <a:ext cx="8229600" cy="6186488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0888" y="-22225"/>
            <a:ext cx="3679825" cy="700088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030" name="Title Placeholder 1"/>
          <p:cNvSpPr>
            <a:spLocks noGrp="1"/>
          </p:cNvSpPr>
          <p:nvPr>
            <p:ph type="title"/>
          </p:nvPr>
        </p:nvSpPr>
        <p:spPr bwMode="auto">
          <a:xfrm>
            <a:off x="1042988" y="1027113"/>
            <a:ext cx="7024687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031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1042988" y="2324100"/>
            <a:ext cx="6777037" cy="3508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575" y="2238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pPr>
              <a:defRPr/>
            </a:pPr>
            <a:fld id="{84BFF3B9-F540-4E11-AFCA-A4CDBABBB8CF}" type="datetimeFigureOut">
              <a:rPr lang="cs-CZ"/>
              <a:pPr>
                <a:defRPr/>
              </a:pPr>
              <a:t>22.4.2013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850" y="5851525"/>
            <a:ext cx="350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788" y="223838"/>
            <a:ext cx="13319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pPr>
              <a:defRPr/>
            </a:pPr>
            <a:fld id="{5A5788AC-B382-470C-981A-AD458BB6CFE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74" r:id="rId1"/>
    <p:sldLayoutId id="2147484066" r:id="rId2"/>
    <p:sldLayoutId id="2147484067" r:id="rId3"/>
    <p:sldLayoutId id="2147484068" r:id="rId4"/>
    <p:sldLayoutId id="2147484069" r:id="rId5"/>
    <p:sldLayoutId id="2147484070" r:id="rId6"/>
    <p:sldLayoutId id="2147484071" r:id="rId7"/>
    <p:sldLayoutId id="2147484075" r:id="rId8"/>
    <p:sldLayoutId id="2147484076" r:id="rId9"/>
    <p:sldLayoutId id="2147484072" r:id="rId10"/>
    <p:sldLayoutId id="2147484073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39763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395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kern="1200">
          <a:solidFill>
            <a:schemeClr val="tx2"/>
          </a:solidFill>
          <a:latin typeface="+mn-lt"/>
          <a:ea typeface="+mn-ea"/>
          <a:cs typeface="+mn-cs"/>
        </a:defRPr>
      </a:lvl4pPr>
      <a:lvl5pPr marL="1325563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Podnadpis 2"/>
          <p:cNvSpPr>
            <a:spLocks noGrp="1"/>
          </p:cNvSpPr>
          <p:nvPr>
            <p:ph type="subTitle" idx="1"/>
          </p:nvPr>
        </p:nvSpPr>
        <p:spPr>
          <a:xfrm>
            <a:off x="4733925" y="3933825"/>
            <a:ext cx="3309938" cy="1747838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cs-CZ" sz="2800" dirty="0" smtClean="0">
                <a:solidFill>
                  <a:srgbClr val="443329"/>
                </a:solidFill>
              </a:rPr>
              <a:t>Technická mechanika – Tření</a:t>
            </a:r>
          </a:p>
        </p:txBody>
      </p:sp>
      <p:pic>
        <p:nvPicPr>
          <p:cNvPr id="5123" name="Picture 2" descr="http://7zs.wz.cz/opvk%20velke%20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813" y="620713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31800" y="333375"/>
            <a:ext cx="8280400" cy="1143000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48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Výukový materiál</a:t>
            </a:r>
            <a:endParaRPr lang="cs-CZ" sz="4800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31800" y="1628775"/>
            <a:ext cx="8280400" cy="4873625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CZ.1.07/1.5.00/34.0608</a:t>
            </a:r>
          </a:p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Šablona: 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III/2 Inovace a zkvalitnění výuky prostřednictvím ICT</a:t>
            </a:r>
          </a:p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Číslo materiálu</a:t>
            </a:r>
            <a:r>
              <a:rPr lang="cs-CZ" sz="2200" b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:</a:t>
            </a:r>
            <a:r>
              <a:rPr lang="cs-CZ" sz="220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05_03_32_INOVACE_12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</a:t>
            </a:r>
          </a:p>
          <a:p>
            <a:pPr marL="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dirty="0" smtClean="0">
              <a:latin typeface="Franklin Gothic Book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dirty="0" smtClean="0">
              <a:latin typeface="Franklin Gothic Book" pitchFamily="34" charset="0"/>
            </a:endParaRPr>
          </a:p>
        </p:txBody>
      </p:sp>
      <p:pic>
        <p:nvPicPr>
          <p:cNvPr id="6148" name="Picture 2" descr="http://7zs.wz.cz/opvk%20velke%20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813" y="4795838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288" y="1327150"/>
            <a:ext cx="8280400" cy="1981200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Předmět: Technická mechanika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	</a:t>
            </a: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Ročník: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2.</a:t>
            </a: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Jméno autora: Mgr. Radek </a:t>
            </a:r>
            <a:r>
              <a:rPr lang="cs-CZ" sz="2200" b="1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Hoszowski</a:t>
            </a:r>
            <a:endParaRPr lang="cs-CZ" sz="2200" dirty="0" smtClean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Škola: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SPŠ Hranice</a:t>
            </a: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000" b="1" dirty="0" smtClean="0"/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000" b="1" dirty="0" smtClean="0"/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en-GB" sz="2000" dirty="0" smtClean="0">
              <a:solidFill>
                <a:schemeClr val="tx1"/>
              </a:solidFill>
              <a:latin typeface="Franklin Gothic Book" pitchFamily="34" charset="0"/>
            </a:endParaRP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000" dirty="0" smtClean="0">
              <a:solidFill>
                <a:schemeClr val="tx1"/>
              </a:solidFill>
              <a:latin typeface="Franklin Gothic Book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95288" y="6143625"/>
            <a:ext cx="8280400" cy="57626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Autorem materiálu a všech jeho částí, není-li uvedeno jinak, je Mgr. Radek </a:t>
            </a:r>
            <a:r>
              <a:rPr lang="cs-CZ" sz="1400" i="1" dirty="0" err="1">
                <a:solidFill>
                  <a:schemeClr val="tx1"/>
                </a:solidFill>
                <a:latin typeface="Arial" charset="0"/>
                <a:cs typeface="Arial" charset="0"/>
              </a:rPr>
              <a:t>Hoszowski</a:t>
            </a: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 </a:t>
            </a:r>
          </a:p>
          <a:p>
            <a:pPr algn="ctr">
              <a:defRPr/>
            </a:pP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Financováno z ESF a státního rozpočtu ČR. </a:t>
            </a:r>
            <a:endParaRPr lang="cs-CZ" sz="2800" dirty="0">
              <a:solidFill>
                <a:schemeClr val="tx1"/>
              </a:solidFill>
              <a:latin typeface="Arial" charset="0"/>
              <a:cs typeface="Arial" charset="0"/>
            </a:endParaRPr>
          </a:p>
        </p:txBody>
      </p:sp>
      <p:sp>
        <p:nvSpPr>
          <p:cNvPr id="7172" name="TextovéPole 4"/>
          <p:cNvSpPr txBox="1">
            <a:spLocks noChangeArrowheads="1"/>
          </p:cNvSpPr>
          <p:nvPr/>
        </p:nvSpPr>
        <p:spPr bwMode="auto">
          <a:xfrm>
            <a:off x="395288" y="3308350"/>
            <a:ext cx="8350250" cy="20621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endParaRPr lang="cs-CZ" sz="2200" b="1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eaLnBrk="1" hangingPunct="1"/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Anotace: Výpočet </a:t>
            </a: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smykového tření po vodorovné podložce.</a:t>
            </a:r>
            <a:endParaRPr lang="cs-CZ" sz="2200" b="1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algn="just" eaLnBrk="1" hangingPunct="1"/>
            <a:endParaRPr lang="cs-CZ" sz="2200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algn="just" eaLnBrk="1" hangingPunct="1"/>
            <a:endParaRPr lang="cs-CZ" sz="2200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eaLnBrk="1" hangingPunct="1"/>
            <a:r>
              <a:rPr lang="cs-CZ" sz="2200" b="1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Klíčová slova</a:t>
            </a: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Součinitel smykového tření, </a:t>
            </a:r>
            <a:r>
              <a:rPr lang="cs-CZ" sz="2200" b="1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ormálová síla, třecí síla. </a:t>
            </a:r>
            <a:endParaRPr lang="cs-CZ" sz="2200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eaLnBrk="1" hangingPunct="1"/>
            <a:endParaRPr lang="cs-CZ" dirty="0">
              <a:latin typeface="Franklin Gothic Book" pitchFamily="34" charset="0"/>
            </a:endParaRPr>
          </a:p>
        </p:txBody>
      </p:sp>
      <p:pic>
        <p:nvPicPr>
          <p:cNvPr id="717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81800" y="1414463"/>
            <a:ext cx="1893888" cy="1893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395288" y="404664"/>
            <a:ext cx="8208144" cy="864096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 anchorCtr="1"/>
          <a:lstStyle/>
          <a:p>
            <a:pPr algn="ctr">
              <a:defRPr/>
            </a:pPr>
            <a:r>
              <a:rPr lang="cs-CZ" sz="3200" dirty="0" smtClean="0">
                <a:effectLst>
                  <a:reflection blurRad="6350" stA="60000" endA="900" endPos="60000" dist="29997" dir="5400000" sy="-100000" algn="bl" rotWithShape="0"/>
                </a:effectLst>
              </a:rPr>
              <a:t>Smykové tření</a:t>
            </a:r>
            <a:endParaRPr lang="cs-CZ" sz="3200" dirty="0">
              <a:effectLst>
                <a:reflection blurRad="6350" stA="60000" endA="900" endPos="60000" dist="29997" dir="5400000" sy="-100000" algn="bl" rotWithShape="0"/>
              </a:effectLst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Tření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Tření je odpor proti pohybu, působící ve styčných plochách těles, které se vůči sobě pohybují.</a:t>
            </a:r>
          </a:p>
          <a:p>
            <a:pPr marL="69850" indent="0">
              <a:buNone/>
            </a:pPr>
            <a:endParaRPr lang="cs-CZ" dirty="0" smtClean="0"/>
          </a:p>
          <a:p>
            <a:r>
              <a:rPr lang="cs-CZ" dirty="0" smtClean="0"/>
              <a:t>Tření představuje ztráty, jenž snižují účinnost jednotlivých zařízení, či celých strojů.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3092326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Význam tření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Jak jistě víme, někdy tření potřebujeme, jindy se jej snažíme minimalizovat.</a:t>
            </a:r>
          </a:p>
          <a:p>
            <a:r>
              <a:rPr lang="cs-CZ" dirty="0" smtClean="0"/>
              <a:t>U brzd má tření zcela zásadní význam, naproti tomu tření u rotačních hřídelí minimalizujeme.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4502122"/>
            <a:ext cx="2448272" cy="17713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 descr="http://www.scootland.cz/img/article/500/rms-lozisko-12x32x10-%286201-c3%29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569"/>
          <a:stretch/>
        </p:blipFill>
        <p:spPr bwMode="auto">
          <a:xfrm>
            <a:off x="5580112" y="4089799"/>
            <a:ext cx="2376264" cy="21837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475656" y="6507608"/>
            <a:ext cx="1918667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1 – Kotoučové brzdy</a:t>
            </a:r>
            <a:endParaRPr lang="cs-CZ" sz="1200" dirty="0"/>
          </a:p>
        </p:txBody>
      </p:sp>
      <p:sp>
        <p:nvSpPr>
          <p:cNvPr id="5" name="Obdélník 4"/>
          <p:cNvSpPr/>
          <p:nvPr/>
        </p:nvSpPr>
        <p:spPr>
          <a:xfrm>
            <a:off x="5796888" y="6505872"/>
            <a:ext cx="1942711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200" dirty="0"/>
              <a:t>Obr. </a:t>
            </a:r>
            <a:r>
              <a:rPr lang="cs-CZ" sz="1200" dirty="0" smtClean="0"/>
              <a:t>2 </a:t>
            </a:r>
            <a:r>
              <a:rPr lang="cs-CZ" sz="1200" dirty="0"/>
              <a:t>– </a:t>
            </a:r>
            <a:r>
              <a:rPr lang="cs-CZ" sz="1200" dirty="0" smtClean="0"/>
              <a:t>Kuličková ložiska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313312805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59656" y="764704"/>
            <a:ext cx="7024687" cy="1143000"/>
          </a:xfrm>
        </p:spPr>
        <p:txBody>
          <a:bodyPr/>
          <a:lstStyle/>
          <a:p>
            <a:r>
              <a:rPr lang="cs-CZ" dirty="0" smtClean="0"/>
              <a:t>Smykové tření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2060848"/>
            <a:ext cx="6777037" cy="3508375"/>
          </a:xfrm>
        </p:spPr>
        <p:txBody>
          <a:bodyPr/>
          <a:lstStyle/>
          <a:p>
            <a:r>
              <a:rPr lang="cs-CZ" dirty="0" smtClean="0"/>
              <a:t>Pohybujeme-li silou tělesem po vodorovné podložce, vzniká ve stykových plochách vazbová síla, která brání pohybu tělesa.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3717032"/>
            <a:ext cx="4320480" cy="23834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555776" y="6180940"/>
            <a:ext cx="1945917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3 – Svařování třením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67938592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188640"/>
            <a:ext cx="7024687" cy="1143000"/>
          </a:xfrm>
        </p:spPr>
        <p:txBody>
          <a:bodyPr/>
          <a:lstStyle/>
          <a:p>
            <a:r>
              <a:rPr lang="cs-CZ" dirty="0" smtClean="0"/>
              <a:t>Výpočet smykového tření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71600" y="1412776"/>
            <a:ext cx="6777037" cy="3508375"/>
          </a:xfrm>
        </p:spPr>
        <p:txBody>
          <a:bodyPr/>
          <a:lstStyle/>
          <a:p>
            <a:r>
              <a:rPr lang="cs-CZ" dirty="0" smtClean="0"/>
              <a:t>Mezi silami N a T platí vztah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sz="2000" i="1" dirty="0" smtClean="0"/>
              <a:t>N</a:t>
            </a:r>
            <a:r>
              <a:rPr lang="cs-CZ" sz="2000" dirty="0" smtClean="0"/>
              <a:t> – normálová síla</a:t>
            </a:r>
          </a:p>
          <a:p>
            <a:r>
              <a:rPr lang="cs-CZ" sz="2000" i="1" dirty="0" smtClean="0"/>
              <a:t>T</a:t>
            </a:r>
            <a:r>
              <a:rPr lang="cs-CZ" sz="2000" dirty="0" smtClean="0"/>
              <a:t> – třecí síla</a:t>
            </a:r>
          </a:p>
          <a:p>
            <a:r>
              <a:rPr lang="cs-CZ" sz="2000" i="1" dirty="0" smtClean="0"/>
              <a:t>f</a:t>
            </a:r>
            <a:r>
              <a:rPr lang="cs-CZ" sz="2000" dirty="0" smtClean="0"/>
              <a:t> – součinitel smykového tření</a:t>
            </a:r>
            <a:endParaRPr lang="cs-CZ" sz="2000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2164" y="3861048"/>
            <a:ext cx="3010320" cy="2381583"/>
          </a:xfrm>
          <a:prstGeom prst="rect">
            <a:avLst/>
          </a:prstGeom>
        </p:spPr>
      </p:pic>
      <mc:AlternateContent xmlns:mc="http://schemas.openxmlformats.org/markup-compatibility/2006">
        <mc:Choice xmlns:a14="http://schemas.microsoft.com/office/drawing/2010/main" Requires="a14">
          <p:sp>
            <p:nvSpPr>
              <p:cNvPr id="6" name="TextovéPole 5"/>
              <p:cNvSpPr txBox="1"/>
              <p:nvPr/>
            </p:nvSpPr>
            <p:spPr>
              <a:xfrm>
                <a:off x="2915816" y="2092027"/>
                <a:ext cx="1616668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0" i="1" smtClean="0">
                          <a:latin typeface="Cambria Math"/>
                        </a:rPr>
                        <m:t>𝑇</m:t>
                      </m:r>
                      <m:r>
                        <a:rPr lang="cs-CZ" sz="2400" b="0" i="1" smtClean="0">
                          <a:latin typeface="Cambria Math"/>
                        </a:rPr>
                        <m:t>=</m:t>
                      </m:r>
                      <m:r>
                        <a:rPr lang="cs-CZ" sz="2400" b="0" i="1" smtClean="0">
                          <a:latin typeface="Cambria Math"/>
                        </a:rPr>
                        <m:t>𝑁</m:t>
                      </m:r>
                      <m:r>
                        <a:rPr lang="cs-CZ" sz="2400" b="0" i="1" smtClean="0">
                          <a:latin typeface="Cambria Math"/>
                        </a:rPr>
                        <m:t>.</m:t>
                      </m:r>
                      <m:r>
                        <a:rPr lang="cs-CZ" sz="2400" b="0" i="1" smtClean="0">
                          <a:latin typeface="Cambria Math"/>
                        </a:rPr>
                        <m:t>𝑓</m:t>
                      </m:r>
                    </m:oMath>
                  </m:oMathPara>
                </a14:m>
                <a:endParaRPr lang="cs-CZ" sz="2400" dirty="0"/>
              </a:p>
            </p:txBody>
          </p:sp>
        </mc:Choice>
        <mc:Fallback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15816" y="2092027"/>
                <a:ext cx="1616668" cy="461665"/>
              </a:xfrm>
              <a:prstGeom prst="rect">
                <a:avLst/>
              </a:prstGeom>
              <a:blipFill rotWithShape="1">
                <a:blip r:embed="rId3"/>
                <a:stretch>
                  <a:fillRect b="-1973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TextovéPole 6"/>
          <p:cNvSpPr txBox="1"/>
          <p:nvPr/>
        </p:nvSpPr>
        <p:spPr>
          <a:xfrm>
            <a:off x="4716016" y="5567729"/>
            <a:ext cx="2759089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4 – Tření na vodorovné podložce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390474962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332656"/>
            <a:ext cx="7024687" cy="1143000"/>
          </a:xfrm>
        </p:spPr>
        <p:txBody>
          <a:bodyPr/>
          <a:lstStyle/>
          <a:p>
            <a:r>
              <a:rPr lang="cs-CZ" dirty="0" smtClean="0"/>
              <a:t>Součinitel smykového tření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31" t="4984" r="2392" b="4611"/>
          <a:stretch/>
        </p:blipFill>
        <p:spPr>
          <a:xfrm rot="60000">
            <a:off x="622851" y="1774986"/>
            <a:ext cx="7760529" cy="44499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702478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Nadpis 1"/>
          <p:cNvSpPr>
            <a:spLocks noGrp="1"/>
          </p:cNvSpPr>
          <p:nvPr>
            <p:ph type="title"/>
          </p:nvPr>
        </p:nvSpPr>
        <p:spPr>
          <a:xfrm>
            <a:off x="1044575" y="549275"/>
            <a:ext cx="7024688" cy="1143000"/>
          </a:xfrm>
        </p:spPr>
        <p:txBody>
          <a:bodyPr/>
          <a:lstStyle/>
          <a:p>
            <a:pPr eaLnBrk="1" hangingPunct="1"/>
            <a:r>
              <a:rPr lang="cs-CZ" smtClean="0"/>
              <a:t>Použité zdroje</a:t>
            </a:r>
          </a:p>
        </p:txBody>
      </p:sp>
      <p:sp>
        <p:nvSpPr>
          <p:cNvPr id="16387" name="Zástupný symbol pro obsah 2"/>
          <p:cNvSpPr>
            <a:spLocks noGrp="1"/>
          </p:cNvSpPr>
          <p:nvPr>
            <p:ph idx="1"/>
          </p:nvPr>
        </p:nvSpPr>
        <p:spPr>
          <a:xfrm>
            <a:off x="611188" y="1773238"/>
            <a:ext cx="8086725" cy="4406900"/>
          </a:xfrm>
        </p:spPr>
        <p:txBody>
          <a:bodyPr/>
          <a:lstStyle/>
          <a:p>
            <a:pPr eaLnBrk="1" hangingPunct="1"/>
            <a:r>
              <a:rPr lang="cs-CZ" sz="1800" dirty="0" smtClean="0">
                <a:latin typeface="Franklin Gothic Book" pitchFamily="34" charset="0"/>
              </a:rPr>
              <a:t>Obr. 1 </a:t>
            </a:r>
            <a:r>
              <a:rPr lang="cs-CZ" sz="1800" dirty="0">
                <a:latin typeface="Franklin Gothic Book" pitchFamily="34" charset="0"/>
              </a:rPr>
              <a:t>AUTOR NEUVEDEN. </a:t>
            </a:r>
            <a:r>
              <a:rPr lang="cs-CZ" sz="1800" i="1" dirty="0">
                <a:latin typeface="Franklin Gothic Book" pitchFamily="34" charset="0"/>
              </a:rPr>
              <a:t>Scotland</a:t>
            </a:r>
            <a:r>
              <a:rPr lang="cs-CZ" sz="1800" dirty="0">
                <a:latin typeface="Franklin Gothic Book" pitchFamily="34" charset="0"/>
              </a:rPr>
              <a:t> [online]. [cit. 15.4.2013]. Dostupný na WWW: http://www.scootland.cz/zbozi/rms-lozisko-12x32x10-%286201-c3%29/ </a:t>
            </a:r>
            <a:endParaRPr lang="cs-CZ" sz="1800" dirty="0" smtClean="0">
              <a:latin typeface="Franklin Gothic Book" pitchFamily="34" charset="0"/>
            </a:endParaRPr>
          </a:p>
          <a:p>
            <a:pPr eaLnBrk="1" hangingPunct="1"/>
            <a:r>
              <a:rPr lang="cs-CZ" sz="1800" dirty="0" smtClean="0">
                <a:latin typeface="Franklin Gothic Book" pitchFamily="34" charset="0"/>
              </a:rPr>
              <a:t>Obr. 2 - </a:t>
            </a:r>
            <a:r>
              <a:rPr lang="cs-CZ" sz="1800" dirty="0"/>
              <a:t>AUTOR NEUVEDEN. </a:t>
            </a:r>
            <a:r>
              <a:rPr lang="cs-CZ" sz="1800" i="1" dirty="0"/>
              <a:t>Auto</a:t>
            </a:r>
            <a:r>
              <a:rPr lang="cs-CZ" sz="1800" dirty="0"/>
              <a:t> [online]. [cit. 15.4.2013]. Dostupný na WWW: http://www.auto.cz/siemens-vdo-elektronicke-klinove-brzdy-seriove-uz-v-roce-2010-11542/foto?foto=0 </a:t>
            </a:r>
            <a:endParaRPr lang="cs-CZ" sz="1800" dirty="0" smtClean="0"/>
          </a:p>
          <a:p>
            <a:pPr eaLnBrk="1" hangingPunct="1"/>
            <a:r>
              <a:rPr lang="cs-CZ" sz="1800" dirty="0" smtClean="0">
                <a:latin typeface="Franklin Gothic Book" pitchFamily="34" charset="0"/>
              </a:rPr>
              <a:t>Obr. 3 - </a:t>
            </a:r>
            <a:r>
              <a:rPr lang="cs-CZ" sz="1800" dirty="0"/>
              <a:t>AUTOR NEUVEDEN. </a:t>
            </a:r>
            <a:r>
              <a:rPr lang="cs-CZ" sz="1800" i="1" dirty="0" err="1"/>
              <a:t>Srandaweb</a:t>
            </a:r>
            <a:r>
              <a:rPr lang="cs-CZ" sz="1800" dirty="0"/>
              <a:t> [online]. [cit. 22.4.2013]. Dostupný na WWW: http://www.srandaweb.com/neskutecna-sila-treni-2012080300.html </a:t>
            </a:r>
            <a:endParaRPr lang="cs-CZ" sz="1800" dirty="0" smtClean="0"/>
          </a:p>
          <a:p>
            <a:pPr eaLnBrk="1" hangingPunct="1"/>
            <a:r>
              <a:rPr lang="cs-CZ" sz="1800" dirty="0" smtClean="0">
                <a:latin typeface="Franklin Gothic Book" pitchFamily="34" charset="0"/>
              </a:rPr>
              <a:t>Obr. 4 - </a:t>
            </a:r>
            <a:r>
              <a:rPr lang="cs-CZ" sz="1800" dirty="0"/>
              <a:t>AUTOR NEUVEDEN. </a:t>
            </a:r>
            <a:r>
              <a:rPr lang="cs-CZ" sz="1800" i="1" dirty="0"/>
              <a:t>VŠB</a:t>
            </a:r>
            <a:r>
              <a:rPr lang="cs-CZ" sz="1800" dirty="0"/>
              <a:t> [online]. [cit. 22.4.2013]. Dostupný na WWW: books.fs.vsb.cz</a:t>
            </a:r>
            <a:endParaRPr lang="cs-CZ" sz="1800" dirty="0" smtClean="0">
              <a:latin typeface="Franklin Gothic Book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15925" y="6180138"/>
            <a:ext cx="8281988" cy="57626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i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Autorem materiálu a všech jeho částí, není-li uvedeno jinak, je Mgr. Radek </a:t>
            </a:r>
            <a:r>
              <a:rPr lang="cs-CZ" sz="1400" i="1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Hoszowski</a:t>
            </a:r>
            <a:r>
              <a:rPr lang="cs-CZ" sz="1400" i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.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i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Financováno z ESF a státního rozpočtu ČR. </a:t>
            </a:r>
            <a:endParaRPr lang="cs-CZ" sz="2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6389" name="Obdélník 4"/>
          <p:cNvSpPr>
            <a:spLocks noChangeArrowheads="1"/>
          </p:cNvSpPr>
          <p:nvPr/>
        </p:nvSpPr>
        <p:spPr bwMode="auto">
          <a:xfrm>
            <a:off x="755650" y="549275"/>
            <a:ext cx="6442075" cy="738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>
                <a:latin typeface="Franklin Gothic Book" pitchFamily="34" charset="0"/>
              </a:rPr>
              <a:t> </a:t>
            </a:r>
            <a:r>
              <a:rPr lang="cs-CZ" sz="2400">
                <a:latin typeface="Franklin Gothic Book" pitchFamily="34" charset="0"/>
              </a:rPr>
              <a:t>Veškeré použité obrázky (kliparty) pocházejí  …</a:t>
            </a:r>
          </a:p>
          <a:p>
            <a:endParaRPr lang="cs-CZ">
              <a:latin typeface="Franklin Gothic Book" pitchFamily="34" charset="0"/>
            </a:endParaRPr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2231</TotalTime>
  <Words>346</Words>
  <Application>Microsoft Office PowerPoint</Application>
  <PresentationFormat>Předvádění na obrazovce (4:3)</PresentationFormat>
  <Paragraphs>49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Austin</vt:lpstr>
      <vt:lpstr>Prezentace aplikace PowerPoint</vt:lpstr>
      <vt:lpstr>Výukový materiál</vt:lpstr>
      <vt:lpstr>Prezentace aplikace PowerPoint</vt:lpstr>
      <vt:lpstr>Tření</vt:lpstr>
      <vt:lpstr>Význam tření</vt:lpstr>
      <vt:lpstr>Smykové tření</vt:lpstr>
      <vt:lpstr>Výpočet smykového tření</vt:lpstr>
      <vt:lpstr>Součinitel smykového tření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tematického celku</dc:title>
  <dc:creator>koala</dc:creator>
  <cp:lastModifiedBy>Radek Hoszowski</cp:lastModifiedBy>
  <cp:revision>241</cp:revision>
  <dcterms:created xsi:type="dcterms:W3CDTF">2011-04-17T19:50:20Z</dcterms:created>
  <dcterms:modified xsi:type="dcterms:W3CDTF">2013-04-22T08:28:14Z</dcterms:modified>
</cp:coreProperties>
</file>