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1" r:id="rId6"/>
    <p:sldId id="272" r:id="rId7"/>
    <p:sldId id="273" r:id="rId8"/>
    <p:sldId id="274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42" autoAdjust="0"/>
    <p:restoredTop sz="94660"/>
  </p:normalViewPr>
  <p:slideViewPr>
    <p:cSldViewPr>
      <p:cViewPr>
        <p:scale>
          <a:sx n="75" d="100"/>
          <a:sy n="75" d="100"/>
        </p:scale>
        <p:origin x="-1068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B806534F-DEF9-46E7-91D4-9A5917C20F03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78BA6CC-1CEA-4380-B4BA-D410852AB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83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8A36-9362-42A3-B866-FD62FB379F7E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F9632-FAEA-4DAC-86C6-8407F6750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790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27E23-A415-434E-917D-BFC1303485FF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7A0D7-C333-47BC-82D3-BCF67A4C3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196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834AD-B756-4A19-B1B6-EEB9AC152EEC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B8596-F692-45AD-BA61-1203095606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321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EAD1F-8710-47D5-8D42-93F4E108BF7C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49555-CB72-4606-896B-67F87E3BB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420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CCAD2-819D-4B4C-B2C7-8717ECBC1B08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51F63-66DF-475D-8195-8621AC4AC2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07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CA6E2-ED1D-42C0-B2EE-7C547C43CBE0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DA6A3-696C-41B0-B6C9-2BCDC11D1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335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E8A46-4621-4440-97B7-4A7C8BF264B0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D2D56-A90E-4B0F-AFC3-9667D6F880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152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E7668-B20A-4834-93B9-E38B654D301C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C94E7-A708-4629-BF42-F2D107795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518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E5402-3B22-456F-9C7F-3DF217F765E2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CE2BE-FB1E-4810-BBAA-246AE9B2B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871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AB3A1-527B-4174-B167-A9107D2CE245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7EB9A-9B4B-489D-99B2-1CF90305A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175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4BFF3B9-F540-4E11-AFCA-A4CDBABBB8CF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5A5788AC-B382-470C-981A-AD458BB6C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4" r:id="rId1"/>
    <p:sldLayoutId id="2147484066" r:id="rId2"/>
    <p:sldLayoutId id="2147484067" r:id="rId3"/>
    <p:sldLayoutId id="2147484068" r:id="rId4"/>
    <p:sldLayoutId id="2147484069" r:id="rId5"/>
    <p:sldLayoutId id="2147484070" r:id="rId6"/>
    <p:sldLayoutId id="2147484071" r:id="rId7"/>
    <p:sldLayoutId id="2147484075" r:id="rId8"/>
    <p:sldLayoutId id="2147484076" r:id="rId9"/>
    <p:sldLayoutId id="2147484072" r:id="rId10"/>
    <p:sldLayoutId id="214748407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933825"/>
            <a:ext cx="3309938" cy="17478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Technická mechanika – Tření </a:t>
            </a:r>
            <a:r>
              <a:rPr lang="cs-CZ" sz="2800" dirty="0" smtClean="0">
                <a:solidFill>
                  <a:srgbClr val="443329"/>
                </a:solidFill>
              </a:rPr>
              <a:t>vláknové</a:t>
            </a:r>
            <a:endParaRPr lang="cs-CZ" sz="2800" dirty="0" smtClean="0">
              <a:solidFill>
                <a:srgbClr val="443329"/>
              </a:solidFill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05_03_32_INOVACE_13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Technická mechanika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Výpočet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vláknového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tření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okolo nehybné válcové plochy.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Součinitel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vláknového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tření, 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úhel opásání,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třecí síla. 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288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Vláknové </a:t>
            </a: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tření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Tření vláknové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Vniká při smýkání lan a pásů po nehybné válcové ploše.</a:t>
            </a:r>
            <a:endParaRPr lang="cs-CZ" dirty="0" smtClean="0"/>
          </a:p>
          <a:p>
            <a:pPr marL="69850" indent="0">
              <a:buNone/>
            </a:pPr>
            <a:endParaRPr lang="cs-CZ" dirty="0" smtClean="0"/>
          </a:p>
          <a:p>
            <a:r>
              <a:rPr lang="cs-CZ" dirty="0" smtClean="0"/>
              <a:t>Síla je vždy větší na straně, kde lano opouští válcovou plochu.</a:t>
            </a:r>
          </a:p>
          <a:p>
            <a:endParaRPr lang="cs-CZ" dirty="0"/>
          </a:p>
          <a:p>
            <a:r>
              <a:rPr lang="cs-CZ" dirty="0" smtClean="0"/>
              <a:t>Velikost této síly závisí na úhlu opásání a drsnosti povrchu.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0923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Zvedání břemene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Při zvedání břemene platí že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𝑄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𝑄</m:t>
                    </m:r>
                    <m:r>
                      <a:rPr lang="cs-CZ" b="0" i="1" smtClean="0">
                        <a:latin typeface="Cambria Math"/>
                      </a:rPr>
                      <m:t>.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𝑒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𝛼</m:t>
                        </m:r>
                      </m:sup>
                    </m:sSup>
                  </m:oMath>
                </a14:m>
                <a:r>
                  <a:rPr lang="cs-CZ" dirty="0" smtClean="0"/>
                  <a:t>.</a:t>
                </a:r>
              </a:p>
              <a:p>
                <a:r>
                  <a:rPr lang="cs-CZ" i="1" dirty="0"/>
                  <a:t>e</a:t>
                </a:r>
                <a:r>
                  <a:rPr lang="cs-CZ" dirty="0" smtClean="0"/>
                  <a:t> = 2,71828</a:t>
                </a:r>
              </a:p>
              <a:p>
                <a:r>
                  <a:rPr lang="cs-CZ" i="1" dirty="0"/>
                  <a:t>f</a:t>
                </a:r>
                <a:r>
                  <a:rPr lang="cs-CZ" dirty="0" smtClean="0"/>
                  <a:t> – součinitel smykového</a:t>
                </a:r>
              </a:p>
              <a:p>
                <a:pPr marL="69850" indent="0">
                  <a:buNone/>
                </a:pPr>
                <a:r>
                  <a:rPr lang="cs-CZ" dirty="0"/>
                  <a:t>	tření</a:t>
                </a:r>
              </a:p>
              <a:p>
                <a:r>
                  <a:rPr lang="cs-CZ" dirty="0" smtClean="0">
                    <a:sym typeface="Symbol"/>
                  </a:rPr>
                  <a:t> - úhel opásání v rad.</a:t>
                </a:r>
                <a:endParaRPr lang="cs-CZ" dirty="0"/>
              </a:p>
              <a:p>
                <a:pPr marL="69850" indent="0">
                  <a:buNone/>
                </a:pPr>
                <a:r>
                  <a:rPr lang="cs-CZ" dirty="0" smtClean="0"/>
                  <a:t>	</a:t>
                </a:r>
                <a:endParaRPr lang="cs-CZ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3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4837554" y="6093296"/>
            <a:ext cx="197797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</a:t>
            </a:r>
            <a:r>
              <a:rPr lang="cs-CZ" sz="1200" dirty="0" smtClean="0"/>
              <a:t>Zvedání břemene</a:t>
            </a:r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5796888" y="6505872"/>
            <a:ext cx="194271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Obr. </a:t>
            </a:r>
            <a:r>
              <a:rPr lang="cs-CZ" sz="1200" dirty="0" smtClean="0"/>
              <a:t>2 </a:t>
            </a:r>
            <a:r>
              <a:rPr lang="cs-CZ" sz="1200" dirty="0"/>
              <a:t>– </a:t>
            </a:r>
            <a:r>
              <a:rPr lang="cs-CZ" sz="1200" dirty="0" smtClean="0"/>
              <a:t>Kuličková ložiska</a:t>
            </a:r>
            <a:endParaRPr lang="cs-CZ" sz="1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02" r="52440"/>
          <a:stretch/>
        </p:blipFill>
        <p:spPr>
          <a:xfrm>
            <a:off x="5081810" y="2942332"/>
            <a:ext cx="2657789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3128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9656" y="764704"/>
            <a:ext cx="7024687" cy="1143000"/>
          </a:xfrm>
        </p:spPr>
        <p:txBody>
          <a:bodyPr/>
          <a:lstStyle/>
          <a:p>
            <a:r>
              <a:rPr lang="cs-CZ" dirty="0" smtClean="0"/>
              <a:t>Spouštění břemene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043608" y="2060848"/>
                <a:ext cx="6777037" cy="3508375"/>
              </a:xfrm>
            </p:spPr>
            <p:txBody>
              <a:bodyPr/>
              <a:lstStyle/>
              <a:p>
                <a:r>
                  <a:rPr lang="cs-CZ" dirty="0" smtClean="0"/>
                  <a:t>Pro spouštění břemene platí, že:</a:t>
                </a:r>
              </a:p>
              <a:p>
                <a:pPr marL="69850" indent="0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 smtClean="0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𝑄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𝑡𝑒𝑑𝑦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𝑄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.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num>
                      <m:den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𝑒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𝑓</m:t>
                            </m:r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𝛼</m:t>
                            </m:r>
                          </m:sup>
                        </m:sSup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43608" y="2060848"/>
                <a:ext cx="6777037" cy="3508375"/>
              </a:xfrm>
              <a:blipFill rotWithShape="1">
                <a:blip r:embed="rId2"/>
                <a:stretch>
                  <a:fillRect t="-13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2555776" y="6180940"/>
            <a:ext cx="208858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</a:t>
            </a:r>
            <a:r>
              <a:rPr lang="cs-CZ" sz="1200" dirty="0" smtClean="0"/>
              <a:t>2 </a:t>
            </a:r>
            <a:r>
              <a:rPr lang="cs-CZ" sz="1200" dirty="0" smtClean="0"/>
              <a:t>– </a:t>
            </a:r>
            <a:r>
              <a:rPr lang="cs-CZ" sz="1200" dirty="0" smtClean="0"/>
              <a:t>spouštění břemene</a:t>
            </a:r>
            <a:endParaRPr lang="cs-CZ" sz="1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683" t="6944"/>
          <a:stretch/>
        </p:blipFill>
        <p:spPr>
          <a:xfrm>
            <a:off x="2436518" y="3136900"/>
            <a:ext cx="3215602" cy="2840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385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7024687" cy="1143000"/>
          </a:xfrm>
        </p:spPr>
        <p:txBody>
          <a:bodyPr/>
          <a:lstStyle/>
          <a:p>
            <a:r>
              <a:rPr lang="cs-CZ" dirty="0" smtClean="0"/>
              <a:t>Výpočet </a:t>
            </a:r>
            <a:r>
              <a:rPr lang="cs-CZ" dirty="0" smtClean="0"/>
              <a:t>vláknového tření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88840"/>
            <a:ext cx="6777037" cy="3508375"/>
          </a:xfrm>
        </p:spPr>
        <p:txBody>
          <a:bodyPr/>
          <a:lstStyle/>
          <a:p>
            <a:r>
              <a:rPr lang="cs-CZ" dirty="0" smtClean="0"/>
              <a:t>Vypočítejte velikost síly </a:t>
            </a:r>
            <a:r>
              <a:rPr lang="cs-CZ" i="1" dirty="0" smtClean="0"/>
              <a:t>F </a:t>
            </a:r>
            <a:r>
              <a:rPr lang="cs-CZ" dirty="0" smtClean="0"/>
              <a:t>pro zvedání břemene tíhy G, smýká-li se lano po nehybné válcové ploše</a:t>
            </a:r>
          </a:p>
          <a:p>
            <a:pPr marL="69850" indent="0">
              <a:buNone/>
            </a:pPr>
            <a:endParaRPr lang="cs-CZ" dirty="0" smtClean="0"/>
          </a:p>
          <a:p>
            <a:r>
              <a:rPr lang="cs-CZ" dirty="0" smtClean="0"/>
              <a:t>G = 1000N</a:t>
            </a:r>
          </a:p>
          <a:p>
            <a:r>
              <a:rPr lang="cs-CZ" i="1" dirty="0"/>
              <a:t>f</a:t>
            </a:r>
            <a:r>
              <a:rPr lang="cs-CZ" dirty="0" smtClean="0"/>
              <a:t> = 0,2</a:t>
            </a:r>
          </a:p>
          <a:p>
            <a:r>
              <a:rPr lang="cs-CZ" dirty="0" smtClean="0">
                <a:sym typeface="Symbol"/>
              </a:rPr>
              <a:t> = 100°</a:t>
            </a:r>
            <a:endParaRPr lang="cs-CZ" dirty="0" smtClean="0"/>
          </a:p>
          <a:p>
            <a:endParaRPr lang="cs-CZ" dirty="0"/>
          </a:p>
          <a:p>
            <a:pPr marL="69850" indent="0">
              <a:buNone/>
            </a:pP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429620"/>
            <a:ext cx="2915057" cy="271500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987220" y="6144624"/>
            <a:ext cx="16525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úhel opásání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904749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180</m:t>
                        </m:r>
                      </m:den>
                    </m:f>
                    <m:r>
                      <a:rPr lang="cs-CZ" b="0" i="1" smtClean="0">
                        <a:latin typeface="Cambria Math"/>
                        <a:ea typeface="Cambria Math"/>
                      </a:rPr>
                      <m:t>.100=1,745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𝑟𝑎𝑑</m:t>
                    </m:r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endParaRPr lang="cs-CZ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𝐹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𝐺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𝑒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  <m:r>
                          <a:rPr lang="cs-CZ" b="0" i="1" smtClean="0">
                            <a:latin typeface="Cambria Math"/>
                          </a:rPr>
                          <m:t>.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𝛼</m:t>
                        </m:r>
                      </m:sup>
                    </m:sSup>
                    <m:r>
                      <a:rPr lang="cs-CZ" b="0" i="1" smtClean="0">
                        <a:latin typeface="Cambria Math"/>
                        <a:sym typeface="Symbol"/>
                      </a:rPr>
                      <m:t>  </m:t>
                    </m:r>
                    <m:r>
                      <a:rPr lang="cs-CZ" b="0" i="1" smtClean="0">
                        <a:latin typeface="Cambria Math"/>
                        <a:sym typeface="Symbol"/>
                      </a:rPr>
                      <m:t>𝐹</m:t>
                    </m:r>
                    <m:r>
                      <a:rPr lang="cs-CZ" b="0" i="1" smtClean="0">
                        <a:latin typeface="Cambria Math"/>
                        <a:sym typeface="Symbol"/>
                      </a:rPr>
                      <m:t>=1000.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sym typeface="Symbol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sym typeface="Symbol"/>
                          </a:rPr>
                          <m:t>𝑒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sym typeface="Symbol"/>
                          </a:rPr>
                          <m:t>0,2.1,745</m:t>
                        </m:r>
                      </m:sup>
                    </m:sSup>
                    <m:r>
                      <a:rPr lang="cs-CZ" b="0" i="1" smtClean="0">
                        <a:latin typeface="Cambria Math"/>
                        <a:sym typeface="Symbol"/>
                      </a:rPr>
                      <m:t>=1420</m:t>
                    </m:r>
                    <m:r>
                      <a:rPr lang="cs-CZ" b="0" i="1" smtClean="0">
                        <a:latin typeface="Cambria Math"/>
                        <a:sym typeface="Symbol"/>
                      </a:rPr>
                      <m:t>𝑁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470247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1 </a:t>
            </a:r>
            <a:r>
              <a:rPr lang="cs-CZ" sz="1800" dirty="0" smtClean="0">
                <a:latin typeface="Franklin Gothic Book" pitchFamily="34" charset="0"/>
              </a:rPr>
              <a:t>a 2 - </a:t>
            </a:r>
            <a:r>
              <a:rPr lang="cs-CZ" sz="1800" dirty="0"/>
              <a:t>SALABA, Stanislav; MATĚNA, Antonín. </a:t>
            </a:r>
            <a:r>
              <a:rPr lang="cs-CZ" sz="1800" i="1" dirty="0"/>
              <a:t>Mechanika I</a:t>
            </a:r>
            <a:r>
              <a:rPr lang="cs-CZ" sz="1800" dirty="0"/>
              <a:t>. Praha: SNTL, 1977, ISBN 5462</a:t>
            </a:r>
            <a:r>
              <a:rPr lang="cs-CZ" sz="1800" dirty="0" smtClean="0"/>
              <a:t>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3 -  </a:t>
            </a:r>
            <a:r>
              <a:rPr lang="cs-CZ" sz="1800" dirty="0"/>
              <a:t>MIČKAL, Karel. </a:t>
            </a:r>
            <a:r>
              <a:rPr lang="cs-CZ" sz="1800" i="1" dirty="0"/>
              <a:t>Technická mechanika</a:t>
            </a:r>
            <a:r>
              <a:rPr lang="cs-CZ" sz="1800" dirty="0"/>
              <a:t>. Praha: Informatorium, 1995, ISBN 80-85427-53-2. </a:t>
            </a:r>
            <a:endParaRPr lang="cs-CZ" sz="18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2364</TotalTime>
  <Words>345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Výukový materiál</vt:lpstr>
      <vt:lpstr>Prezentace aplikace PowerPoint</vt:lpstr>
      <vt:lpstr>Tření vláknové</vt:lpstr>
      <vt:lpstr>Zvedání břemene</vt:lpstr>
      <vt:lpstr>Spouštění břemene</vt:lpstr>
      <vt:lpstr>Výpočet vláknového tření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264</cp:revision>
  <dcterms:created xsi:type="dcterms:W3CDTF">2011-04-17T19:50:20Z</dcterms:created>
  <dcterms:modified xsi:type="dcterms:W3CDTF">2013-04-25T08:03:09Z</dcterms:modified>
</cp:coreProperties>
</file>