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42" autoAdjust="0"/>
    <p:restoredTop sz="94660"/>
  </p:normalViewPr>
  <p:slideViewPr>
    <p:cSldViewPr>
      <p:cViewPr>
        <p:scale>
          <a:sx n="75" d="100"/>
          <a:sy n="75" d="100"/>
        </p:scale>
        <p:origin x="-40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B806534F-DEF9-46E7-91D4-9A5917C20F03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78BA6CC-1CEA-4380-B4BA-D410852ABC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83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8A36-9362-42A3-B866-FD62FB379F7E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4F9632-FAEA-4DAC-86C6-8407F6750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790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27E23-A415-434E-917D-BFC1303485FF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7A0D7-C333-47BC-82D3-BCF67A4C3F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196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4834AD-B756-4A19-B1B6-EEB9AC152EEC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B8596-F692-45AD-BA61-1203095606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321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EAD1F-8710-47D5-8D42-93F4E108BF7C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49555-CB72-4606-896B-67F87E3BB1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420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CCAD2-819D-4B4C-B2C7-8717ECBC1B08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51F63-66DF-475D-8195-8621AC4AC2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07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CA6E2-ED1D-42C0-B2EE-7C547C43CBE0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DA6A3-696C-41B0-B6C9-2BCDC11D17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335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E8A46-4621-4440-97B7-4A7C8BF264B0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D2D56-A90E-4B0F-AFC3-9667D6F880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152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E7668-B20A-4834-93B9-E38B654D301C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CC94E7-A708-4629-BF42-F2D107795F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518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E5402-3B22-456F-9C7F-3DF217F765E2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CE2BE-FB1E-4810-BBAA-246AE9B2B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871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AB3A1-527B-4174-B167-A9107D2CE245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7EB9A-9B4B-489D-99B2-1CF90305A8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175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4BFF3B9-F540-4E11-AFCA-A4CDBABBB8CF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5A5788AC-B382-470C-981A-AD458BB6CF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4" r:id="rId1"/>
    <p:sldLayoutId id="2147484066" r:id="rId2"/>
    <p:sldLayoutId id="2147484067" r:id="rId3"/>
    <p:sldLayoutId id="2147484068" r:id="rId4"/>
    <p:sldLayoutId id="2147484069" r:id="rId5"/>
    <p:sldLayoutId id="2147484070" r:id="rId6"/>
    <p:sldLayoutId id="2147484071" r:id="rId7"/>
    <p:sldLayoutId id="2147484075" r:id="rId8"/>
    <p:sldLayoutId id="2147484076" r:id="rId9"/>
    <p:sldLayoutId id="2147484072" r:id="rId10"/>
    <p:sldLayoutId id="214748407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933825"/>
            <a:ext cx="3309938" cy="174783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Technická mechanika – Čepové tření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05_03_32_INOVACE_15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Technická mechanika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Výpočet tření v čepech.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Radiální, axiální a vybraný čep, moment čepového tření, 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součinitel čepového tření. 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288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Čepové tření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687" cy="1143000"/>
          </a:xfrm>
        </p:spPr>
        <p:txBody>
          <a:bodyPr/>
          <a:lstStyle/>
          <a:p>
            <a:r>
              <a:rPr lang="cs-CZ" dirty="0" smtClean="0"/>
              <a:t>Čepové tření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916832"/>
            <a:ext cx="6777037" cy="3508375"/>
          </a:xfrm>
        </p:spPr>
        <p:txBody>
          <a:bodyPr/>
          <a:lstStyle/>
          <a:p>
            <a:r>
              <a:rPr lang="cs-CZ" dirty="0" smtClean="0"/>
              <a:t>Různé části otočného mechanismu spojujeme čepem.</a:t>
            </a:r>
          </a:p>
          <a:p>
            <a:r>
              <a:rPr lang="cs-CZ" dirty="0" smtClean="0"/>
              <a:t>Ve stykové ploše mezi čepem a mechanismem vzniká tření, jenž působí proti směru pohybu.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1988" y="3501008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652120" y="5445224"/>
            <a:ext cx="9889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Obr.1. - čep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930923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Radiální a axiální čep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působení síly na čep rozlišujeme čepy Radiální a Axiální.</a:t>
            </a:r>
          </a:p>
          <a:p>
            <a:r>
              <a:rPr lang="cs-CZ" dirty="0" smtClean="0"/>
              <a:t>Působí-li síla kolmo k ose otáčení – radiální</a:t>
            </a:r>
          </a:p>
          <a:p>
            <a:r>
              <a:rPr lang="cs-CZ" dirty="0" smtClean="0"/>
              <a:t>Působí-li síla v ose otáčení – axiální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4103774"/>
            <a:ext cx="5700132" cy="182504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928139" y="6026804"/>
            <a:ext cx="218155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čep radiální a axiální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2435442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Čepy radiální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Uvažujme uložení čepu ve volné pánvi u něhož dochází ke styku v přímce.</a:t>
            </a:r>
          </a:p>
          <a:p>
            <a:r>
              <a:rPr lang="cs-CZ" dirty="0" smtClean="0"/>
              <a:t>Při otáčení se čep posune a tím se také posune působiště vzájemného působení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4035097"/>
            <a:ext cx="6029262" cy="162614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267743" y="6071283"/>
            <a:ext cx="271215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radiální čep v klidu a v rotaci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4729545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momentu čepového tření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043608" y="2348880"/>
                <a:ext cx="6777037" cy="3508375"/>
              </a:xfrm>
            </p:spPr>
            <p:txBody>
              <a:bodyPr/>
              <a:lstStyle/>
              <a:p>
                <a:pPr marL="69850" indent="0">
                  <a:buNone/>
                </a:pPr>
                <a:endParaRPr lang="cs-CZ" i="1" dirty="0" smtClean="0">
                  <a:latin typeface="Cambria Math"/>
                </a:endParaRPr>
              </a:p>
              <a:p>
                <a:pPr marL="6985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𝑀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č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𝑄</m:t>
                      </m:r>
                      <m:r>
                        <a:rPr lang="cs-CZ" b="0" i="1" smtClean="0">
                          <a:latin typeface="Cambria Math"/>
                        </a:rPr>
                        <m:t>.</m:t>
                      </m:r>
                      <m:r>
                        <a:rPr lang="cs-CZ" b="0" i="1" smtClean="0">
                          <a:latin typeface="Cambria Math"/>
                        </a:rPr>
                        <m:t>𝑞</m:t>
                      </m:r>
                      <m:r>
                        <a:rPr lang="cs-CZ" b="0" i="1" smtClean="0">
                          <a:latin typeface="Cambria Math"/>
                        </a:rPr>
                        <m:t>;      </m:t>
                      </m:r>
                      <m:r>
                        <a:rPr lang="cs-CZ" b="0" i="1" smtClean="0">
                          <a:latin typeface="Cambria Math"/>
                        </a:rPr>
                        <m:t>𝑞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.</m:t>
                      </m:r>
                      <m:r>
                        <a:rPr lang="cs-CZ" b="0" i="1" smtClean="0">
                          <a:latin typeface="Cambria Math"/>
                        </a:rPr>
                        <m:t>𝑠𝑖𝑛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𝜑</m:t>
                      </m:r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pPr marL="6985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𝑀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č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𝑄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.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.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𝑠𝑖𝑛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𝜑</m:t>
                      </m:r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pPr marL="69850" indent="0">
                  <a:buNone/>
                </a:pPr>
                <a:endParaRPr lang="cs-CZ" b="0" dirty="0" smtClean="0">
                  <a:ea typeface="Cambria Math"/>
                </a:endParaRPr>
              </a:p>
              <a:p>
                <a:pPr>
                  <a:buFont typeface="Symbol" pitchFamily="18" charset="2"/>
                  <a:buChar char="j"/>
                </a:pPr>
                <a:r>
                  <a:rPr lang="cs-CZ" b="0" dirty="0" smtClean="0">
                    <a:ea typeface="Cambria Math"/>
                    <a:sym typeface="Symbol"/>
                  </a:rPr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0" i="1" smtClean="0">
                            <a:latin typeface="Cambria Math"/>
                            <a:ea typeface="Cambria Math"/>
                            <a:sym typeface="Symbol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sym typeface="Symbol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ea typeface="Cambria Math"/>
                            <a:sym typeface="Symbol"/>
                          </a:rPr>
                          <m:t>č</m:t>
                        </m:r>
                      </m:sub>
                    </m:sSub>
                  </m:oMath>
                </a14:m>
                <a:r>
                  <a:rPr lang="cs-CZ" b="0" dirty="0" smtClean="0">
                    <a:ea typeface="Cambria Math"/>
                  </a:rPr>
                  <a:t> - součinitel čepového tření</a:t>
                </a:r>
              </a:p>
              <a:p>
                <a:pPr>
                  <a:buFont typeface="Symbol" pitchFamily="18" charset="2"/>
                  <a:buChar char="j"/>
                </a:pPr>
                <a:endParaRPr lang="cs-CZ" b="0" dirty="0" smtClean="0">
                  <a:ea typeface="Cambria Math"/>
                </a:endParaRPr>
              </a:p>
              <a:p>
                <a:pPr marL="6985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𝑀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č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𝑄</m:t>
                      </m:r>
                      <m:r>
                        <a:rPr lang="cs-CZ" b="0" i="1" smtClean="0">
                          <a:latin typeface="Cambria Math"/>
                        </a:rPr>
                        <m:t>.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.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𝑓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č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43608" y="2348880"/>
                <a:ext cx="6777037" cy="3508375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727438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Součinitele čepového tření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755576" y="2324100"/>
                <a:ext cx="7632848" cy="3508375"/>
              </a:xfrm>
            </p:spPr>
            <p:txBody>
              <a:bodyPr/>
              <a:lstStyle/>
              <a:p>
                <a:pPr marL="69850" indent="0">
                  <a:buNone/>
                </a:pPr>
                <a:r>
                  <a:rPr lang="cs-CZ" dirty="0" smtClean="0"/>
                  <a:t>Suché tření 		– nezaběhaný čep 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=1,5</m:t>
                    </m:r>
                    <m:r>
                      <a:rPr lang="cs-CZ" b="0" i="1" smtClean="0">
                        <a:latin typeface="Cambria Math"/>
                      </a:rPr>
                      <m:t>𝑓</m:t>
                    </m:r>
                  </m:oMath>
                </a14:m>
                <a:endParaRPr lang="cs-CZ" b="0" dirty="0" smtClean="0"/>
              </a:p>
              <a:p>
                <a:pPr marL="69850" indent="0">
                  <a:buNone/>
                </a:pPr>
                <a:endParaRPr lang="cs-CZ" b="0" dirty="0" smtClean="0"/>
              </a:p>
              <a:p>
                <a:pPr marL="69850" indent="0">
                  <a:buNone/>
                </a:pPr>
                <a:r>
                  <a:rPr lang="cs-CZ" dirty="0" smtClean="0"/>
                  <a:t>			– zaběhaný čep  </a:t>
                </a:r>
                <a:r>
                  <a:rPr lang="cs-CZ" dirty="0"/>
                  <a:t>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=1,</m:t>
                    </m:r>
                    <m:r>
                      <a:rPr lang="cs-CZ" b="0" i="1" smtClean="0">
                        <a:latin typeface="Cambria Math"/>
                      </a:rPr>
                      <m:t>2</m:t>
                    </m:r>
                    <m:r>
                      <a:rPr lang="cs-CZ" i="1">
                        <a:latin typeface="Cambria Math"/>
                      </a:rPr>
                      <m:t>5</m:t>
                    </m:r>
                    <m:r>
                      <a:rPr lang="cs-CZ" i="1">
                        <a:latin typeface="Cambria Math"/>
                      </a:rPr>
                      <m:t>𝑓</m:t>
                    </m:r>
                  </m:oMath>
                </a14:m>
                <a:endParaRPr lang="cs-CZ" dirty="0" smtClean="0"/>
              </a:p>
              <a:p>
                <a:pPr marL="69850" indent="0">
                  <a:buNone/>
                </a:pPr>
                <a:endParaRPr lang="cs-CZ" dirty="0" smtClean="0"/>
              </a:p>
              <a:p>
                <a:pPr marL="69850" indent="0">
                  <a:buNone/>
                </a:pPr>
                <a:r>
                  <a:rPr lang="cs-CZ" dirty="0" smtClean="0"/>
                  <a:t>Polosuché tření 	–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0,1 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ž 0,01</m:t>
                    </m:r>
                  </m:oMath>
                </a14:m>
                <a:endParaRPr lang="cs-CZ" dirty="0"/>
              </a:p>
              <a:p>
                <a:pPr marL="69850" indent="0">
                  <a:buNone/>
                </a:pPr>
                <a:endParaRPr lang="cs-CZ" dirty="0" smtClean="0"/>
              </a:p>
              <a:p>
                <a:pPr marL="69850" indent="0">
                  <a:buNone/>
                </a:pPr>
                <a:r>
                  <a:rPr lang="cs-CZ" dirty="0" smtClean="0"/>
                  <a:t>Kapalinové tření	–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č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=0,</m:t>
                    </m:r>
                    <m:r>
                      <a:rPr lang="cs-CZ" b="0" i="1" smtClean="0">
                        <a:latin typeface="Cambria Math"/>
                      </a:rPr>
                      <m:t>0</m:t>
                    </m:r>
                    <m:r>
                      <a:rPr lang="cs-CZ" i="1">
                        <a:latin typeface="Cambria Math"/>
                      </a:rPr>
                      <m:t>1 </m:t>
                    </m:r>
                    <m:r>
                      <a:rPr lang="cs-CZ" i="1">
                        <a:latin typeface="Cambria Math"/>
                      </a:rPr>
                      <m:t>𝑎</m:t>
                    </m:r>
                    <m:r>
                      <a:rPr lang="cs-CZ" i="1">
                        <a:latin typeface="Cambria Math"/>
                      </a:rPr>
                      <m:t>ž 0,001</m:t>
                    </m:r>
                  </m:oMath>
                </a14:m>
                <a:endParaRPr lang="cs-CZ" dirty="0"/>
              </a:p>
              <a:p>
                <a:pPr marL="69850" indent="0">
                  <a:buNone/>
                </a:pPr>
                <a:endParaRPr lang="cs-CZ" dirty="0"/>
              </a:p>
              <a:p>
                <a:pPr marL="6985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55576" y="2324100"/>
                <a:ext cx="7632848" cy="3508375"/>
              </a:xfrm>
              <a:blipFill rotWithShape="1">
                <a:blip r:embed="rId2"/>
                <a:stretch>
                  <a:fillRect l="-399" t="-13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551725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Čepy axiální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těchto čepů se kolmý tlak rozloží rovnoměrně po </a:t>
            </a:r>
            <a:r>
              <a:rPr lang="cs-CZ" smtClean="0"/>
              <a:t>styčné ploše.</a:t>
            </a:r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3284984"/>
            <a:ext cx="6878189" cy="208823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699792" y="5943763"/>
            <a:ext cx="27345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čep nezaběhaný a zaběhaný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545603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momentu axiálního čepového tření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6985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𝑀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č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∑"/>
                          <m:subHide m:val="on"/>
                          <m:sup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naryPr>
                        <m:sub/>
                        <m:sup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∆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č</m:t>
                              </m:r>
                            </m:sub>
                          </m:sSub>
                        </m:e>
                      </m:nary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chr m:val="∑"/>
                          <m:subHide m:val="on"/>
                          <m:sup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naryPr>
                        <m:sub/>
                        <m:sup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∆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sub>
                          </m:sSub>
                        </m:e>
                      </m:nary>
                      <m:r>
                        <a:rPr lang="cs-CZ" b="0" i="1" smtClean="0">
                          <a:latin typeface="Cambria Math"/>
                        </a:rPr>
                        <m:t>.</m:t>
                      </m:r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.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</a:rPr>
                        <m:t>.</m:t>
                      </m:r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.</m:t>
                      </m:r>
                      <m:nary>
                        <m:naryPr>
                          <m:chr m:val="∑"/>
                          <m:subHide m:val="on"/>
                          <m:sup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naryPr>
                        <m:sub/>
                        <m:sup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∆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cs-CZ" dirty="0" smtClean="0"/>
              </a:p>
              <a:p>
                <a:pPr marL="69850" indent="0">
                  <a:buNone/>
                </a:pPr>
                <a:endParaRPr lang="cs-CZ" dirty="0" smtClean="0"/>
              </a:p>
              <a:p>
                <a:pPr marL="69850" indent="0">
                  <a:buNone/>
                </a:pPr>
                <a:r>
                  <a:rPr lang="cs-CZ" dirty="0" smtClean="0"/>
                  <a:t>a odtud dostáváme</a:t>
                </a:r>
              </a:p>
              <a:p>
                <a:pPr marL="69850" indent="0">
                  <a:buNone/>
                </a:pPr>
                <a:endParaRPr lang="cs-CZ" dirty="0" smtClean="0"/>
              </a:p>
              <a:p>
                <a:pPr marL="6985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𝑀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č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.</m:t>
                      </m:r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.</m:t>
                      </m:r>
                      <m:r>
                        <a:rPr lang="cs-CZ" b="0" i="1" smtClean="0">
                          <a:latin typeface="Cambria Math"/>
                        </a:rPr>
                        <m:t>𝑄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3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795186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Čep axiální vybraný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Aby nedošlo při velkém zatížení k porušení materiálu vysoustruží se střed čepu.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3284984"/>
            <a:ext cx="4752528" cy="259352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699792" y="5878506"/>
            <a:ext cx="160287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vybraný čep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553078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Moment čepového tření vybraného čepu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6985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𝑀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č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.</m:t>
                      </m:r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.</m:t>
                      </m:r>
                      <m:r>
                        <a:rPr lang="cs-CZ" b="0" i="1" smtClean="0">
                          <a:latin typeface="Cambria Math"/>
                        </a:rPr>
                        <m:t>𝑄</m:t>
                      </m:r>
                    </m:oMath>
                  </m:oMathPara>
                </a14:m>
                <a:endParaRPr lang="cs-CZ" dirty="0" smtClean="0"/>
              </a:p>
              <a:p>
                <a:pPr marL="69850" indent="0">
                  <a:buNone/>
                </a:pPr>
                <a:endParaRPr lang="cs-CZ" dirty="0" smtClean="0"/>
              </a:p>
              <a:p>
                <a:pPr marL="69850" indent="0">
                  <a:buNone/>
                </a:pPr>
                <a:endParaRPr lang="cs-CZ" dirty="0"/>
              </a:p>
              <a:p>
                <a:pPr marL="6985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531977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1 - </a:t>
            </a:r>
            <a:r>
              <a:rPr lang="cs-CZ" sz="1800" dirty="0"/>
              <a:t>AUTOR NEUVEDEN. </a:t>
            </a:r>
            <a:r>
              <a:rPr lang="cs-CZ" sz="1800" i="1" dirty="0"/>
              <a:t>zaměřovač</a:t>
            </a:r>
            <a:r>
              <a:rPr lang="cs-CZ" sz="1800" dirty="0"/>
              <a:t> [online]. [cit. 7.5.2013]. Dostupný na WWW: http://zamerovac.cz/ 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</a:t>
            </a:r>
            <a:r>
              <a:rPr lang="cs-CZ" sz="1800" dirty="0">
                <a:latin typeface="Franklin Gothic Book" pitchFamily="34" charset="0"/>
              </a:rPr>
              <a:t>. </a:t>
            </a:r>
            <a:r>
              <a:rPr lang="cs-CZ" sz="1800" dirty="0" smtClean="0">
                <a:latin typeface="Franklin Gothic Book" pitchFamily="34" charset="0"/>
              </a:rPr>
              <a:t>2,3,4,5 </a:t>
            </a:r>
            <a:r>
              <a:rPr lang="cs-CZ" sz="1800" dirty="0">
                <a:latin typeface="Franklin Gothic Book" pitchFamily="34" charset="0"/>
              </a:rPr>
              <a:t>- </a:t>
            </a:r>
            <a:r>
              <a:rPr lang="cs-CZ" sz="1800" dirty="0"/>
              <a:t>SALABA, Stanislav; MATĚNA, Antonín. </a:t>
            </a:r>
            <a:r>
              <a:rPr lang="cs-CZ" sz="1800" i="1" dirty="0"/>
              <a:t>Mechanika I</a:t>
            </a:r>
            <a:r>
              <a:rPr lang="cs-CZ" sz="1800" dirty="0"/>
              <a:t>. Praha: SNTL, 1977, ISBN 5462.</a:t>
            </a:r>
          </a:p>
          <a:p>
            <a:pPr eaLnBrk="1" hangingPunct="1"/>
            <a:endParaRPr lang="cs-CZ" sz="18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2622</TotalTime>
  <Words>461</Words>
  <Application>Microsoft Office PowerPoint</Application>
  <PresentationFormat>Předvádění na obrazovce (4:3)</PresentationFormat>
  <Paragraphs>70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Prezentace aplikace PowerPoint</vt:lpstr>
      <vt:lpstr>Výukový materiál</vt:lpstr>
      <vt:lpstr>Prezentace aplikace PowerPoint</vt:lpstr>
      <vt:lpstr>Čepové tření</vt:lpstr>
      <vt:lpstr>Radiální a axiální čep</vt:lpstr>
      <vt:lpstr>Čepy radiální</vt:lpstr>
      <vt:lpstr>Výpočet momentu čepového tření</vt:lpstr>
      <vt:lpstr>Součinitele čepového tření</vt:lpstr>
      <vt:lpstr>Čepy axiální</vt:lpstr>
      <vt:lpstr>Výpočet momentu axiálního čepového tření</vt:lpstr>
      <vt:lpstr>Čep axiální vybraný</vt:lpstr>
      <vt:lpstr>Moment čepového tření vybraného čepu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332</cp:revision>
  <dcterms:created xsi:type="dcterms:W3CDTF">2011-04-17T19:50:20Z</dcterms:created>
  <dcterms:modified xsi:type="dcterms:W3CDTF">2013-05-15T06:09:13Z</dcterms:modified>
</cp:coreProperties>
</file>