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72" r:id="rId3"/>
    <p:sldId id="257" r:id="rId4"/>
    <p:sldId id="266" r:id="rId5"/>
    <p:sldId id="268" r:id="rId6"/>
    <p:sldId id="269" r:id="rId7"/>
    <p:sldId id="258" r:id="rId8"/>
    <p:sldId id="259" r:id="rId9"/>
    <p:sldId id="260" r:id="rId10"/>
    <p:sldId id="262" r:id="rId11"/>
    <p:sldId id="270" r:id="rId12"/>
    <p:sldId id="271" r:id="rId13"/>
    <p:sldId id="264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4C7EA-1E83-4E7D-BE74-0D2DEEFD7509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17C1C-5740-4EED-9D48-9DBF1E4DEB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94711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4C7EA-1E83-4E7D-BE74-0D2DEEFD7509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17C1C-5740-4EED-9D48-9DBF1E4DEB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29360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4C7EA-1E83-4E7D-BE74-0D2DEEFD7509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17C1C-5740-4EED-9D48-9DBF1E4DEB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5601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4C7EA-1E83-4E7D-BE74-0D2DEEFD7509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17C1C-5740-4EED-9D48-9DBF1E4DEB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88699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4C7EA-1E83-4E7D-BE74-0D2DEEFD7509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17C1C-5740-4EED-9D48-9DBF1E4DEB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33372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4C7EA-1E83-4E7D-BE74-0D2DEEFD7509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17C1C-5740-4EED-9D48-9DBF1E4DEB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28058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4C7EA-1E83-4E7D-BE74-0D2DEEFD7509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17C1C-5740-4EED-9D48-9DBF1E4DEB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96042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4C7EA-1E83-4E7D-BE74-0D2DEEFD7509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17C1C-5740-4EED-9D48-9DBF1E4DEB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25956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4C7EA-1E83-4E7D-BE74-0D2DEEFD7509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17C1C-5740-4EED-9D48-9DBF1E4DEB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97487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4C7EA-1E83-4E7D-BE74-0D2DEEFD7509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17C1C-5740-4EED-9D48-9DBF1E4DEB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5574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4C7EA-1E83-4E7D-BE74-0D2DEEFD7509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17C1C-5740-4EED-9D48-9DBF1E4DEB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25589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44C7EA-1E83-4E7D-BE74-0D2DEEFD7509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217C1C-5740-4EED-9D48-9DBF1E4DEB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70739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//upload.wikimedia.org/wikipedia/commons/b/be/Relief_Map_of_Czech_Republic.pn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5.jpeg"/><Relationship Id="rId2" Type="http://schemas.openxmlformats.org/officeDocument/2006/relationships/hyperlink" Target="//upload.wikimedia.org/wikipedia/commons/c/c6/Punkevn%C3%AD_jeskyn%C4%9B24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a/a9/%C4%8Cern%C3%A9_jezero_zab%C3%ADran%C3%A9_z_karov%C3%A9_st%C4%9Bny.JPG" TargetMode="External"/><Relationship Id="rId5" Type="http://schemas.openxmlformats.org/officeDocument/2006/relationships/image" Target="../media/image4.jpeg"/><Relationship Id="rId4" Type="http://schemas.openxmlformats.org/officeDocument/2006/relationships/hyperlink" Target="//upload.wikimedia.org/wikipedia/commons/5/5e/Ple%C5%A1n%C3%A9_jezero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8.jpeg"/><Relationship Id="rId2" Type="http://schemas.openxmlformats.org/officeDocument/2006/relationships/hyperlink" Target="//upload.wikimedia.org/wikipedia/commons/2/25/Odlezly_Lake-panoram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b/bd/Trijezerni_slat2.jpg" TargetMode="External"/><Relationship Id="rId5" Type="http://schemas.openxmlformats.org/officeDocument/2006/relationships/image" Target="../media/image7.jpeg"/><Relationship Id="rId4" Type="http://schemas.openxmlformats.org/officeDocument/2006/relationships/hyperlink" Target="//upload.wikimedia.org/wikipedia/commons/8/8b/ChalupskeSlate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1/19/Ro%C5%BEmberk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hyperlink" Target="//upload.wikimedia.org/wikipedia/commons/a/a9/Pond_Svet_from_south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b/be/Lipensk%C3%A1_p%C5%99ehrada.JP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//upload.wikimedia.org/wikipedia/commons/a/a1/KarlovyVaryHotSpring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hyperlink" Target="//upload.wikimedia.org/wikipedia/commons/7/76/Pod%C4%9Bbrady_-_Libensk%C3%A9ho_kolon%C3%A1da.jpg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smtClean="0"/>
              <a:t>VY_52_INOVACE_49_Vodstvo ČR</a:t>
            </a:r>
            <a:endParaRPr lang="cs-CZ" sz="3200" b="1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652929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</a:p>
          <a:p>
            <a:r>
              <a:rPr lang="cs-CZ" dirty="0"/>
              <a:t>Základní škola, 2. stupeň.</a:t>
            </a:r>
          </a:p>
          <a:p>
            <a:r>
              <a:rPr lang="cs-CZ" dirty="0" smtClean="0"/>
              <a:t>Žáci se seznámí s říční sítí, vodními nádržemi, jejich vznikem </a:t>
            </a:r>
            <a:r>
              <a:rPr lang="cs-CZ" smtClean="0"/>
              <a:t>a významem.</a:t>
            </a:r>
            <a:endParaRPr lang="cs-CZ" dirty="0" smtClean="0"/>
          </a:p>
          <a:p>
            <a:r>
              <a:rPr lang="cs-CZ" dirty="0" smtClean="0"/>
              <a:t>Pomůcky: Školní atlas ČR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8470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Vodstvo </a:t>
            </a:r>
            <a:r>
              <a:rPr lang="cs-CZ" dirty="0" smtClean="0"/>
              <a:t>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ČR patří ke třem úmořím:</a:t>
            </a:r>
          </a:p>
          <a:p>
            <a:r>
              <a:rPr lang="cs-CZ" dirty="0" smtClean="0"/>
              <a:t>1</a:t>
            </a:r>
            <a:r>
              <a:rPr lang="cs-CZ" b="1" dirty="0" smtClean="0"/>
              <a:t>. Severní moře </a:t>
            </a:r>
            <a:r>
              <a:rPr lang="cs-CZ" dirty="0" smtClean="0"/>
              <a:t>– Labe a jeho přítoky</a:t>
            </a:r>
          </a:p>
          <a:p>
            <a:r>
              <a:rPr lang="cs-CZ" dirty="0" smtClean="0"/>
              <a:t>2. </a:t>
            </a:r>
            <a:r>
              <a:rPr lang="cs-CZ" b="1" dirty="0" smtClean="0"/>
              <a:t>Černé moře </a:t>
            </a:r>
            <a:r>
              <a:rPr lang="cs-CZ" dirty="0" smtClean="0"/>
              <a:t>– Morava a její přítoky</a:t>
            </a:r>
          </a:p>
          <a:p>
            <a:r>
              <a:rPr lang="cs-CZ" dirty="0" smtClean="0"/>
              <a:t>3. </a:t>
            </a:r>
            <a:r>
              <a:rPr lang="cs-CZ" b="1" dirty="0" smtClean="0"/>
              <a:t>Baltské moře </a:t>
            </a:r>
            <a:r>
              <a:rPr lang="cs-CZ" dirty="0" smtClean="0"/>
              <a:t>– Odra a její přítoky</a:t>
            </a:r>
          </a:p>
          <a:p>
            <a:endParaRPr lang="cs-CZ" dirty="0" smtClean="0"/>
          </a:p>
          <a:p>
            <a:r>
              <a:rPr lang="cs-CZ" b="1" dirty="0" smtClean="0"/>
              <a:t>Hlavní evropské rozvodí </a:t>
            </a:r>
            <a:r>
              <a:rPr lang="cs-CZ" dirty="0" smtClean="0"/>
              <a:t>= Králický sněžník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6177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Pokuste se do následující mapy zakreslit jednotlivá </a:t>
            </a:r>
            <a:r>
              <a:rPr lang="cs-CZ" dirty="0" smtClean="0"/>
              <a:t>úmoří.</a:t>
            </a:r>
            <a:endParaRPr lang="cs-CZ" dirty="0"/>
          </a:p>
        </p:txBody>
      </p:sp>
      <p:pic>
        <p:nvPicPr>
          <p:cNvPr id="1026" name="Picture 2" descr="Soubor:Relief Map of Czech Republic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628800"/>
            <a:ext cx="7620000" cy="4629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4217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048672"/>
          </a:xfrm>
        </p:spPr>
        <p:txBody>
          <a:bodyPr/>
          <a:lstStyle/>
          <a:p>
            <a:r>
              <a:rPr lang="cs-CZ" dirty="0" smtClean="0"/>
              <a:t>Podle atlasu ČR doplňte následující tabulku: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4835163"/>
              </p:ext>
            </p:extLst>
          </p:nvPr>
        </p:nvGraphicFramePr>
        <p:xfrm>
          <a:off x="539553" y="1397000"/>
          <a:ext cx="8352927" cy="498432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784309"/>
                <a:gridCol w="2784309"/>
                <a:gridCol w="2784309"/>
              </a:tblGrid>
              <a:tr h="98980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Hlavní tok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Pravostranné přítoky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Levostranné přítoky</a:t>
                      </a:r>
                      <a:endParaRPr lang="cs-CZ" sz="2000" b="1" dirty="0"/>
                    </a:p>
                  </a:txBody>
                  <a:tcPr/>
                </a:tc>
              </a:tr>
              <a:tr h="113125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Vltava</a:t>
                      </a:r>
                    </a:p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  <a:tr h="970625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Labe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  <a:tr h="1055437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Morava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  <a:tr h="837205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Odra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56904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048672"/>
          </a:xfrm>
        </p:spPr>
        <p:txBody>
          <a:bodyPr/>
          <a:lstStyle/>
          <a:p>
            <a:r>
              <a:rPr lang="cs-CZ" dirty="0" smtClean="0"/>
              <a:t>Podle atlasu ČR doplňte následující tabulku: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362797"/>
              </p:ext>
            </p:extLst>
          </p:nvPr>
        </p:nvGraphicFramePr>
        <p:xfrm>
          <a:off x="539553" y="1397000"/>
          <a:ext cx="8352927" cy="498432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784309"/>
                <a:gridCol w="2784309"/>
                <a:gridCol w="2784309"/>
              </a:tblGrid>
              <a:tr h="98980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Hlavní tok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Pravostranné přítoky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Levostranné přítoky</a:t>
                      </a:r>
                      <a:endParaRPr lang="cs-CZ" sz="2000" b="1" dirty="0"/>
                    </a:p>
                  </a:txBody>
                  <a:tcPr/>
                </a:tc>
              </a:tr>
              <a:tr h="113125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Vltava</a:t>
                      </a:r>
                    </a:p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Malše, Lužnice, Sázava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Otava, Berounka ( Úhlava, Úslava, Radbuza, Mže), </a:t>
                      </a:r>
                      <a:endParaRPr lang="cs-CZ" sz="2000" dirty="0"/>
                    </a:p>
                  </a:txBody>
                  <a:tcPr/>
                </a:tc>
              </a:tr>
              <a:tr h="970625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Labe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Cidlina, Jizera, Ploučnice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Orlice, Chrudimka, Vltava, Ohře</a:t>
                      </a:r>
                      <a:endParaRPr lang="cs-CZ" sz="2000" dirty="0"/>
                    </a:p>
                  </a:txBody>
                  <a:tcPr/>
                </a:tc>
              </a:tr>
              <a:tr h="1055437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Morava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Haná, Dyje ( Jihlava, Svratka)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Bečva, Olšava</a:t>
                      </a:r>
                      <a:endParaRPr lang="cs-CZ" sz="2000" dirty="0"/>
                    </a:p>
                  </a:txBody>
                  <a:tcPr/>
                </a:tc>
              </a:tr>
              <a:tr h="837205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Odra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Ostravice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Opava (Moravice)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72155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Soubor:Punkevní jeskyně24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968" y="4676699"/>
            <a:ext cx="3129333" cy="2084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oubor:Plešné jezero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4783" y="1968888"/>
            <a:ext cx="2547493" cy="1910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Soubor:Černé jezero zabírané z karové stěny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6813" y="1169612"/>
            <a:ext cx="1895344" cy="2527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Jezera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919539"/>
          </a:xfrm>
        </p:spPr>
        <p:txBody>
          <a:bodyPr/>
          <a:lstStyle/>
          <a:p>
            <a:r>
              <a:rPr lang="cs-CZ" dirty="0" smtClean="0"/>
              <a:t>Přirozené vodní nádrže, vzniklé činností:</a:t>
            </a:r>
          </a:p>
          <a:p>
            <a:r>
              <a:rPr lang="cs-CZ" dirty="0" smtClean="0"/>
              <a:t>1. ledovce – Šumava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2. krasovou činností </a:t>
            </a:r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70822" y="1229610"/>
            <a:ext cx="13613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Černé jezero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971600" y="1972905"/>
            <a:ext cx="1419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Plešné jezero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971600" y="6299187"/>
            <a:ext cx="10403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Macocha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297125" y="6099132"/>
            <a:ext cx="19473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Hranická propast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854009" y="3371676"/>
            <a:ext cx="200773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Čertovo jezero, Laka, Prášilské jezero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013542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r>
              <a:rPr lang="cs-CZ" dirty="0" smtClean="0"/>
              <a:t>3. sesuvy půdy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4</a:t>
            </a:r>
            <a:r>
              <a:rPr lang="cs-CZ" dirty="0" smtClean="0"/>
              <a:t>. na rašeliništích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478035" y="4324454"/>
            <a:ext cx="15207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Chalupská slať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185411" y="5647149"/>
            <a:ext cx="14239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Tříjezerní</a:t>
            </a:r>
            <a:r>
              <a:rPr lang="cs-CZ" dirty="0" smtClean="0"/>
              <a:t> slať</a:t>
            </a:r>
            <a:endParaRPr lang="cs-CZ" dirty="0"/>
          </a:p>
        </p:txBody>
      </p:sp>
      <p:pic>
        <p:nvPicPr>
          <p:cNvPr id="3074" name="Picture 2" descr="Soubor:Odlezly Lake-panorama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225" y="1196752"/>
            <a:ext cx="7610475" cy="1457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580112" y="908720"/>
            <a:ext cx="18017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Odlezelské</a:t>
            </a:r>
            <a:r>
              <a:rPr lang="cs-CZ" dirty="0" smtClean="0"/>
              <a:t> jezero</a:t>
            </a:r>
            <a:endParaRPr lang="cs-CZ" dirty="0"/>
          </a:p>
        </p:txBody>
      </p:sp>
      <p:pic>
        <p:nvPicPr>
          <p:cNvPr id="3076" name="Picture 4" descr="Soubor:ChalupskeSlate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736" y="4006219"/>
            <a:ext cx="3389319" cy="2249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Soubor:Trijezerni slat2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4372" y="3362065"/>
            <a:ext cx="3046778" cy="228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4848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Rybníky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r>
              <a:rPr lang="cs-CZ" dirty="0" smtClean="0"/>
              <a:t>Vodní nádrže vybudované hlavně ve 14. a 15.století k chovu ryb</a:t>
            </a:r>
          </a:p>
          <a:p>
            <a:r>
              <a:rPr lang="cs-CZ" dirty="0" smtClean="0"/>
              <a:t>Hlavní oblastí jsou jihočeské pánve</a:t>
            </a:r>
            <a:endParaRPr lang="cs-CZ" dirty="0"/>
          </a:p>
        </p:txBody>
      </p:sp>
      <p:pic>
        <p:nvPicPr>
          <p:cNvPr id="4098" name="Picture 2" descr="Soubor:Rožmberk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140968"/>
            <a:ext cx="3515544" cy="2355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Soubor:Pond Svet from south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645024"/>
            <a:ext cx="3329947" cy="2497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331640" y="5496383"/>
            <a:ext cx="11210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Rožmberk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444208" y="6168991"/>
            <a:ext cx="5809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Svět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4561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Přehradní nádrže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256584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Vznikly činností člověka z důvodů: </a:t>
            </a:r>
          </a:p>
          <a:p>
            <a:r>
              <a:rPr lang="cs-CZ" dirty="0" smtClean="0"/>
              <a:t>1. vodárenských – zásobárna pitné vody</a:t>
            </a:r>
          </a:p>
          <a:p>
            <a:r>
              <a:rPr lang="cs-CZ" dirty="0" smtClean="0"/>
              <a:t>2. energetických – výroba el. Energie</a:t>
            </a:r>
          </a:p>
          <a:p>
            <a:r>
              <a:rPr lang="cs-CZ" dirty="0" smtClean="0"/>
              <a:t>3. ochranných – zadržení vody při povodních</a:t>
            </a:r>
          </a:p>
          <a:p>
            <a:r>
              <a:rPr lang="cs-CZ" dirty="0" smtClean="0"/>
              <a:t>4. rekreačních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Většina přehrad plní několik úloh najednou</a:t>
            </a:r>
            <a:endParaRPr lang="cs-CZ" dirty="0"/>
          </a:p>
        </p:txBody>
      </p:sp>
      <p:pic>
        <p:nvPicPr>
          <p:cNvPr id="5122" name="Picture 2" descr="Soubor:Lipenská přehrad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376593"/>
            <a:ext cx="3155504" cy="2366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04248" y="5373216"/>
            <a:ext cx="7008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Lipno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2381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Podle Atlasu ČR doplň následující tabulku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7277400"/>
              </p:ext>
            </p:extLst>
          </p:nvPr>
        </p:nvGraphicFramePr>
        <p:xfrm>
          <a:off x="395536" y="1628800"/>
          <a:ext cx="8280920" cy="489654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16224"/>
                <a:gridCol w="6264696"/>
              </a:tblGrid>
              <a:tr h="635915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Účel nádrže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Příklad </a:t>
                      </a:r>
                      <a:r>
                        <a:rPr lang="cs-CZ" sz="2400" dirty="0" smtClean="0"/>
                        <a:t>(řeka</a:t>
                      </a:r>
                      <a:r>
                        <a:rPr lang="cs-CZ" sz="2400" dirty="0" smtClean="0"/>
                        <a:t>)</a:t>
                      </a:r>
                      <a:endParaRPr lang="cs-CZ" sz="2400" dirty="0"/>
                    </a:p>
                  </a:txBody>
                  <a:tcPr/>
                </a:tc>
              </a:tr>
              <a:tr h="1065157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Hydroenergetický 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  <a:tr h="1065157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Vodárenský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  <a:tr h="1065157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Ochranný 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  <a:tr h="1065157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Závlahový</a:t>
                      </a:r>
                    </a:p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8934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Podle Atlasu ČR doplň následující tabulku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9651342"/>
              </p:ext>
            </p:extLst>
          </p:nvPr>
        </p:nvGraphicFramePr>
        <p:xfrm>
          <a:off x="395536" y="1628800"/>
          <a:ext cx="8280920" cy="489654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16224"/>
                <a:gridCol w="6264696"/>
              </a:tblGrid>
              <a:tr h="635915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Účel nádrže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Příklad </a:t>
                      </a:r>
                      <a:r>
                        <a:rPr lang="cs-CZ" sz="2400" dirty="0" smtClean="0"/>
                        <a:t>(řeka</a:t>
                      </a:r>
                      <a:r>
                        <a:rPr lang="cs-CZ" sz="2400" dirty="0" smtClean="0"/>
                        <a:t>)</a:t>
                      </a:r>
                      <a:endParaRPr lang="cs-CZ" sz="2400" dirty="0"/>
                    </a:p>
                  </a:txBody>
                  <a:tcPr/>
                </a:tc>
              </a:tr>
              <a:tr h="1065157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Hydroenergetický 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Lipno, Orlík, Slapy (Vltava), Dalešice (Jihlava), Vranov (Dyje)</a:t>
                      </a:r>
                      <a:endParaRPr lang="cs-CZ" sz="2400" dirty="0"/>
                    </a:p>
                  </a:txBody>
                  <a:tcPr/>
                </a:tc>
              </a:tr>
              <a:tr h="1065157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Vodárenský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Švihov (Sázava), Nechranice (Ohře)</a:t>
                      </a:r>
                      <a:endParaRPr lang="cs-CZ" sz="2400" dirty="0"/>
                    </a:p>
                  </a:txBody>
                  <a:tcPr/>
                </a:tc>
              </a:tr>
              <a:tr h="1065157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Ochranný 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Většinou na malých tocích</a:t>
                      </a:r>
                      <a:endParaRPr lang="cs-CZ" sz="2400" dirty="0"/>
                    </a:p>
                  </a:txBody>
                  <a:tcPr/>
                </a:tc>
              </a:tr>
              <a:tr h="1065157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Závlahový</a:t>
                      </a:r>
                    </a:p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Rozkoš (SZ Čechy)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7051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Podzemní vody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r>
              <a:rPr lang="cs-CZ" dirty="0" smtClean="0"/>
              <a:t>Prosté nebo mineralizované</a:t>
            </a:r>
          </a:p>
          <a:p>
            <a:r>
              <a:rPr lang="cs-CZ" dirty="0" smtClean="0"/>
              <a:t>Většinou v oblastech pánví</a:t>
            </a:r>
          </a:p>
          <a:p>
            <a:r>
              <a:rPr lang="cs-CZ" dirty="0" smtClean="0"/>
              <a:t>Využití pro potravinářský průmysl a lázeňské účely</a:t>
            </a:r>
            <a:endParaRPr lang="cs-CZ" dirty="0"/>
          </a:p>
        </p:txBody>
      </p:sp>
      <p:pic>
        <p:nvPicPr>
          <p:cNvPr id="1026" name="Picture 2" descr="Soubor:KarlovyVaryHotSpring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351245"/>
            <a:ext cx="2630066" cy="3506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Poděbrady - Libenského kolonáda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642613"/>
            <a:ext cx="38100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567619" y="3028859"/>
            <a:ext cx="20746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Karlovy Vary - Vřídlo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061931" y="3273281"/>
            <a:ext cx="22258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Poděbrady - kolonáda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1679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Zdroje použitých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328592"/>
          </a:xfrm>
        </p:spPr>
        <p:txBody>
          <a:bodyPr>
            <a:normAutofit fontScale="55000" lnSpcReduction="20000"/>
          </a:bodyPr>
          <a:lstStyle/>
          <a:p>
            <a:r>
              <a:rPr lang="cs-CZ" dirty="0"/>
              <a:t>http://</a:t>
            </a:r>
            <a:r>
              <a:rPr lang="cs-CZ" dirty="0" smtClean="0"/>
              <a:t>cs.wikipedia.org/wiki/Soubor:Relief_Map_of_Czech_Republic.png 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11.10. 2011</a:t>
            </a:r>
            <a:r>
              <a:rPr lang="en-US" dirty="0"/>
              <a:t> ]</a:t>
            </a:r>
            <a:endParaRPr lang="cs-CZ" dirty="0" smtClean="0"/>
          </a:p>
          <a:p>
            <a:r>
              <a:rPr lang="cs-CZ" dirty="0"/>
              <a:t>http://cs.wikipedia.org/wiki/Soubor:%</a:t>
            </a:r>
            <a:r>
              <a:rPr lang="cs-CZ" dirty="0" smtClean="0"/>
              <a:t>C4%8Cern%C3%A9_jezero_zab%C3%ADran%C3%A9_z_karov%C3%A9_st%C4%9Bny.JPG 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11.10. 2011</a:t>
            </a:r>
            <a:r>
              <a:rPr lang="en-US" dirty="0"/>
              <a:t> ]</a:t>
            </a:r>
            <a:endParaRPr lang="cs-CZ" dirty="0" smtClean="0"/>
          </a:p>
          <a:p>
            <a:r>
              <a:rPr lang="cs-CZ" dirty="0"/>
              <a:t>http://</a:t>
            </a:r>
            <a:r>
              <a:rPr lang="cs-CZ" dirty="0" smtClean="0"/>
              <a:t>cs.wikipedia.org/wiki/Soubor:Ple%C5%A1n%C3%A9_jezero.jpg 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11.10. 2011</a:t>
            </a:r>
            <a:r>
              <a:rPr lang="en-US" dirty="0"/>
              <a:t> ]</a:t>
            </a:r>
            <a:endParaRPr lang="cs-CZ" dirty="0" smtClean="0"/>
          </a:p>
          <a:p>
            <a:r>
              <a:rPr lang="cs-CZ" dirty="0"/>
              <a:t>http://</a:t>
            </a:r>
            <a:r>
              <a:rPr lang="cs-CZ" dirty="0" smtClean="0"/>
              <a:t>cs.wikipedia.org/wiki/Soubor:Punkevn%C3%AD_jeskyn%C4%9B24.jpg 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11.10. 2011</a:t>
            </a:r>
            <a:r>
              <a:rPr lang="en-US" dirty="0"/>
              <a:t> ]</a:t>
            </a:r>
            <a:endParaRPr lang="cs-CZ" dirty="0" smtClean="0"/>
          </a:p>
          <a:p>
            <a:r>
              <a:rPr lang="cs-CZ" dirty="0"/>
              <a:t>http://</a:t>
            </a:r>
            <a:r>
              <a:rPr lang="cs-CZ" dirty="0" smtClean="0"/>
              <a:t>cs.wikipedia.org/wiki/Soubor:Odlezly_Lake-panorama.jpg 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11.10. 2011</a:t>
            </a:r>
            <a:r>
              <a:rPr lang="en-US" dirty="0"/>
              <a:t> ]</a:t>
            </a:r>
            <a:endParaRPr lang="cs-CZ" dirty="0" smtClean="0"/>
          </a:p>
          <a:p>
            <a:r>
              <a:rPr lang="cs-CZ" dirty="0"/>
              <a:t>http://</a:t>
            </a:r>
            <a:r>
              <a:rPr lang="cs-CZ" dirty="0" smtClean="0"/>
              <a:t>cs.wikipedia.org/wiki/Soubor:ChalupskeSlate.jpg 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11.10. 2011</a:t>
            </a:r>
            <a:r>
              <a:rPr lang="en-US" dirty="0"/>
              <a:t> ]</a:t>
            </a:r>
            <a:endParaRPr lang="cs-CZ" dirty="0" smtClean="0"/>
          </a:p>
          <a:p>
            <a:r>
              <a:rPr lang="cs-CZ" dirty="0"/>
              <a:t>http://</a:t>
            </a:r>
            <a:r>
              <a:rPr lang="cs-CZ" dirty="0" smtClean="0"/>
              <a:t>cs.wikipedia.org/wiki/Soubor:Trijezerni_slat2.jpg 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11.10. 2011</a:t>
            </a:r>
            <a:r>
              <a:rPr lang="en-US" dirty="0"/>
              <a:t> ]</a:t>
            </a:r>
            <a:endParaRPr lang="cs-CZ" dirty="0" smtClean="0"/>
          </a:p>
          <a:p>
            <a:r>
              <a:rPr lang="cs-CZ" dirty="0"/>
              <a:t>http://</a:t>
            </a:r>
            <a:r>
              <a:rPr lang="cs-CZ" dirty="0" smtClean="0"/>
              <a:t>cs.wikipedia.org/wiki/Soubor:Ro%C5%BEmberk.jpg 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11.10. 2011</a:t>
            </a:r>
            <a:r>
              <a:rPr lang="en-US" dirty="0"/>
              <a:t> ]</a:t>
            </a:r>
            <a:endParaRPr lang="cs-CZ" dirty="0" smtClean="0"/>
          </a:p>
          <a:p>
            <a:r>
              <a:rPr lang="cs-CZ" dirty="0"/>
              <a:t>http://</a:t>
            </a:r>
            <a:r>
              <a:rPr lang="cs-CZ" dirty="0" smtClean="0"/>
              <a:t>cs.wikipedia.org/wiki/Soubor:Pond_Svet_from_south.JPG 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11.10. 2011</a:t>
            </a:r>
            <a:r>
              <a:rPr lang="en-US" dirty="0"/>
              <a:t> ]</a:t>
            </a:r>
            <a:endParaRPr lang="cs-CZ" dirty="0" smtClean="0"/>
          </a:p>
          <a:p>
            <a:r>
              <a:rPr lang="cs-CZ" dirty="0"/>
              <a:t>http://</a:t>
            </a:r>
            <a:r>
              <a:rPr lang="cs-CZ" dirty="0" smtClean="0"/>
              <a:t>cs.wikipedia.org/wiki/Soubor:Lipensk%C3%A1_p%C5%99ehrada.JPG 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11.10. 2011</a:t>
            </a:r>
            <a:r>
              <a:rPr lang="en-US" dirty="0"/>
              <a:t> ]</a:t>
            </a:r>
            <a:endParaRPr lang="cs-CZ" dirty="0" smtClean="0"/>
          </a:p>
          <a:p>
            <a:r>
              <a:rPr lang="cs-CZ" dirty="0"/>
              <a:t>http://</a:t>
            </a:r>
            <a:r>
              <a:rPr lang="cs-CZ" dirty="0" smtClean="0"/>
              <a:t>cs.wikipedia.org/wiki/Soubor:KarlovyVaryHotSpring.jpg 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11.10. 2011</a:t>
            </a:r>
            <a:r>
              <a:rPr lang="en-US" dirty="0"/>
              <a:t> ]</a:t>
            </a:r>
            <a:endParaRPr lang="cs-CZ" dirty="0" smtClean="0"/>
          </a:p>
          <a:p>
            <a:r>
              <a:rPr lang="cs-CZ" dirty="0"/>
              <a:t>http://cs.wikipedia.org/wiki/Soubor:Pod%C4%9Bbrady_-_</a:t>
            </a:r>
            <a:r>
              <a:rPr lang="cs-CZ" dirty="0" smtClean="0"/>
              <a:t>Libensk%C3%A9ho_kolon%C3%A1da.jpg 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11.10. 2011</a:t>
            </a:r>
            <a:r>
              <a:rPr lang="en-US" dirty="0"/>
              <a:t> ]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4713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169</TotalTime>
  <Words>504</Words>
  <Application>Microsoft Office PowerPoint</Application>
  <PresentationFormat>Předvádění na obrazovce (4:3)</PresentationFormat>
  <Paragraphs>115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VY_52_INOVACE_49_Vodstvo ČR</vt:lpstr>
      <vt:lpstr>Prezentace aplikace PowerPoint</vt:lpstr>
      <vt:lpstr>Vodstvo ČR</vt:lpstr>
      <vt:lpstr>Pokuste se do následující mapy zakreslit jednotlivá úmoří.</vt:lpstr>
      <vt:lpstr>Prezentace aplikace PowerPoint</vt:lpstr>
      <vt:lpstr>Prezentace aplikace PowerPoint</vt:lpstr>
      <vt:lpstr>Jezera</vt:lpstr>
      <vt:lpstr>Prezentace aplikace PowerPoint</vt:lpstr>
      <vt:lpstr>Rybníky</vt:lpstr>
      <vt:lpstr>Přehradní nádrže</vt:lpstr>
      <vt:lpstr>Podle Atlasu ČR doplň následující tabulku</vt:lpstr>
      <vt:lpstr>Podle Atlasu ČR doplň následující tabulku</vt:lpstr>
      <vt:lpstr>Podzemní vody</vt:lpstr>
      <vt:lpstr>Zdroje použitých obrázků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Vodstvo ČR</dc:title>
  <dc:creator>Vagnerova</dc:creator>
  <cp:lastModifiedBy>Martin Králík</cp:lastModifiedBy>
  <cp:revision>21</cp:revision>
  <dcterms:created xsi:type="dcterms:W3CDTF">2011-11-13T15:34:58Z</dcterms:created>
  <dcterms:modified xsi:type="dcterms:W3CDTF">2012-03-14T14:24:30Z</dcterms:modified>
</cp:coreProperties>
</file>