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60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58" autoAdjust="0"/>
    <p:restoredTop sz="94660"/>
  </p:normalViewPr>
  <p:slideViewPr>
    <p:cSldViewPr>
      <p:cViewPr>
        <p:scale>
          <a:sx n="75" d="100"/>
          <a:sy n="75" d="100"/>
        </p:scale>
        <p:origin x="-438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B806534F-DEF9-46E7-91D4-9A5917C20F03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78BA6CC-1CEA-4380-B4BA-D410852AB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83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58A36-9362-42A3-B866-FD62FB379F7E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4F9632-FAEA-4DAC-86C6-8407F67503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790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27E23-A415-434E-917D-BFC1303485FF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7A0D7-C333-47BC-82D3-BCF67A4C3F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196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834AD-B756-4A19-B1B6-EEB9AC152EEC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B8596-F692-45AD-BA61-1203095606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9321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AD1F-8710-47D5-8D42-93F4E108BF7C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9555-CB72-4606-896B-67F87E3BB1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5420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CCAD2-819D-4B4C-B2C7-8717ECBC1B08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D51F63-66DF-475D-8195-8621AC4AC2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0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CA6E2-ED1D-42C0-B2EE-7C547C43CBE0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DA6A3-696C-41B0-B6C9-2BCDC11D17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335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E8A46-4621-4440-97B7-4A7C8BF264B0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D2D56-A90E-4B0F-AFC3-9667D6F880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6152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E7668-B20A-4834-93B9-E38B654D301C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C94E7-A708-4629-BF42-F2D107795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8518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E5402-3B22-456F-9C7F-3DF217F765E2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CE2BE-FB1E-4810-BBAA-246AE9B2BB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871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AB3A1-527B-4174-B167-A9107D2CE245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7EB9A-9B4B-489D-99B2-1CF90305A8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4175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84BFF3B9-F540-4E11-AFCA-A4CDBABBB8CF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5A5788AC-B382-470C-981A-AD458BB6CF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5" r:id="rId8"/>
    <p:sldLayoutId id="2147484076" r:id="rId9"/>
    <p:sldLayoutId id="2147484072" r:id="rId10"/>
    <p:sldLayoutId id="214748407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5" y="3933825"/>
            <a:ext cx="3309938" cy="1747838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800" dirty="0" smtClean="0">
                <a:solidFill>
                  <a:srgbClr val="443329"/>
                </a:solidFill>
              </a:rPr>
              <a:t>Technická mechanika – </a:t>
            </a:r>
            <a:r>
              <a:rPr lang="cs-CZ" sz="2800" dirty="0" smtClean="0">
                <a:solidFill>
                  <a:srgbClr val="443329"/>
                </a:solidFill>
              </a:rPr>
              <a:t>Účinnost kladek a kladkostrojů</a:t>
            </a:r>
            <a:endParaRPr lang="cs-CZ" sz="2800" dirty="0" smtClean="0">
              <a:solidFill>
                <a:srgbClr val="443329"/>
              </a:solidFill>
            </a:endParaRP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05_03_32_INOVACE_17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Technická mechanika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Účinnost kladek a kladkostrojů.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Kladka, volná kladka, kladkostroj.</a:t>
            </a:r>
            <a:endParaRPr lang="cs-CZ" dirty="0">
              <a:latin typeface="Franklin Gothic Book" pitchFamily="34" charset="0"/>
            </a:endParaRPr>
          </a:p>
        </p:txBody>
      </p:sp>
      <p:pic>
        <p:nvPicPr>
          <p:cNvPr id="717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288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anchorCtr="1"/>
          <a:lstStyle/>
          <a:p>
            <a:pPr algn="ctr">
              <a:defRPr/>
            </a:pPr>
            <a:r>
              <a:rPr lang="cs-CZ" sz="32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Účinnost kladek </a:t>
            </a:r>
            <a:r>
              <a:rPr lang="cs-CZ" sz="3200" smtClean="0">
                <a:effectLst>
                  <a:reflection blurRad="6350" stA="60000" endA="900" endPos="60000" dist="29997" dir="5400000" sy="-100000" algn="bl" rotWithShape="0"/>
                </a:effectLst>
              </a:rPr>
              <a:t>a kladkostrojů</a:t>
            </a:r>
            <a:endParaRPr lang="cs-CZ" sz="32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687" cy="1143000"/>
          </a:xfrm>
        </p:spPr>
        <p:txBody>
          <a:bodyPr/>
          <a:lstStyle/>
          <a:p>
            <a:r>
              <a:rPr lang="cs-CZ" dirty="0" smtClean="0"/>
              <a:t>Kladka a kladkostroj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685602"/>
            <a:ext cx="6777037" cy="3508375"/>
          </a:xfrm>
        </p:spPr>
        <p:txBody>
          <a:bodyPr/>
          <a:lstStyle/>
          <a:p>
            <a:r>
              <a:rPr lang="cs-CZ" dirty="0" smtClean="0"/>
              <a:t>Využívá se jich pro vedení lan a řetězů.</a:t>
            </a:r>
          </a:p>
          <a:p>
            <a:r>
              <a:rPr lang="cs-CZ" dirty="0" smtClean="0"/>
              <a:t>Lano se na jedné straně navíjí a na druhé odvíjí.</a:t>
            </a:r>
          </a:p>
          <a:p>
            <a:r>
              <a:rPr lang="cs-CZ" dirty="0" smtClean="0"/>
              <a:t>Během této činnosti vzniká v laně odpor.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33688"/>
            <a:ext cx="1428750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87824" y="6021288"/>
            <a:ext cx="16782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 – pevná kladka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718744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Účinnost pevné kladky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Závisí na použitém laně a jeho průměru.</a:t>
                </a:r>
              </a:p>
              <a:p>
                <a:r>
                  <a:rPr lang="cs-CZ" dirty="0" smtClean="0"/>
                  <a:t>U ocelových lan je </a:t>
                </a:r>
                <a:r>
                  <a:rPr lang="cs-CZ" dirty="0" smtClean="0">
                    <a:sym typeface="Symbol"/>
                  </a:rPr>
                  <a:t> = 0,96 až 0,94, u konopných lan je účinnost menší.</a:t>
                </a:r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𝜂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𝑄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.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+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𝜉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𝑟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𝜉</m:t>
                            </m:r>
                          </m:den>
                        </m:f>
                      </m:den>
                    </m:f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𝑟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𝜉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𝑟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+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𝜉</m:t>
                        </m:r>
                      </m:den>
                    </m:f>
                  </m:oMath>
                </a14:m>
                <a:r>
                  <a:rPr lang="cs-CZ" dirty="0" smtClean="0"/>
                  <a:t> a potom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𝑄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3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Kladka záv&amp;ecaron;sná 195mm Erba ER3319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284984"/>
            <a:ext cx="1800200" cy="303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8064" y="6093296"/>
            <a:ext cx="15499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 pevná kladka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306201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024687" cy="1143000"/>
          </a:xfrm>
        </p:spPr>
        <p:txBody>
          <a:bodyPr/>
          <a:lstStyle/>
          <a:p>
            <a:r>
              <a:rPr lang="cs-CZ" dirty="0" smtClean="0"/>
              <a:t>Obrázky pro tuhost lana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56"/>
          <a:stretch/>
        </p:blipFill>
        <p:spPr>
          <a:xfrm>
            <a:off x="1907704" y="1556793"/>
            <a:ext cx="4951738" cy="4132808"/>
          </a:xfrm>
        </p:spPr>
      </p:pic>
      <p:sp>
        <p:nvSpPr>
          <p:cNvPr id="5" name="TextovéPole 4"/>
          <p:cNvSpPr txBox="1"/>
          <p:nvPr/>
        </p:nvSpPr>
        <p:spPr>
          <a:xfrm>
            <a:off x="1695004" y="5885655"/>
            <a:ext cx="2282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 – a) zvedání břemene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b) spouštění břemene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3" y="5885655"/>
            <a:ext cx="2029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 – a) bez tuhosti lana</a:t>
            </a:r>
          </a:p>
          <a:p>
            <a:r>
              <a:rPr lang="cs-CZ" sz="1200" dirty="0"/>
              <a:t> </a:t>
            </a:r>
            <a:r>
              <a:rPr lang="cs-CZ" sz="1200" dirty="0" smtClean="0"/>
              <a:t>             b) s tuhostí lana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82035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Účinnost volné kladky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Volná kladka nám ulehčuje práci, jelikož při zvedání břemene působíme pouze poloviční silou, avšak po dvojnásobné dráze.</a:t>
                </a:r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𝜂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1+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𝜂</m:t>
                            </m:r>
                          </m:den>
                        </m:f>
                      </m:den>
                    </m:f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1+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𝜂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3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73016"/>
            <a:ext cx="2232248" cy="2747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88024" y="6181898"/>
            <a:ext cx="16269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5 – volná kladka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652502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024687" cy="1143000"/>
          </a:xfrm>
        </p:spPr>
        <p:txBody>
          <a:bodyPr/>
          <a:lstStyle/>
          <a:p>
            <a:r>
              <a:rPr lang="cs-CZ" dirty="0" smtClean="0"/>
              <a:t>Obrázky pro tuhost lana volné kladky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27"/>
          <a:stretch/>
        </p:blipFill>
        <p:spPr>
          <a:xfrm>
            <a:off x="2051720" y="1988841"/>
            <a:ext cx="4502871" cy="4132560"/>
          </a:xfrm>
        </p:spPr>
      </p:pic>
      <p:sp>
        <p:nvSpPr>
          <p:cNvPr id="7" name="TextovéPole 6"/>
          <p:cNvSpPr txBox="1"/>
          <p:nvPr/>
        </p:nvSpPr>
        <p:spPr>
          <a:xfrm>
            <a:off x="2555776" y="6165304"/>
            <a:ext cx="36595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6 – volná kladka bez tuhosti lan a s tuhostí lan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761009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Účinnost obecného kladkostroje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Kladkostroje nám ulehčují práci, čím více je použito kladek, tím menší silou působíme.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/>
                            <a:ea typeface="Cambria Math"/>
                          </a:rPr>
                          <m:t>𝜂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𝑐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𝑄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den>
                        </m:f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𝑄</m:t>
                        </m:r>
                        <m:r>
                          <a:rPr lang="cs-CZ" b="0" i="1" smtClean="0">
                            <a:latin typeface="Cambria Math"/>
                          </a:rPr>
                          <m:t>.</m:t>
                        </m:r>
                        <m:f>
                          <m:f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𝜂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(1+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𝜂</m:t>
                            </m:r>
                            <m:r>
                              <a:rPr lang="cs-CZ" b="0" i="1" smtClean="0">
                                <a:latin typeface="Cambria Math"/>
                                <a:ea typeface="Cambria Math"/>
                              </a:rPr>
                              <m:t>)</m:t>
                            </m:r>
                          </m:den>
                        </m:f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𝜂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.(1+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𝜂</m:t>
                        </m:r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)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3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292" y="3284984"/>
            <a:ext cx="2305050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40152" y="6145718"/>
            <a:ext cx="14746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7 - kladkostroj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879068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Použité zdroje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1 - </a:t>
            </a:r>
            <a:r>
              <a:rPr lang="cs-CZ" sz="1800" dirty="0"/>
              <a:t>AUTOR NEUVEDEN. </a:t>
            </a:r>
            <a:r>
              <a:rPr lang="cs-CZ" sz="1800" i="1" dirty="0" err="1"/>
              <a:t>Skanar</a:t>
            </a:r>
            <a:r>
              <a:rPr lang="cs-CZ" sz="1800" dirty="0"/>
              <a:t> [online]. [cit. 16.5.2013]. Dostupný na WWW: http://www.skanar.sk/index.php?log=pk-kladka-murarska </a:t>
            </a:r>
            <a:endParaRPr lang="cs-CZ" sz="1800" dirty="0" smtClean="0">
              <a:latin typeface="Franklin Gothic Book" pitchFamily="34" charset="0"/>
            </a:endParaRPr>
          </a:p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2 - </a:t>
            </a:r>
            <a:r>
              <a:rPr lang="cs-CZ" sz="1800" dirty="0"/>
              <a:t>AUTOR NEUVEDEN. </a:t>
            </a:r>
            <a:r>
              <a:rPr lang="cs-CZ" sz="1800" i="1" dirty="0" err="1"/>
              <a:t>Heureka</a:t>
            </a:r>
            <a:r>
              <a:rPr lang="cs-CZ" sz="1800" dirty="0"/>
              <a:t> [online]. [cit. 16.5.2013]. Dostupný na WWW: http://kladky.heureka.cz/kladka-zavesna-195mm-erba-er33194/galerie/ </a:t>
            </a:r>
            <a:endParaRPr lang="cs-CZ" sz="1800" dirty="0" smtClean="0"/>
          </a:p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</a:t>
            </a:r>
            <a:r>
              <a:rPr lang="cs-CZ" sz="1800" dirty="0">
                <a:latin typeface="Franklin Gothic Book" pitchFamily="34" charset="0"/>
              </a:rPr>
              <a:t>. </a:t>
            </a:r>
            <a:r>
              <a:rPr lang="cs-CZ" sz="1800" dirty="0" smtClean="0">
                <a:latin typeface="Franklin Gothic Book" pitchFamily="34" charset="0"/>
              </a:rPr>
              <a:t>3,4,6 </a:t>
            </a:r>
            <a:r>
              <a:rPr lang="cs-CZ" sz="1800" dirty="0">
                <a:latin typeface="Franklin Gothic Book" pitchFamily="34" charset="0"/>
              </a:rPr>
              <a:t>- </a:t>
            </a:r>
            <a:r>
              <a:rPr lang="cs-CZ" sz="1800" dirty="0"/>
              <a:t>SALABA, Stanislav; MATĚNA, Antonín. </a:t>
            </a:r>
            <a:r>
              <a:rPr lang="cs-CZ" sz="1800" i="1" dirty="0"/>
              <a:t>Mechanika I</a:t>
            </a:r>
            <a:r>
              <a:rPr lang="cs-CZ" sz="1800" dirty="0"/>
              <a:t>. Praha: SNTL, 1977, ISBN 5462</a:t>
            </a:r>
            <a:r>
              <a:rPr lang="cs-CZ" sz="1800" dirty="0" smtClean="0"/>
              <a:t>.</a:t>
            </a:r>
          </a:p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5 - </a:t>
            </a:r>
            <a:r>
              <a:rPr lang="cs-CZ" sz="1800" dirty="0"/>
              <a:t>AUTOR NEUVEDEN. </a:t>
            </a:r>
            <a:r>
              <a:rPr lang="cs-CZ" sz="1800" i="1" dirty="0" err="1"/>
              <a:t>Pepinator</a:t>
            </a:r>
            <a:r>
              <a:rPr lang="cs-CZ" sz="1800" dirty="0"/>
              <a:t> [online]. [cit. 16.5.2013]. Dostupný na WWW: http://pepinator.tym.cz/online/fyzika/stroje/kladkostroje.php </a:t>
            </a:r>
            <a:endParaRPr lang="cs-CZ" sz="1800" dirty="0" smtClean="0"/>
          </a:p>
          <a:p>
            <a:pPr eaLnBrk="1" hangingPunct="1"/>
            <a:r>
              <a:rPr lang="cs-CZ" sz="1800" dirty="0" smtClean="0">
                <a:latin typeface="Franklin Gothic Book" pitchFamily="34" charset="0"/>
              </a:rPr>
              <a:t>Obr. 7 - </a:t>
            </a:r>
            <a:r>
              <a:rPr lang="cs-CZ" sz="1800" dirty="0"/>
              <a:t>AUTOR NEUVEDEN. </a:t>
            </a:r>
            <a:r>
              <a:rPr lang="cs-CZ" sz="1800" i="1" dirty="0" err="1"/>
              <a:t>dpohludkova</a:t>
            </a:r>
            <a:r>
              <a:rPr lang="cs-CZ" sz="1800" dirty="0"/>
              <a:t> [online]. [cit. 16.5.2013]. Dostupný na WWW: http://www.dpohludkova.unas.cz/ </a:t>
            </a:r>
            <a:endParaRPr lang="cs-CZ" sz="1800" dirty="0" smtClean="0">
              <a:latin typeface="Franklin Gothic Book" pitchFamily="34" charset="0"/>
            </a:endParaRPr>
          </a:p>
          <a:p>
            <a:pPr eaLnBrk="1" hangingPunct="1"/>
            <a:endParaRPr lang="cs-CZ" sz="1800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dirty="0">
                <a:latin typeface="Franklin Gothic Book" pitchFamily="34" charset="0"/>
              </a:rPr>
              <a:t> </a:t>
            </a:r>
            <a:r>
              <a:rPr lang="cs-CZ" sz="2400" dirty="0">
                <a:latin typeface="Franklin Gothic Book" pitchFamily="34" charset="0"/>
              </a:rPr>
              <a:t>Veškeré použité obrázky (kliparty) pocházejí  …</a:t>
            </a:r>
          </a:p>
          <a:p>
            <a:endParaRPr lang="cs-CZ" dirty="0">
              <a:latin typeface="Franklin Gothic Book" pitchFamily="34" charset="0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2831</TotalTime>
  <Words>481</Words>
  <Application>Microsoft Office PowerPoint</Application>
  <PresentationFormat>Předvádění na obrazovce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Výukový materiál</vt:lpstr>
      <vt:lpstr>Prezentace aplikace PowerPoint</vt:lpstr>
      <vt:lpstr>Kladka a kladkostroj</vt:lpstr>
      <vt:lpstr>Účinnost pevné kladky</vt:lpstr>
      <vt:lpstr>Obrázky pro tuhost lana</vt:lpstr>
      <vt:lpstr>Účinnost volné kladky</vt:lpstr>
      <vt:lpstr>Obrázky pro tuhost lana volné kladky</vt:lpstr>
      <vt:lpstr>Účinnost obecného kladkostroje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Radek Hoszowski</cp:lastModifiedBy>
  <cp:revision>412</cp:revision>
  <dcterms:created xsi:type="dcterms:W3CDTF">2011-04-17T19:50:20Z</dcterms:created>
  <dcterms:modified xsi:type="dcterms:W3CDTF">2013-05-16T07:57:21Z</dcterms:modified>
</cp:coreProperties>
</file>