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8" autoAdjust="0"/>
    <p:restoredTop sz="94660"/>
  </p:normalViewPr>
  <p:slideViewPr>
    <p:cSldViewPr>
      <p:cViewPr>
        <p:scale>
          <a:sx n="75" d="100"/>
          <a:sy n="75" d="100"/>
        </p:scale>
        <p:origin x="-1932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B806534F-DEF9-46E7-91D4-9A5917C20F03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78BA6CC-1CEA-4380-B4BA-D410852AB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8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8A36-9362-42A3-B866-FD62FB379F7E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F9632-FAEA-4DAC-86C6-8407F6750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790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7E23-A415-434E-917D-BFC1303485FF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A0D7-C333-47BC-82D3-BCF67A4C3F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19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34AD-B756-4A19-B1B6-EEB9AC152EEC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8596-F692-45AD-BA61-1203095606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32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AD1F-8710-47D5-8D42-93F4E108BF7C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9555-CB72-4606-896B-67F87E3BB1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420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CCAD2-819D-4B4C-B2C7-8717ECBC1B08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51F63-66DF-475D-8195-8621AC4AC2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0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CA6E2-ED1D-42C0-B2EE-7C547C43CBE0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DA6A3-696C-41B0-B6C9-2BCDC11D1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335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8A46-4621-4440-97B7-4A7C8BF264B0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D2D56-A90E-4B0F-AFC3-9667D6F880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15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E7668-B20A-4834-93B9-E38B654D301C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C94E7-A708-4629-BF42-F2D107795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518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E5402-3B22-456F-9C7F-3DF217F765E2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E2BE-FB1E-4810-BBAA-246AE9B2BB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871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AB3A1-527B-4174-B167-A9107D2CE245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7EB9A-9B4B-489D-99B2-1CF90305A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17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4BFF3B9-F540-4E11-AFCA-A4CDBABBB8CF}" type="datetimeFigureOut">
              <a:rPr lang="cs-CZ"/>
              <a:pPr>
                <a:defRPr/>
              </a:pPr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A5788AC-B382-470C-981A-AD458BB6CF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5" r:id="rId8"/>
    <p:sldLayoutId id="2147484076" r:id="rId9"/>
    <p:sldLayoutId id="2147484072" r:id="rId10"/>
    <p:sldLayoutId id="21474840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933825"/>
            <a:ext cx="3309938" cy="17478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Technická mechanika – Převody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05_03_32_INOVACE_18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Jednoduché převody a převodovky.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slova: Jednoduchý převod, složený převod </a:t>
            </a:r>
            <a:r>
              <a:rPr lang="cs-CZ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 převodový poměr.</a:t>
            </a:r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288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Převody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24687" cy="1143000"/>
          </a:xfrm>
        </p:spPr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6777037" cy="3508375"/>
          </a:xfrm>
        </p:spPr>
        <p:txBody>
          <a:bodyPr/>
          <a:lstStyle/>
          <a:p>
            <a:r>
              <a:rPr lang="cs-CZ" dirty="0" smtClean="0"/>
              <a:t>Je mechanismus, kterým se přenáší otáčivý pohyb z hnacího na hnaný hřídel.</a:t>
            </a:r>
          </a:p>
          <a:p>
            <a:r>
              <a:rPr lang="cs-CZ" dirty="0" smtClean="0"/>
              <a:t>Využíváme jej ke změně počtu, či smyslu otáčení.</a:t>
            </a:r>
          </a:p>
          <a:p>
            <a:r>
              <a:rPr lang="cs-CZ" dirty="0" smtClean="0"/>
              <a:t>Využíváme převody: </a:t>
            </a:r>
          </a:p>
          <a:p>
            <a:pPr>
              <a:buFontTx/>
              <a:buChar char="-"/>
            </a:pPr>
            <a:r>
              <a:rPr lang="cs-CZ" dirty="0" smtClean="0"/>
              <a:t>s plochým řemenem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 klínovým řemenem</a:t>
            </a:r>
          </a:p>
          <a:p>
            <a:pPr>
              <a:buFontTx/>
              <a:buChar char="-"/>
            </a:pPr>
            <a:r>
              <a:rPr lang="cs-CZ" dirty="0" smtClean="0"/>
              <a:t>řetězovými koly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zubenými koly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12976"/>
            <a:ext cx="30963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31840" y="6055141"/>
            <a:ext cx="18673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 – řetězový převod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7505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Jednoduché převody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Skládá se vždy ze dvou kotoučů (řemenic, nebo ozubených kol, či třecích  kol)</a:t>
            </a:r>
          </a:p>
          <a:p>
            <a:r>
              <a:rPr lang="cs-CZ" dirty="0" smtClean="0"/>
              <a:t>Převodový poměr  je poměr počtu otáček hnacího kola k hnanému.</a:t>
            </a:r>
          </a:p>
          <a:p>
            <a:r>
              <a:rPr lang="cs-CZ" dirty="0" smtClean="0"/>
              <a:t>Označuje se</a:t>
            </a:r>
            <a:r>
              <a:rPr lang="cs-CZ" i="1" dirty="0" smtClean="0"/>
              <a:t> i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Pokud je:</a:t>
            </a:r>
          </a:p>
          <a:p>
            <a:pPr>
              <a:buFontTx/>
              <a:buChar char="-"/>
            </a:pPr>
            <a:r>
              <a:rPr lang="cs-CZ" i="1" dirty="0"/>
              <a:t>i</a:t>
            </a:r>
            <a:r>
              <a:rPr lang="cs-CZ" dirty="0" smtClean="0"/>
              <a:t> &lt; 1- převod </a:t>
            </a:r>
            <a:r>
              <a:rPr lang="cs-CZ" dirty="0" err="1" smtClean="0"/>
              <a:t>dorycha</a:t>
            </a:r>
            <a:endParaRPr lang="cs-CZ" dirty="0" smtClean="0"/>
          </a:p>
          <a:p>
            <a:pPr>
              <a:buFontTx/>
              <a:buChar char="-"/>
            </a:pPr>
            <a:r>
              <a:rPr lang="cs-CZ" i="1" dirty="0"/>
              <a:t>i</a:t>
            </a:r>
            <a:r>
              <a:rPr lang="cs-CZ" dirty="0" smtClean="0"/>
              <a:t> &gt; 1- převod </a:t>
            </a:r>
            <a:r>
              <a:rPr lang="cs-CZ" dirty="0" err="1" smtClean="0"/>
              <a:t>dopomala</a:t>
            </a: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6480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jednoduchého převodu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214498"/>
            <a:ext cx="5328592" cy="2400964"/>
          </a:xfrm>
        </p:spPr>
      </p:pic>
      <p:sp>
        <p:nvSpPr>
          <p:cNvPr id="5" name="TextovéPole 4"/>
          <p:cNvSpPr txBox="1"/>
          <p:nvPr/>
        </p:nvSpPr>
        <p:spPr>
          <a:xfrm>
            <a:off x="1763687" y="5939988"/>
            <a:ext cx="34030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 – řemenový a lanový, či řetězový převod</a:t>
            </a:r>
            <a:endParaRPr lang="cs-CZ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324323" y="2348880"/>
                <a:ext cx="2232248" cy="906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smtClean="0">
                          <a:latin typeface="Cambria Math"/>
                        </a:rPr>
                        <m:t>𝑖</m:t>
                      </m:r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26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4323" y="2348880"/>
                <a:ext cx="2232248" cy="90691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5429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Převod ozubenými koly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265093"/>
            <a:ext cx="4082281" cy="2658628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699792" y="2420887"/>
                <a:ext cx="2518575" cy="844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𝑖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420887"/>
                <a:ext cx="2518575" cy="8442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2699792" y="6021288"/>
            <a:ext cx="2343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 – převod ozubenými koly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14023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Složený převod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je převodový poměr příliš velký je výhodnější použít několikanásobný, čili složený převod.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59"/>
          <a:stretch/>
        </p:blipFill>
        <p:spPr bwMode="auto">
          <a:xfrm>
            <a:off x="2432348" y="3429000"/>
            <a:ext cx="4358355" cy="252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31840" y="5896293"/>
            <a:ext cx="18064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 – složený převod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82933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složeného převodu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56992"/>
            <a:ext cx="5688745" cy="2261096"/>
          </a:xfrm>
        </p:spPr>
      </p:pic>
      <p:sp>
        <p:nvSpPr>
          <p:cNvPr id="5" name="TextovéPole 4"/>
          <p:cNvSpPr txBox="1"/>
          <p:nvPr/>
        </p:nvSpPr>
        <p:spPr>
          <a:xfrm>
            <a:off x="2987824" y="6214912"/>
            <a:ext cx="18064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5 – složený převod</a:t>
            </a:r>
            <a:endParaRPr lang="cs-CZ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87700" y="2433435"/>
                <a:ext cx="3324756" cy="8460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𝑖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𝑖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.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𝑖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.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𝐷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700" y="2433435"/>
                <a:ext cx="3324756" cy="8460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0347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Použité 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1 - </a:t>
            </a:r>
            <a:r>
              <a:rPr lang="cs-CZ" sz="1800" dirty="0"/>
              <a:t>AUTOR NEUVEDEN. </a:t>
            </a:r>
            <a:r>
              <a:rPr lang="cs-CZ" sz="1800" i="1" dirty="0" err="1"/>
              <a:t>Spszr</a:t>
            </a:r>
            <a:r>
              <a:rPr lang="cs-CZ" sz="1800" dirty="0"/>
              <a:t> [online]. [cit. 20.5.2013]. Dostupný na WWW: http://www.spszr.cz/~blazicek/STR_podklady/Tvarove_opasane_prevody_real.htm</a:t>
            </a:r>
            <a:endParaRPr lang="cs-CZ" sz="1800" dirty="0" smtClean="0">
              <a:latin typeface="Franklin Gothic Book" pitchFamily="34" charset="0"/>
            </a:endParaRPr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</a:t>
            </a:r>
            <a:r>
              <a:rPr lang="cs-CZ" sz="1800" dirty="0">
                <a:latin typeface="Franklin Gothic Book" pitchFamily="34" charset="0"/>
              </a:rPr>
              <a:t>. </a:t>
            </a:r>
            <a:r>
              <a:rPr lang="cs-CZ" sz="1800" dirty="0" smtClean="0">
                <a:latin typeface="Franklin Gothic Book" pitchFamily="34" charset="0"/>
              </a:rPr>
              <a:t>2, 3, 5 </a:t>
            </a:r>
            <a:r>
              <a:rPr lang="cs-CZ" sz="1800" dirty="0">
                <a:latin typeface="Franklin Gothic Book" pitchFamily="34" charset="0"/>
              </a:rPr>
              <a:t>- </a:t>
            </a:r>
            <a:r>
              <a:rPr lang="cs-CZ" sz="1800" dirty="0"/>
              <a:t>SALABA, Stanislav; MATĚNA, Antonín. </a:t>
            </a:r>
            <a:r>
              <a:rPr lang="cs-CZ" sz="1800" i="1" dirty="0"/>
              <a:t>Mechanika I</a:t>
            </a:r>
            <a:r>
              <a:rPr lang="cs-CZ" sz="1800" dirty="0"/>
              <a:t>. Praha: SNTL, 1977, ISBN 5462</a:t>
            </a:r>
            <a:r>
              <a:rPr lang="cs-CZ" sz="1800" dirty="0" smtClean="0"/>
              <a:t>.</a:t>
            </a:r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4 - </a:t>
            </a:r>
            <a:r>
              <a:rPr lang="cs-CZ" sz="1800" dirty="0"/>
              <a:t>AUTOR NEUVEDEN. </a:t>
            </a:r>
            <a:r>
              <a:rPr lang="cs-CZ" sz="1800" i="1" dirty="0" err="1"/>
              <a:t>Zozei</a:t>
            </a:r>
            <a:r>
              <a:rPr lang="cs-CZ" sz="1800" dirty="0"/>
              <a:t> [online]. [cit. 20.5.2013]. Dostupný na WWW: http://zozei.sssebrno.cz/delici-pristroje/ </a:t>
            </a:r>
            <a:endParaRPr lang="cs-CZ" sz="1800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2955</TotalTime>
  <Words>409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Výukový materiál</vt:lpstr>
      <vt:lpstr>Prezentace aplikace PowerPoint</vt:lpstr>
      <vt:lpstr>Popis</vt:lpstr>
      <vt:lpstr>Jednoduché převody</vt:lpstr>
      <vt:lpstr>Výpočet jednoduchého převodu</vt:lpstr>
      <vt:lpstr>Převod ozubenými koly</vt:lpstr>
      <vt:lpstr>Složený převod</vt:lpstr>
      <vt:lpstr>Výpočet složeného převodu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Radek Hoszowski</cp:lastModifiedBy>
  <cp:revision>446</cp:revision>
  <dcterms:created xsi:type="dcterms:W3CDTF">2011-04-17T19:50:20Z</dcterms:created>
  <dcterms:modified xsi:type="dcterms:W3CDTF">2013-05-20T11:04:13Z</dcterms:modified>
</cp:coreProperties>
</file>