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4" r:id="rId3"/>
    <p:sldId id="261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396" y="11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4238F4-9709-4E0D-A3C0-B866058A86F3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BC93A-BA4A-43E9-81D3-005FC88E4D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009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80848-BABD-4EFA-B9B0-7530D2CD031C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BC3D4-A4F8-442E-B2C9-7829DDAC88F8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A48EA-B8FB-4221-BAAF-D852D8A3FC7E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74143-1F20-4E2E-875A-00EDD461DF66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898F-B0EA-46C1-9471-F7233E684B6C}" type="datetime1">
              <a:rPr lang="cs-CZ" smtClean="0"/>
              <a:t>22.5.2013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A4F30-8C53-4E87-8888-880FAACB9F41}" type="datetime1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69425-FE4B-4322-A44C-9BC12744C3B7}" type="datetime1">
              <a:rPr lang="cs-CZ" smtClean="0"/>
              <a:t>22.5.2013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3CCD-1CB7-4221-8AC7-1B559FA96064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51158-4002-4BCC-8EA0-14C20AE69AB5}" type="datetime1">
              <a:rPr lang="cs-CZ" smtClean="0"/>
              <a:t>22.5.2013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D6ECF-1CEF-4B44-98A3-919328AF6588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21B17-67B2-4661-9AF9-20202B9BAC6A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F74E2-3AFC-40C9-A4AB-7A32D890FE40}" type="datetime1">
              <a:rPr lang="cs-CZ" smtClean="0"/>
              <a:t>22.5.2013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u"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VY_32_sada 1_17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2000" dirty="0" smtClean="0">
                <a:latin typeface="+mn-lt"/>
              </a:rPr>
              <a:t>Vodní toky na </a:t>
            </a:r>
            <a:r>
              <a:rPr lang="cs-CZ" sz="2000" dirty="0" err="1" smtClean="0">
                <a:latin typeface="+mn-lt"/>
              </a:rPr>
              <a:t>Hořicku</a:t>
            </a:r>
            <a:r>
              <a:rPr lang="cs-CZ" sz="2000" dirty="0" smtClean="0">
                <a:latin typeface="+mn-lt"/>
              </a:rPr>
              <a:t> </a:t>
            </a:r>
          </a:p>
          <a:p>
            <a:pPr algn="ctr" eaLnBrk="1" hangingPunct="1">
              <a:defRPr/>
            </a:pPr>
            <a:r>
              <a:rPr lang="cs-CZ" sz="2000" dirty="0" smtClean="0">
                <a:latin typeface="+mn-lt"/>
              </a:rPr>
              <a:t>Matematika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980728"/>
            <a:ext cx="8711952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NÁZEV DIGITÁLNÍHO UČEBNÍHO MATERIÁLU: Vodní toky na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Hořicku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matematika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AUTOR: Mgr. Soňa Lánská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STRUČNÁ ANOTACE (OBSAH, DATUM PILOTÁŽE):	 4. 4. 2011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Prezentace, při které si žáci procvičí odčítání a sčítání dvouciferných a trojciferných čísel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VZDĚLÁVACÍ PŘEDMĚT (VE KTERÉM BYL MATERIÁL ODUČEN): matematika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KLÍČOVÉ KOMPETENCE: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Využívá vhodné naučené metody, strategie učení, včetně mnemotechnických pomůcek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Rozumí obsahu sdělení a přiměřeně na něj reaguje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Chápe obecně používané termíny, znaky a symboly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MEZIPŘEDMĚTOVÉ VZTAHY: vlastivěda, zeměpis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OČEKÁVANÝ VÝSTUP: 	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S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čítání a odčítání dvouciferných a trojciferných čísel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TYPICKÁ VĚKOVÁ SKUPINA: 5. ročník, základní škola praktická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Hořickými Chlumy protékají řeky </a:t>
            </a:r>
            <a:r>
              <a:rPr lang="cs-CZ" dirty="0" err="1" smtClean="0"/>
              <a:t>Javorka</a:t>
            </a:r>
            <a:r>
              <a:rPr lang="cs-CZ" dirty="0" smtClean="0"/>
              <a:t> a Bystřice. Délka toku </a:t>
            </a:r>
            <a:r>
              <a:rPr lang="cs-CZ" dirty="0" err="1" smtClean="0"/>
              <a:t>Javorky</a:t>
            </a:r>
            <a:r>
              <a:rPr lang="cs-CZ" dirty="0" smtClean="0"/>
              <a:t> je přibližně 39 km a délka toku Bystřice 63 km. Vypočítej:</a:t>
            </a:r>
          </a:p>
          <a:p>
            <a:pPr>
              <a:buNone/>
            </a:pPr>
            <a:endParaRPr lang="cs-CZ" dirty="0" smtClean="0">
              <a:sym typeface="Symbol"/>
            </a:endParaRPr>
          </a:p>
          <a:p>
            <a:pPr>
              <a:buNone/>
            </a:pPr>
            <a:endParaRPr lang="cs-CZ" dirty="0" smtClean="0">
              <a:sym typeface="Symbol"/>
            </a:endParaRP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  <a:sym typeface="Symbol"/>
              </a:rPr>
              <a:t></a:t>
            </a:r>
            <a:r>
              <a:rPr lang="cs-CZ" dirty="0" smtClean="0">
                <a:sym typeface="Symbol"/>
              </a:rPr>
              <a:t> </a:t>
            </a:r>
            <a:r>
              <a:rPr lang="cs-CZ" dirty="0" smtClean="0">
                <a:solidFill>
                  <a:srgbClr val="00B050"/>
                </a:solidFill>
                <a:sym typeface="Symbol"/>
              </a:rPr>
              <a:t>O kolik km je Bystřice delší než </a:t>
            </a:r>
            <a:r>
              <a:rPr lang="cs-CZ" dirty="0" err="1" smtClean="0">
                <a:solidFill>
                  <a:srgbClr val="00B050"/>
                </a:solidFill>
                <a:sym typeface="Symbol"/>
              </a:rPr>
              <a:t>Javorka</a:t>
            </a:r>
            <a:r>
              <a:rPr lang="cs-CZ" dirty="0" smtClean="0">
                <a:solidFill>
                  <a:srgbClr val="00B050"/>
                </a:solidFill>
                <a:sym typeface="Symbol"/>
              </a:rPr>
              <a:t>?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1000" dirty="0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3600" dirty="0" smtClean="0"/>
              <a:t>Řeka Bystřice pramení v nadmořské výšce 481 m a řeka </a:t>
            </a:r>
            <a:r>
              <a:rPr lang="cs-CZ" sz="3600" dirty="0" err="1" smtClean="0"/>
              <a:t>Javorka</a:t>
            </a:r>
            <a:r>
              <a:rPr lang="cs-CZ" sz="3600" dirty="0" smtClean="0"/>
              <a:t> 455m nad mořem. 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>
                <a:solidFill>
                  <a:srgbClr val="00B0F0"/>
                </a:solidFill>
                <a:sym typeface="Symbol"/>
              </a:rPr>
              <a:t> O kolik m výše pramení řeka Bystřice?</a:t>
            </a:r>
            <a:endParaRPr lang="cs-CZ" sz="3600" dirty="0" smtClean="0">
              <a:solidFill>
                <a:srgbClr val="00B0F0"/>
              </a:solidFill>
            </a:endParaRPr>
          </a:p>
          <a:p>
            <a:pPr>
              <a:buNone/>
            </a:pPr>
            <a:endParaRPr lang="cs-CZ" sz="1000" dirty="0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Řeka Bystřice pramení v nadmořské výšce 481 m a ústí do Cidliny v nadmořské výšce 213 m. </a:t>
            </a:r>
          </a:p>
          <a:p>
            <a:pPr>
              <a:buNone/>
            </a:pPr>
            <a:r>
              <a:rPr lang="cs-CZ" dirty="0" smtClean="0"/>
              <a:t>481m</a:t>
            </a:r>
          </a:p>
          <a:p>
            <a:pPr>
              <a:buNone/>
            </a:pPr>
            <a:endParaRPr lang="cs-CZ" dirty="0" smtClean="0"/>
          </a:p>
          <a:p>
            <a:pPr lvl="6">
              <a:buNone/>
            </a:pPr>
            <a:r>
              <a:rPr lang="cs-CZ" sz="3200" dirty="0" smtClean="0"/>
              <a:t>213m</a:t>
            </a:r>
          </a:p>
          <a:p>
            <a:pPr lvl="6">
              <a:buNone/>
            </a:pPr>
            <a:endParaRPr lang="cs-CZ" sz="3200" dirty="0" smtClean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  <a:sym typeface="Symbol"/>
              </a:rPr>
              <a:t> O kolik metrů níž se Bystřice dostane?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1000" dirty="0" smtClean="0"/>
          </a:p>
        </p:txBody>
      </p:sp>
      <p:cxnSp>
        <p:nvCxnSpPr>
          <p:cNvPr id="6" name="Zakřivená spojovací čára 5"/>
          <p:cNvCxnSpPr/>
          <p:nvPr/>
        </p:nvCxnSpPr>
        <p:spPr>
          <a:xfrm>
            <a:off x="1619672" y="3140968"/>
            <a:ext cx="1584176" cy="576064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Řeka </a:t>
            </a:r>
            <a:r>
              <a:rPr lang="cs-CZ" dirty="0" err="1" smtClean="0"/>
              <a:t>Javorka</a:t>
            </a:r>
            <a:r>
              <a:rPr lang="cs-CZ" dirty="0" smtClean="0"/>
              <a:t> pramení v nadmořské výšce 455 m a ústí do Cidliny v nadmořské výšce 229 m. 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455m</a:t>
            </a:r>
          </a:p>
          <a:p>
            <a:pPr>
              <a:buNone/>
            </a:pPr>
            <a:r>
              <a:rPr lang="cs-CZ" dirty="0" smtClean="0"/>
              <a:t>				229m</a:t>
            </a:r>
          </a:p>
          <a:p>
            <a:pPr>
              <a:buNone/>
            </a:pPr>
            <a:endParaRPr lang="cs-CZ" dirty="0" smtClean="0">
              <a:solidFill>
                <a:srgbClr val="00B0F0"/>
              </a:solidFill>
              <a:sym typeface="Symbol"/>
            </a:endParaRP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  <a:sym typeface="Symbol"/>
              </a:rPr>
              <a:t> O kolik metrů níž se </a:t>
            </a:r>
            <a:r>
              <a:rPr lang="cs-CZ" dirty="0" err="1" smtClean="0">
                <a:solidFill>
                  <a:srgbClr val="00B0F0"/>
                </a:solidFill>
                <a:sym typeface="Symbol"/>
              </a:rPr>
              <a:t>Javorka</a:t>
            </a:r>
            <a:r>
              <a:rPr lang="cs-CZ" dirty="0" smtClean="0">
                <a:solidFill>
                  <a:srgbClr val="00B0F0"/>
                </a:solidFill>
                <a:sym typeface="Symbol"/>
              </a:rPr>
              <a:t> dostane?</a:t>
            </a:r>
            <a:endParaRPr lang="cs-CZ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dirty="0" smtClean="0">
                <a:sym typeface="Symbol"/>
              </a:rPr>
              <a:t> 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cxnSp>
        <p:nvCxnSpPr>
          <p:cNvPr id="6" name="Zakřivená spojovací čára 5"/>
          <p:cNvCxnSpPr/>
          <p:nvPr/>
        </p:nvCxnSpPr>
        <p:spPr>
          <a:xfrm>
            <a:off x="1619672" y="3717032"/>
            <a:ext cx="1656184" cy="43204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1000" dirty="0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145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Základní škola, Hořice, Husova 11 VY_32_sada 1_17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Odkazy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Hořice, Husova 11 VY_32_sada 1_01 </dc:title>
  <cp:lastModifiedBy>Učitel</cp:lastModifiedBy>
  <cp:revision>10</cp:revision>
  <dcterms:modified xsi:type="dcterms:W3CDTF">2013-05-22T10:55:41Z</dcterms:modified>
</cp:coreProperties>
</file>