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71" r:id="rId6"/>
    <p:sldId id="272" r:id="rId7"/>
    <p:sldId id="273" r:id="rId8"/>
    <p:sldId id="260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42" autoAdjust="0"/>
    <p:restoredTop sz="94660"/>
  </p:normalViewPr>
  <p:slideViewPr>
    <p:cSldViewPr>
      <p:cViewPr>
        <p:scale>
          <a:sx n="75" d="100"/>
          <a:sy n="75" d="100"/>
        </p:scale>
        <p:origin x="-1062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B806534F-DEF9-46E7-91D4-9A5917C20F03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78BA6CC-1CEA-4380-B4BA-D410852AB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38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8A36-9362-42A3-B866-FD62FB379F7E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F9632-FAEA-4DAC-86C6-8407F6750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2790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27E23-A415-434E-917D-BFC1303485FF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7A0D7-C333-47BC-82D3-BCF67A4C3F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3196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834AD-B756-4A19-B1B6-EEB9AC152EEC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8596-F692-45AD-BA61-1203095606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2932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AD1F-8710-47D5-8D42-93F4E108BF7C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9555-CB72-4606-896B-67F87E3BB1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5420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CCAD2-819D-4B4C-B2C7-8717ECBC1B08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51F63-66DF-475D-8195-8621AC4AC2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320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CA6E2-ED1D-42C0-B2EE-7C547C43CBE0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DA6A3-696C-41B0-B6C9-2BCDC11D1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07335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E8A46-4621-4440-97B7-4A7C8BF264B0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D2D56-A90E-4B0F-AFC3-9667D6F880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6152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E7668-B20A-4834-93B9-E38B654D301C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C94E7-A708-4629-BF42-F2D107795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58518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E5402-3B22-456F-9C7F-3DF217F765E2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E2BE-FB1E-4810-BBAA-246AE9B2BB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27871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AB3A1-527B-4174-B167-A9107D2CE245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7EB9A-9B4B-489D-99B2-1CF90305A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84175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4BFF3B9-F540-4E11-AFCA-A4CDBABBB8CF}" type="datetimeFigureOut">
              <a:rPr lang="cs-CZ"/>
              <a:pPr>
                <a:defRPr/>
              </a:pPr>
              <a:t>22.5.2013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5A5788AC-B382-470C-981A-AD458BB6CF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5" r:id="rId8"/>
    <p:sldLayoutId id="2147484076" r:id="rId9"/>
    <p:sldLayoutId id="2147484072" r:id="rId10"/>
    <p:sldLayoutId id="214748407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3933825"/>
            <a:ext cx="3309938" cy="1747838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800" dirty="0" smtClean="0">
                <a:solidFill>
                  <a:srgbClr val="443329"/>
                </a:solidFill>
              </a:rPr>
              <a:t>Technická mechanika – Mechanická práce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05_03_32_INOVACE_20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Technická mechanika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Mechanická práce a její výpočet.</a:t>
            </a:r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Práce, dráha, </a:t>
            </a:r>
            <a:r>
              <a:rPr lang="cs-CZ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silové působení. 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cs-CZ" dirty="0">
              <a:latin typeface="Franklin Gothic Book" pitchFamily="34" charset="0"/>
            </a:endParaRPr>
          </a:p>
        </p:txBody>
      </p:sp>
      <p:pic>
        <p:nvPicPr>
          <p:cNvPr id="717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288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Mechanická práce</a:t>
            </a:r>
            <a:endParaRPr lang="cs-CZ" sz="32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Mechanická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/>
              <a:t>Mechanickou práci koná každé těleso, které působí silou na jiné těleso, přičemž ho přemisťuje po určité trajektorii.</a:t>
            </a:r>
          </a:p>
          <a:p>
            <a:pPr marL="69850" indent="0">
              <a:buNone/>
            </a:pPr>
            <a:endParaRPr lang="cs-CZ" dirty="0" smtClean="0"/>
          </a:p>
        </p:txBody>
      </p:sp>
      <p:pic>
        <p:nvPicPr>
          <p:cNvPr id="4" name="Picture 8" descr="http://www.simoncik.sk/media/.gallery/main7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1512" b="23651"/>
          <a:stretch>
            <a:fillRect/>
          </a:stretch>
        </p:blipFill>
        <p:spPr bwMode="auto">
          <a:xfrm>
            <a:off x="1377752" y="3717032"/>
            <a:ext cx="6259512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699792" y="5949280"/>
            <a:ext cx="29505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 – Traktor koná mechanickou práci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930923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687" cy="1143000"/>
          </a:xfrm>
        </p:spPr>
        <p:txBody>
          <a:bodyPr/>
          <a:lstStyle/>
          <a:p>
            <a:r>
              <a:rPr lang="cs-CZ" dirty="0" smtClean="0"/>
              <a:t>Společným znakem všech těles konajících práci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2132856"/>
            <a:ext cx="6777037" cy="3508375"/>
          </a:xfrm>
        </p:spPr>
        <p:txBody>
          <a:bodyPr/>
          <a:lstStyle/>
          <a:p>
            <a:r>
              <a:rPr lang="cs-CZ" dirty="0"/>
              <a:t>Silové působení na jiné těleso</a:t>
            </a:r>
            <a:r>
              <a:rPr lang="cs-CZ" dirty="0" smtClean="0"/>
              <a:t>.</a:t>
            </a:r>
          </a:p>
          <a:p>
            <a:pPr marL="69850" indent="0">
              <a:buNone/>
            </a:pPr>
            <a:endParaRPr lang="cs-CZ" dirty="0"/>
          </a:p>
          <a:p>
            <a:r>
              <a:rPr lang="cs-CZ" dirty="0" smtClean="0"/>
              <a:t>Přemísťování </a:t>
            </a:r>
            <a:r>
              <a:rPr lang="cs-CZ" dirty="0"/>
              <a:t>tohoto tělesa nebo jeho částí.</a:t>
            </a:r>
          </a:p>
          <a:p>
            <a:pPr marL="6985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377591" y="5954960"/>
            <a:ext cx="26624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/>
              <a:t>Obr. </a:t>
            </a:r>
            <a:r>
              <a:rPr lang="cs-CZ" sz="1200" dirty="0" smtClean="0"/>
              <a:t>2 </a:t>
            </a:r>
            <a:r>
              <a:rPr lang="cs-CZ" sz="1200" dirty="0"/>
              <a:t>– </a:t>
            </a:r>
            <a:r>
              <a:rPr lang="cs-CZ" sz="1200" dirty="0" smtClean="0"/>
              <a:t>Pracovní stroj konající práci</a:t>
            </a:r>
            <a:endParaRPr lang="cs-CZ" sz="1200" dirty="0"/>
          </a:p>
        </p:txBody>
      </p:sp>
      <p:pic>
        <p:nvPicPr>
          <p:cNvPr id="8" name="Picture 7" descr="http://www.staves.cz/upload/newhollan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0051" y="3415680"/>
            <a:ext cx="3456384" cy="292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33128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9656" y="764704"/>
            <a:ext cx="7024687" cy="1143000"/>
          </a:xfrm>
        </p:spPr>
        <p:txBody>
          <a:bodyPr/>
          <a:lstStyle/>
          <a:p>
            <a:r>
              <a:rPr lang="cs-CZ" dirty="0" smtClean="0"/>
              <a:t>Definice jednoho Joule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060848"/>
            <a:ext cx="6777037" cy="3508375"/>
          </a:xfrm>
        </p:spPr>
        <p:txBody>
          <a:bodyPr/>
          <a:lstStyle/>
          <a:p>
            <a:r>
              <a:rPr lang="cs-CZ" b="1" dirty="0"/>
              <a:t>Mechanickou práci 1J vykoná stálá síla 1N, jestliže se její působiště posune do vzdálenosti 1m ve směru síly. </a:t>
            </a:r>
            <a:endParaRPr lang="cs-CZ" b="1" dirty="0" smtClean="0"/>
          </a:p>
          <a:p>
            <a:endParaRPr lang="cs-CZ" b="1" dirty="0"/>
          </a:p>
          <a:p>
            <a:pPr marL="69850" indent="0">
              <a:buNone/>
            </a:pPr>
            <a:r>
              <a:rPr lang="cs-CZ" b="1" dirty="0" smtClean="0"/>
              <a:t> </a:t>
            </a:r>
            <a:endParaRPr lang="cs-CZ" b="1" dirty="0"/>
          </a:p>
          <a:p>
            <a:r>
              <a:rPr lang="cs-CZ" b="1" dirty="0"/>
              <a:t>W = F . s</a:t>
            </a:r>
          </a:p>
          <a:p>
            <a:pPr marL="6985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6042440"/>
            <a:ext cx="14666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 – Sportovec</a:t>
            </a:r>
            <a:endParaRPr lang="cs-CZ" sz="1200" dirty="0"/>
          </a:p>
        </p:txBody>
      </p:sp>
      <p:pic>
        <p:nvPicPr>
          <p:cNvPr id="6" name="Picture 6" descr="http://www.m1t.co.uk/wp-content/uploads/2008/08/weight_lifting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45167"/>
            <a:ext cx="4103836" cy="307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79385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024687" cy="1143000"/>
          </a:xfrm>
        </p:spPr>
        <p:txBody>
          <a:bodyPr/>
          <a:lstStyle/>
          <a:p>
            <a:r>
              <a:rPr lang="cs-CZ" dirty="0" smtClean="0"/>
              <a:t>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12776"/>
            <a:ext cx="6777037" cy="3508375"/>
          </a:xfrm>
        </p:spPr>
        <p:txBody>
          <a:bodyPr/>
          <a:lstStyle/>
          <a:p>
            <a:pPr eaLnBrk="1" hangingPunct="1"/>
            <a:r>
              <a:rPr lang="cs-CZ" dirty="0"/>
              <a:t>Mechanická práce vykonaná při </a:t>
            </a:r>
            <a:r>
              <a:rPr lang="cs-CZ" dirty="0" smtClean="0"/>
              <a:t>přemístění </a:t>
            </a:r>
            <a:r>
              <a:rPr lang="cs-CZ" dirty="0"/>
              <a:t>tělesa závisí na velikosti </a:t>
            </a:r>
            <a:r>
              <a:rPr lang="cs-CZ" dirty="0" smtClean="0"/>
              <a:t> síly</a:t>
            </a:r>
            <a:r>
              <a:rPr lang="cs-CZ" dirty="0"/>
              <a:t>, která na těleso </a:t>
            </a:r>
            <a:r>
              <a:rPr lang="cs-CZ" dirty="0" smtClean="0"/>
              <a:t>působí</a:t>
            </a:r>
            <a:r>
              <a:rPr lang="cs-CZ" dirty="0"/>
              <a:t>,</a:t>
            </a:r>
          </a:p>
          <a:p>
            <a:pPr eaLnBrk="1" hangingPunct="1"/>
            <a:r>
              <a:rPr lang="cs-CZ" dirty="0"/>
              <a:t>na dráze, o kterou se těleso přemístí</a:t>
            </a:r>
          </a:p>
          <a:p>
            <a:pPr eaLnBrk="1" hangingPunct="1"/>
            <a:r>
              <a:rPr lang="cs-CZ" dirty="0"/>
              <a:t>a na </a:t>
            </a:r>
            <a:r>
              <a:rPr lang="cs-CZ" dirty="0" smtClean="0"/>
              <a:t>úhlu, </a:t>
            </a:r>
            <a:r>
              <a:rPr lang="cs-CZ" dirty="0"/>
              <a:t>který svírá se směrem </a:t>
            </a:r>
            <a:r>
              <a:rPr lang="cs-CZ" dirty="0" smtClean="0"/>
              <a:t>trajektorie</a:t>
            </a:r>
            <a:r>
              <a:rPr lang="cs-CZ" dirty="0"/>
              <a:t>.</a:t>
            </a:r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6102090"/>
            <a:ext cx="17038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 – Výslednice sil</a:t>
            </a:r>
            <a:endParaRPr lang="cs-CZ" sz="1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64794"/>
            <a:ext cx="2736850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2649" r="8070" b="22331"/>
          <a:stretch>
            <a:fillRect/>
          </a:stretch>
        </p:blipFill>
        <p:spPr bwMode="auto">
          <a:xfrm>
            <a:off x="3779912" y="3861048"/>
            <a:ext cx="4481703" cy="2008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04749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Použité zdroje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1 - </a:t>
            </a:r>
            <a:r>
              <a:rPr lang="cs-CZ" sz="1800" dirty="0" smtClean="0"/>
              <a:t>ŠIMONČÍK</a:t>
            </a:r>
            <a:r>
              <a:rPr lang="cs-CZ" sz="1800" dirty="0"/>
              <a:t>. </a:t>
            </a:r>
            <a:r>
              <a:rPr lang="cs-CZ" sz="1800" i="1" dirty="0"/>
              <a:t>Šimončík.sk</a:t>
            </a:r>
            <a:r>
              <a:rPr lang="cs-CZ" sz="1800" dirty="0"/>
              <a:t> [online]. [cit. </a:t>
            </a:r>
            <a:r>
              <a:rPr lang="cs-CZ" sz="1800" dirty="0" smtClean="0"/>
              <a:t>17.4.2013]. </a:t>
            </a:r>
            <a:r>
              <a:rPr lang="cs-CZ" sz="1800" dirty="0"/>
              <a:t>Dostupný na WWW: &lt;http://www.simoncik.sk/</a:t>
            </a:r>
            <a:r>
              <a:rPr lang="cs-CZ" sz="1800" dirty="0" err="1"/>
              <a:t>stranky</a:t>
            </a:r>
            <a:r>
              <a:rPr lang="cs-CZ" sz="1800" dirty="0"/>
              <a:t>/</a:t>
            </a:r>
            <a:r>
              <a:rPr lang="cs-CZ" sz="1800" dirty="0" err="1"/>
              <a:t>agrosluzby.php</a:t>
            </a:r>
            <a:r>
              <a:rPr lang="cs-CZ" sz="1800" dirty="0"/>
              <a:t>&gt;. </a:t>
            </a:r>
            <a:r>
              <a:rPr lang="pl-PL" sz="1800" dirty="0"/>
              <a:t> </a:t>
            </a:r>
            <a:r>
              <a:rPr lang="cs-CZ" sz="1800" dirty="0"/>
              <a:t> </a:t>
            </a:r>
          </a:p>
          <a:p>
            <a:pPr eaLnBrk="1" hangingPunct="1"/>
            <a:r>
              <a:rPr lang="cs-CZ" sz="1800" dirty="0"/>
              <a:t>Obr. 2. </a:t>
            </a:r>
            <a:r>
              <a:rPr lang="cs-CZ" sz="1800" dirty="0" smtClean="0"/>
              <a:t>- </a:t>
            </a:r>
            <a:r>
              <a:rPr lang="pt-BR" sz="1800" dirty="0" smtClean="0"/>
              <a:t>NOVÁČEK</a:t>
            </a:r>
            <a:r>
              <a:rPr lang="pt-BR" sz="1800" dirty="0"/>
              <a:t>. </a:t>
            </a:r>
            <a:r>
              <a:rPr lang="pt-BR" sz="1800" i="1" dirty="0"/>
              <a:t>Staves</a:t>
            </a:r>
            <a:r>
              <a:rPr lang="pt-BR" sz="1800" dirty="0"/>
              <a:t> [online]. [cit. </a:t>
            </a:r>
            <a:r>
              <a:rPr lang="pt-BR" sz="1800" dirty="0" smtClean="0"/>
              <a:t>17.</a:t>
            </a:r>
            <a:r>
              <a:rPr lang="cs-CZ" sz="1800" dirty="0" smtClean="0"/>
              <a:t>4</a:t>
            </a:r>
            <a:r>
              <a:rPr lang="pt-BR" sz="1800" dirty="0" smtClean="0"/>
              <a:t>.201</a:t>
            </a:r>
            <a:r>
              <a:rPr lang="cs-CZ" sz="1800" dirty="0" smtClean="0"/>
              <a:t>3</a:t>
            </a:r>
            <a:r>
              <a:rPr lang="pt-BR" sz="1800" dirty="0" smtClean="0"/>
              <a:t>]. </a:t>
            </a:r>
            <a:r>
              <a:rPr lang="pt-BR" sz="1800" dirty="0"/>
              <a:t>Dostupný na WWW: &lt;http://www.staves.cz/bagry/&gt;. </a:t>
            </a:r>
            <a:endParaRPr lang="cs-CZ" sz="1800" dirty="0"/>
          </a:p>
          <a:p>
            <a:pPr eaLnBrk="1" hangingPunct="1"/>
            <a:r>
              <a:rPr lang="cs-CZ" sz="1800" dirty="0"/>
              <a:t>Obr. 3</a:t>
            </a:r>
            <a:r>
              <a:rPr lang="cs-CZ" sz="1800" dirty="0" smtClean="0"/>
              <a:t>. - TRUMBL</a:t>
            </a:r>
            <a:r>
              <a:rPr lang="cs-CZ" sz="1800" dirty="0"/>
              <a:t>. </a:t>
            </a:r>
            <a:r>
              <a:rPr lang="cs-CZ" sz="1800" i="1" dirty="0" err="1"/>
              <a:t>sportsscience</a:t>
            </a:r>
            <a:r>
              <a:rPr lang="cs-CZ" sz="1800" dirty="0"/>
              <a:t> [online]. [cit. </a:t>
            </a:r>
            <a:r>
              <a:rPr lang="cs-CZ" sz="1800" dirty="0" smtClean="0"/>
              <a:t>17.4.2013]. </a:t>
            </a:r>
            <a:r>
              <a:rPr lang="cs-CZ" sz="1800" dirty="0"/>
              <a:t>Dostupný na WWW: &lt;http://sportsscience.tumblr.com/&gt;. </a:t>
            </a:r>
          </a:p>
          <a:p>
            <a:pPr eaLnBrk="1" hangingPunct="1"/>
            <a:r>
              <a:rPr lang="cs-CZ" sz="1800" dirty="0"/>
              <a:t>Obr. 4. </a:t>
            </a:r>
            <a:r>
              <a:rPr lang="cs-CZ" sz="1800" dirty="0" smtClean="0"/>
              <a:t>- Archiv </a:t>
            </a:r>
            <a:r>
              <a:rPr lang="cs-CZ" sz="1800" dirty="0"/>
              <a:t>autora</a:t>
            </a:r>
          </a:p>
          <a:p>
            <a:pPr eaLnBrk="1" hangingPunct="1"/>
            <a:endParaRPr lang="cs-CZ" sz="1800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 </a:t>
            </a:r>
            <a:r>
              <a:rPr lang="cs-CZ" sz="2400">
                <a:latin typeface="Franklin Gothic Book" pitchFamily="34" charset="0"/>
              </a:rPr>
              <a:t>Veškeré použité obrázky (kliparty) pocházejí  …</a:t>
            </a:r>
          </a:p>
          <a:p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2256</TotalTime>
  <Words>326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Austin</vt:lpstr>
      <vt:lpstr>Snímek 1</vt:lpstr>
      <vt:lpstr>Výukový materiál</vt:lpstr>
      <vt:lpstr>Snímek 3</vt:lpstr>
      <vt:lpstr>Mechanická práce</vt:lpstr>
      <vt:lpstr>Společným znakem všech těles konajících práci je:</vt:lpstr>
      <vt:lpstr>Definice jednoho Joule</vt:lpstr>
      <vt:lpstr>Definice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Dum</cp:lastModifiedBy>
  <cp:revision>255</cp:revision>
  <dcterms:created xsi:type="dcterms:W3CDTF">2011-04-17T19:50:20Z</dcterms:created>
  <dcterms:modified xsi:type="dcterms:W3CDTF">2013-05-22T15:40:19Z</dcterms:modified>
</cp:coreProperties>
</file>