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handoutMasterIdLst>
    <p:handoutMasterId r:id="rId14"/>
  </p:handoutMasterIdLst>
  <p:sldIdLst>
    <p:sldId id="272" r:id="rId2"/>
    <p:sldId id="273" r:id="rId3"/>
    <p:sldId id="263" r:id="rId4"/>
    <p:sldId id="264" r:id="rId5"/>
    <p:sldId id="265" r:id="rId6"/>
    <p:sldId id="266" r:id="rId7"/>
    <p:sldId id="267" r:id="rId8"/>
    <p:sldId id="270" r:id="rId9"/>
    <p:sldId id="271" r:id="rId10"/>
    <p:sldId id="268" r:id="rId11"/>
    <p:sldId id="258" r:id="rId12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2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18977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Moje vlast, moje bydliště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Pověst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Bruncvíkovi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VY_32_INOVACE_17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0552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78488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Předmět: Já a svět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vlastenectví, podpora čtenářství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Prezentace v PowerPointu se společným rozhovorem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632696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Obdélník 1"/>
          <p:cNvSpPr/>
          <p:nvPr/>
        </p:nvSpPr>
        <p:spPr>
          <a:xfrm>
            <a:off x="467544" y="908720"/>
            <a:ext cx="8424935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sz="2800" dirty="0"/>
              <a:t>Před dávnými lety vládl v české zemi kníže Bruncvík. Po pár letech vlády se rozhodl, že se vydá do </a:t>
            </a:r>
            <a:r>
              <a:rPr lang="cs-CZ" sz="2800" dirty="0" smtClean="0"/>
              <a:t>světa, protože by </a:t>
            </a:r>
            <a:r>
              <a:rPr lang="cs-CZ" sz="2800" dirty="0"/>
              <a:t>chtěl mít ve svém znaku </a:t>
            </a:r>
            <a:r>
              <a:rPr lang="cs-CZ" sz="2800" dirty="0" smtClean="0"/>
              <a:t>lva. Nechal </a:t>
            </a:r>
            <a:r>
              <a:rPr lang="cs-CZ" sz="2800" dirty="0"/>
              <a:t>osedlat koně a s doprovodem rytířů odjel do světa. </a:t>
            </a:r>
          </a:p>
        </p:txBody>
      </p:sp>
      <p:pic>
        <p:nvPicPr>
          <p:cNvPr id="1031" name="Picture 7" descr="C:\Users\oem\AppData\Local\Microsoft\Windows\Temporary Internet Files\Content.IE5\TF1NKJOP\MC9000132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138215"/>
            <a:ext cx="2664296" cy="3243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3427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588641" y="751344"/>
            <a:ext cx="8015807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Procestoval mnoho zemí, poznal mnoho ostrovů. Na jedné </a:t>
            </a:r>
            <a:r>
              <a:rPr lang="cs-CZ" sz="2800" dirty="0" smtClean="0"/>
              <a:t>cestě </a:t>
            </a:r>
            <a:r>
              <a:rPr lang="cs-CZ" sz="2800" dirty="0"/>
              <a:t>je zastihla bouře. Uviděli ostrov, </a:t>
            </a:r>
            <a:r>
              <a:rPr lang="cs-CZ" sz="2800" dirty="0" smtClean="0"/>
              <a:t>odkud vycházela </a:t>
            </a:r>
            <a:r>
              <a:rPr lang="cs-CZ" sz="2800" dirty="0"/>
              <a:t>žlutá </a:t>
            </a:r>
            <a:r>
              <a:rPr lang="cs-CZ" sz="2800" dirty="0" smtClean="0"/>
              <a:t>záře. Byla </a:t>
            </a:r>
            <a:r>
              <a:rPr lang="cs-CZ" sz="2800" dirty="0"/>
              <a:t>to záře z jantarové hory. Ta měla takovou moc, že kdo ji spatřil</a:t>
            </a:r>
            <a:r>
              <a:rPr lang="cs-CZ" sz="2800" dirty="0" smtClean="0"/>
              <a:t>, </a:t>
            </a:r>
            <a:r>
              <a:rPr lang="cs-CZ" sz="2800" dirty="0"/>
              <a:t>byl </a:t>
            </a:r>
            <a:r>
              <a:rPr lang="cs-CZ" sz="2800" dirty="0" smtClean="0"/>
              <a:t>k ní navždy </a:t>
            </a:r>
            <a:r>
              <a:rPr lang="cs-CZ" sz="2800" dirty="0"/>
              <a:t>připoután. Bruncvík s družinou na ostrov vystoupil, ale už </a:t>
            </a:r>
            <a:r>
              <a:rPr lang="cs-CZ" sz="2800" dirty="0" smtClean="0"/>
              <a:t>nemohl </a:t>
            </a:r>
            <a:r>
              <a:rPr lang="cs-CZ" sz="2800" dirty="0"/>
              <a:t>odplout. </a:t>
            </a:r>
          </a:p>
          <a:p>
            <a:r>
              <a:rPr lang="cs-CZ" dirty="0"/>
              <a:t> </a:t>
            </a:r>
          </a:p>
        </p:txBody>
      </p:sp>
      <p:pic>
        <p:nvPicPr>
          <p:cNvPr id="2051" name="Picture 3" descr="C:\Users\oem\AppData\Local\Microsoft\Windows\Temporary Internet Files\Content.IE5\GMQLH2E1\MC90044040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4322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oem\AppData\Local\Microsoft\Windows\Temporary Internet Files\Content.IE5\GMQLH2E1\MC90044040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14096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oem\AppData\Local\Microsoft\Windows\Temporary Internet Files\Content.IE5\GMQLH2E1\MC90044040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14096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0767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51520" y="692696"/>
            <a:ext cx="8640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Jak šel čas, tak skoro všichni pomřeli hladem, zůstal jenom kníže Bruncvík a jeho starý sluha </a:t>
            </a:r>
            <a:r>
              <a:rPr lang="cs-CZ" sz="2800" dirty="0" err="1"/>
              <a:t>Baladán</a:t>
            </a:r>
            <a:r>
              <a:rPr lang="cs-CZ" sz="2800" dirty="0"/>
              <a:t>. Ten si všiml, že každý rok přilétá na ostrov pták Noh. A aby mohl zachránit svého knížete, zabil koně a </a:t>
            </a:r>
            <a:r>
              <a:rPr lang="cs-CZ" sz="2800" dirty="0" smtClean="0"/>
              <a:t>knížete zašil do koňské kůže. Pták </a:t>
            </a:r>
            <a:r>
              <a:rPr lang="cs-CZ" sz="2800" dirty="0"/>
              <a:t>Noh opravdu přiletěl, sebral kůži s knížetem a odletěl do svého hnízda, ke svým mladým ptáčatům. Ta se vrhla na kůži, ale kníže měl u sebe meč a ptáčata pobil. A uprchl z hnízda do lesa. </a:t>
            </a:r>
          </a:p>
        </p:txBody>
      </p:sp>
      <p:pic>
        <p:nvPicPr>
          <p:cNvPr id="3075" name="Picture 3" descr="C:\Users\oem\AppData\Local\Microsoft\Windows\Temporary Internet Files\Content.IE5\TF1NKJOP\MC9003559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8335" y="3789040"/>
            <a:ext cx="2981584" cy="2416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749761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9" descr="C:\Users\oem\AppData\Local\Microsoft\Windows\Temporary Internet Files\Content.IE5\GMQLH2E1\MC9000884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402" y="3205172"/>
            <a:ext cx="1402496" cy="100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oem\AppData\Local\Microsoft\Windows\Temporary Internet Files\Content.IE5\GMQLH2E1\MC9000884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329" y="3444879"/>
            <a:ext cx="1402496" cy="100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9" descr="C:\Users\oem\AppData\Local\Microsoft\Windows\Temporary Internet Files\Content.IE5\GMQLH2E1\MC9000884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977" y="3169815"/>
            <a:ext cx="1402496" cy="100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oem\AppData\Local\Microsoft\Windows\Temporary Internet Files\Content.IE5\GMQLH2E1\MC9000884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6839" y="3169816"/>
            <a:ext cx="1402496" cy="100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51520" y="620688"/>
            <a:ext cx="8712968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Tam uslyšel hrozný řev. Vydal se blíž a viděl, jak spolu zápasí lítá saň a lev. A protože chtěl získat do svého erbu lva, rozhodl se, že pomůže v boji lvovi. Začal sani utínat jednu hlavu po druhé, až jich bylo celkem devět. Když už mu docházely síly, dokončil zápas lev, který saň roztrhl v půli. Potom ulehl k nohám knížete. Od té doby lev následoval Bruncvíka, kam se hnul. </a:t>
            </a:r>
          </a:p>
        </p:txBody>
      </p:sp>
      <p:pic>
        <p:nvPicPr>
          <p:cNvPr id="4098" name="Picture 2" descr="C:\Users\oem\AppData\Local\Microsoft\Windows\Temporary Internet Files\Content.IE5\GMQLH2E1\MC90044139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674566"/>
            <a:ext cx="3132348" cy="2932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oem\AppData\Local\Microsoft\Windows\Temporary Internet Files\Content.IE5\TF1NKJOP\MC9003907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243" y="3480767"/>
            <a:ext cx="3248277" cy="2027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59893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836712"/>
            <a:ext cx="75608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Bruncvík se svým lvem prošel ještě mnohá dobrodružství, zažil mnoho bojů a vítězství na moři i na souši. Získal kouzelný meč, který vždy porazí všechny nepřátele.</a:t>
            </a:r>
          </a:p>
          <a:p>
            <a:r>
              <a:rPr lang="cs-CZ" sz="2800" dirty="0" smtClean="0"/>
              <a:t>Po dlouhých sedmi letech se dostal zpět domů do Čech.</a:t>
            </a:r>
            <a:endParaRPr lang="cs-CZ" sz="2800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52" name="Picture 8" descr="C:\Users\oem\AppData\Local\Microsoft\Windows\Temporary Internet Files\Content.IE5\TF1NKJOP\MC9000894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140968"/>
            <a:ext cx="3207010" cy="2915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4431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187623" y="1169169"/>
            <a:ext cx="7272809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Bruncvík nakázal, aby na korouhve a brány všech hradů a měst byl namalován erb se znamením bílého lva v červeném poli. </a:t>
            </a:r>
          </a:p>
        </p:txBody>
      </p:sp>
      <p:sp>
        <p:nvSpPr>
          <p:cNvPr id="5" name="Tětiva 4"/>
          <p:cNvSpPr/>
          <p:nvPr/>
        </p:nvSpPr>
        <p:spPr>
          <a:xfrm rot="17430989">
            <a:off x="3781406" y="2817371"/>
            <a:ext cx="3723771" cy="2693819"/>
          </a:xfrm>
          <a:prstGeom prst="chor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6" descr="C:\Users\oem\AppData\Local\Microsoft\Windows\Temporary Internet Files\Content.IE5\1U0BQNUE\MC900057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717032"/>
            <a:ext cx="2314025" cy="1650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850869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s odříznutým rohem na stejné straně 5"/>
          <p:cNvSpPr/>
          <p:nvPr/>
        </p:nvSpPr>
        <p:spPr>
          <a:xfrm>
            <a:off x="539552" y="4653136"/>
            <a:ext cx="7992888" cy="1512168"/>
          </a:xfrm>
          <a:prstGeom prst="snip2Same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82806" y="764704"/>
            <a:ext cx="856895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Když se naplnil Bruncvíkův čas a on zemřel, lev po několika dnech skonal na Bruncvíkově hrobě steskem. Zázračný meč byl zazděn do pilíře Karlova mostu, vedle něho je socha Bruncvíka s ležícím lvem.</a:t>
            </a:r>
          </a:p>
        </p:txBody>
      </p:sp>
      <p:pic>
        <p:nvPicPr>
          <p:cNvPr id="4" name="Picture 3" descr="C:\Users\oem\AppData\Local\Microsoft\Windows\Temporary Internet Files\Content.IE5\GMQLH2E1\MC900057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006" y="2780928"/>
            <a:ext cx="4968552" cy="3542838"/>
          </a:xfrm>
          <a:prstGeom prst="rect">
            <a:avLst/>
          </a:prstGeom>
          <a:noFill/>
          <a:extLst/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216862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59532" y="980728"/>
            <a:ext cx="8424936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sz="2800" dirty="0"/>
              <a:t>A pověst praví: Až bude České zemi nejhůře, povstane svatý Václav s blanickými rytíři, kůň svatého Václava na mostě vykopne Bruncvíkův meč. Svatý Václav ho uchopí, zatočí s ním nad hlavou a s jeho pomocí useká hlavy všem nepřátelům české země.</a:t>
            </a: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 descr="C:\Users\oem\AppData\Local\Microsoft\Windows\Temporary Internet Files\Content.IE5\TF1NKJOP\MC9001493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91805"/>
            <a:ext cx="2372008" cy="2550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oem\AppData\Local\Microsoft\Windows\Temporary Internet Files\Content.IE5\TF1NKJOP\MC9001493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852936"/>
            <a:ext cx="2372008" cy="2550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oem\AppData\Local\Microsoft\Windows\Temporary Internet Files\Content.IE5\TF1NKJOP\MC9001493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831270"/>
            <a:ext cx="2372008" cy="2550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oem\AppData\Local\Microsoft\Windows\Temporary Internet Files\Content.IE5\TF1NKJOP\MC9001493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821042"/>
            <a:ext cx="2372008" cy="2550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2257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  <a:cs typeface="Tahoma" pitchFamily="34" charset="0"/>
              </a:rPr>
              <a:t>http://office.microsoft.com</a:t>
            </a: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491</TotalTime>
  <Words>353</Words>
  <Application>Microsoft Office PowerPoint</Application>
  <PresentationFormat>Předvádění na obrazovce (4:3)</PresentationFormat>
  <Paragraphs>48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59</cp:revision>
  <dcterms:created xsi:type="dcterms:W3CDTF">2011-05-26T14:17:08Z</dcterms:created>
  <dcterms:modified xsi:type="dcterms:W3CDTF">2011-12-11T17:15:05Z</dcterms:modified>
</cp:coreProperties>
</file>