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1" r:id="rId1"/>
  </p:sldMasterIdLst>
  <p:sldIdLst>
    <p:sldId id="267" r:id="rId2"/>
    <p:sldId id="268" r:id="rId3"/>
    <p:sldId id="269" r:id="rId4"/>
    <p:sldId id="270" r:id="rId5"/>
    <p:sldId id="271" r:id="rId6"/>
    <p:sldId id="257" r:id="rId7"/>
    <p:sldId id="284" r:id="rId8"/>
    <p:sldId id="264" r:id="rId9"/>
    <p:sldId id="259" r:id="rId10"/>
    <p:sldId id="262" r:id="rId11"/>
    <p:sldId id="261" r:id="rId12"/>
    <p:sldId id="263" r:id="rId13"/>
    <p:sldId id="260" r:id="rId14"/>
    <p:sldId id="285" r:id="rId15"/>
    <p:sldId id="288" r:id="rId16"/>
    <p:sldId id="273" r:id="rId17"/>
    <p:sldId id="274" r:id="rId18"/>
    <p:sldId id="275" r:id="rId19"/>
    <p:sldId id="286" r:id="rId20"/>
    <p:sldId id="287" r:id="rId21"/>
    <p:sldId id="279" r:id="rId22"/>
    <p:sldId id="283" r:id="rId2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20.5.2013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Mangrove.jp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Plazmopt%C3%BDza" TargetMode="External"/><Relationship Id="rId2" Type="http://schemas.openxmlformats.org/officeDocument/2006/relationships/hyperlink" Target="http://cs.wikipedia.org/wiki/Osmotick%C3%BD_tla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s.wikipedia.org/wiki/Rhizophor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cs.wikipedia.org/wiki/Soubor:Turgor_pressure_on_plant_cells_diagram.sv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27584" y="1052736"/>
            <a:ext cx="7117180" cy="2262113"/>
          </a:xfrm>
          <a:noFill/>
        </p:spPr>
        <p:txBody>
          <a:bodyPr>
            <a:normAutofit/>
          </a:bodyPr>
          <a:lstStyle/>
          <a:p>
            <a:pPr algn="ctr"/>
            <a:r>
              <a:rPr lang="cs-CZ" sz="6000" b="1" dirty="0" smtClean="0"/>
              <a:t>OSMÓZA</a:t>
            </a:r>
            <a:endParaRPr lang="cs-CZ" sz="4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39552" y="4777380"/>
            <a:ext cx="8280920" cy="1747964"/>
          </a:xfrm>
        </p:spPr>
        <p:txBody>
          <a:bodyPr>
            <a:noAutofit/>
          </a:bodyPr>
          <a:lstStyle/>
          <a:p>
            <a:pPr algn="ctr"/>
            <a:r>
              <a:rPr lang="cs-CZ" sz="2400" b="1" dirty="0" smtClean="0"/>
              <a:t>Výuková prezentace pro Seminář z přírodopisu</a:t>
            </a:r>
          </a:p>
          <a:p>
            <a:pPr algn="ctr"/>
            <a:r>
              <a:rPr lang="cs-CZ" sz="2400" b="1" dirty="0"/>
              <a:t>d</a:t>
            </a:r>
            <a:r>
              <a:rPr lang="cs-CZ" sz="2400" b="1" dirty="0" smtClean="0"/>
              <a:t>okončeno 22. 4. 2013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408591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citel\Desktop\Vlastní fotografie prezentace\MIKROSKOP\Osmóza cibule\Img0009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890718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Na tomto snímku už došlo ke značnému úbytku vody v buňkách.</a:t>
            </a:r>
            <a:endParaRPr lang="cs-CZ" sz="28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251520" y="5301208"/>
            <a:ext cx="453650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400" b="1" i="1" dirty="0" smtClean="0"/>
              <a:t>Jak se tento proces nazývá?</a:t>
            </a:r>
            <a:endParaRPr lang="cs-CZ" sz="2400" i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6995" y="674694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012160" y="5165700"/>
            <a:ext cx="244827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200" b="1" i="1" dirty="0" smtClean="0">
                <a:solidFill>
                  <a:srgbClr val="C00000"/>
                </a:solidFill>
              </a:rPr>
              <a:t>plazmolýza</a:t>
            </a:r>
            <a:endParaRPr lang="cs-CZ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09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citel\Desktop\Vlastní fotografie prezentace\MIKROSKOP\Osmóza cibule\Img0009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944724"/>
            <a:ext cx="7884368" cy="59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Pokud bychom nechali působit slaný roztok příliš dlouho, buňky by </a:t>
            </a:r>
            <a:r>
              <a:rPr lang="cs-CZ" sz="2800" b="1" dirty="0" smtClean="0"/>
              <a:t>zcela uschly</a:t>
            </a:r>
            <a:r>
              <a:rPr lang="cs-CZ" sz="2800" dirty="0" smtClean="0"/>
              <a:t>.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13844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citel\Desktop\Vlastní fotografie prezentace\MIKROSKOP\Osmóza cibule\Img0009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944724"/>
            <a:ext cx="7884368" cy="59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Proto začneme kapat k okraji krycího sklíčka </a:t>
            </a:r>
            <a:r>
              <a:rPr lang="cs-CZ" sz="2800" b="1" dirty="0" smtClean="0"/>
              <a:t>čistou vodu </a:t>
            </a:r>
            <a:r>
              <a:rPr lang="cs-CZ" sz="2800" dirty="0" smtClean="0"/>
              <a:t>a filtračním papírem ji přetáhneme do reparátu. Buňky se rychle budou vracet do původního stavu.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22658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citel\Desktop\Vlastní fotografie prezentace\MIKROSKOP\Osmóza cibule\Img0008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944724"/>
            <a:ext cx="7884368" cy="59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Až bude preparát zbaven soli, bude cytoplazma vyplňovat celou buňku, neboť došlo ke zvyšování </a:t>
            </a:r>
            <a:r>
              <a:rPr lang="cs-CZ" sz="2800" b="1" dirty="0" smtClean="0"/>
              <a:t>turgoru</a:t>
            </a:r>
            <a:r>
              <a:rPr lang="cs-CZ" sz="2800" dirty="0" smtClean="0"/>
              <a:t> – buněčného napětí.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2752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citel\Desktop\Vlastní fotografie prezentace\MIKROSKOP\Osmóza cibule\Img0008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944724"/>
            <a:ext cx="7884368" cy="59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U některých rostlinných buněk to může vést až k </a:t>
            </a:r>
            <a:r>
              <a:rPr lang="cs-CZ" sz="2800" b="1" dirty="0" smtClean="0"/>
              <a:t>popraskání buněčných stěn</a:t>
            </a:r>
            <a:r>
              <a:rPr lang="cs-CZ" sz="2800" dirty="0" smtClean="0"/>
              <a:t>. Pamatujete na popraskané plody třešní po vydatném dešti?</a:t>
            </a:r>
            <a:endParaRPr lang="cs-CZ" sz="2800" dirty="0"/>
          </a:p>
        </p:txBody>
      </p:sp>
      <p:pic>
        <p:nvPicPr>
          <p:cNvPr id="3074" name="Picture 2" descr="C:\Users\Ucitel\AppData\Local\Microsoft\Windows\Temporary Internet Files\Content.IE5\GYLNAKJ6\MC900191587[1].wm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549" y="4365104"/>
            <a:ext cx="2561140" cy="204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90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2" y="670646"/>
            <a:ext cx="7610475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délník 2"/>
          <p:cNvSpPr/>
          <p:nvPr/>
        </p:nvSpPr>
        <p:spPr>
          <a:xfrm>
            <a:off x="0" y="6410945"/>
            <a:ext cx="9144000" cy="461665"/>
          </a:xfrm>
          <a:prstGeom prst="rect">
            <a:avLst/>
          </a:prstGeom>
          <a:solidFill>
            <a:srgbClr val="FFFFFF">
              <a:lumMod val="9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Muriel</a:t>
            </a:r>
            <a:r>
              <a:rPr kumimoji="0" lang="cs-CZ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Gottrop</a:t>
            </a:r>
            <a:r>
              <a:rPr kumimoji="0" lang="cs-CZ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, [cit. 2013-14-03], dostupné na www.:</a:t>
            </a:r>
          </a:p>
          <a:p>
            <a:pPr lvl="0"/>
            <a:r>
              <a:rPr lang="cs-CZ" sz="1200" dirty="0">
                <a:hlinkClick r:id="rId3"/>
              </a:rPr>
              <a:t>http://</a:t>
            </a:r>
            <a:r>
              <a:rPr lang="cs-CZ" sz="1200" dirty="0" smtClean="0">
                <a:hlinkClick r:id="rId3"/>
              </a:rPr>
              <a:t>cs.wikipedia.org/wiki/Soubor:Mangrove.jpg</a:t>
            </a:r>
            <a:r>
              <a:rPr lang="cs-CZ" sz="1200" dirty="0" smtClean="0"/>
              <a:t> </a:t>
            </a:r>
            <a:endParaRPr kumimoji="0" lang="cs-CZ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Pouze několik rostlin může žít v zasoleném prostředí, například </a:t>
            </a:r>
            <a:r>
              <a:rPr lang="cs-CZ" sz="2800" b="1" dirty="0" smtClean="0"/>
              <a:t>kořenovník</a:t>
            </a:r>
            <a:r>
              <a:rPr lang="cs-CZ" sz="2800" dirty="0" smtClean="0"/>
              <a:t>, tvořící porosty </a:t>
            </a:r>
            <a:r>
              <a:rPr lang="cs-CZ" sz="2800" b="1" dirty="0" smtClean="0"/>
              <a:t>mangrovů.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3470272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 smtClean="0"/>
              <a:t>Úkol č. 1: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996953"/>
            <a:ext cx="8208912" cy="1368152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3200" b="1" dirty="0" smtClean="0"/>
              <a:t>Dokažte, zda dojde v buňkách pokožky cibule kuchyňské k plazmolýze</a:t>
            </a:r>
            <a:endParaRPr lang="cs-CZ" sz="32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7879" y="1772816"/>
            <a:ext cx="963613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Ucitel\AppData\Local\Microsoft\Windows\Temporary Internet Files\Content.IE5\GYLNAKJ6\MC900215361[1].wm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38296"/>
            <a:ext cx="2554586" cy="223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2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Pomůcky:</a:t>
            </a:r>
            <a:endParaRPr lang="cs-CZ" sz="3200" b="1" dirty="0">
              <a:solidFill>
                <a:schemeClr val="tx1"/>
              </a:solidFill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539552" y="2323652"/>
            <a:ext cx="8064896" cy="350897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cs-CZ" sz="2800" dirty="0" smtClean="0"/>
              <a:t>cibule kuchyňská (ideálně červená odrůda), mikroskop, mikroskopická skla, kádinky, pinzeta, skalpel, pipeta, voda, destilovaná voda, chlorid sodný – sůl, filtrační papír, </a:t>
            </a:r>
            <a:r>
              <a:rPr lang="cs-CZ" sz="2800" dirty="0" err="1"/>
              <a:t>P</a:t>
            </a:r>
            <a:r>
              <a:rPr lang="cs-CZ" sz="2800" dirty="0" err="1" smtClean="0"/>
              <a:t>etriho</a:t>
            </a:r>
            <a:r>
              <a:rPr lang="cs-CZ" sz="2800" dirty="0" smtClean="0"/>
              <a:t> miska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9001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2207"/>
            <a:ext cx="8535817" cy="924475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Postup: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256585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Zhotovte dočasný preparát z malého kousku pokožky, kterou naleznete mezi dužnatými listy cibule.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Při zhotovení preparátu použijte vodu z kohoutku.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Pozorujte buňky při velkém zvětšení, zakreslete jich několik a popište jejich viditelné organely.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Použijte roztok kuchyňské soli, který kápnete </a:t>
            </a: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2800" dirty="0" smtClean="0"/>
              <a:t>k </a:t>
            </a:r>
            <a:r>
              <a:rPr lang="cs-CZ" sz="2800" dirty="0" smtClean="0"/>
              <a:t>okraji krycího sklíčka a necháte jej pronikat do preparátu.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Pozorujte změny v buňkách a až se stav stabilizuje, buňky opět zakreslete.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13241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 smtClean="0"/>
              <a:t>Úkol č. 2: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996953"/>
            <a:ext cx="8208912" cy="1368152"/>
          </a:xfrm>
          <a:solidFill>
            <a:schemeClr val="accent1"/>
          </a:solidFill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cs-CZ" sz="3200" b="1" dirty="0" smtClean="0"/>
              <a:t>Dokažte, zda se osmotický tlak v buňkách pokožky cibule zase vrátí k normálu</a:t>
            </a:r>
            <a:endParaRPr lang="cs-CZ" sz="32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7879" y="1772816"/>
            <a:ext cx="963613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Ucitel\AppData\Local\Microsoft\Windows\Temporary Internet Files\Content.IE5\GYLNAKJ6\MC900215361[1].wm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38296"/>
            <a:ext cx="2554586" cy="223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1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552" y="1844824"/>
            <a:ext cx="8136904" cy="4304152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Název školy:	Základní škola Městec Králové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Autor: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Ing. Eva </a:t>
            </a:r>
            <a:r>
              <a:rPr lang="cs-CZ" sz="1400" dirty="0" err="1" smtClean="0">
                <a:solidFill>
                  <a:schemeClr val="tx1"/>
                </a:solidFill>
                <a:latin typeface="+mj-lt"/>
              </a:rPr>
              <a:t>Khorelová</a:t>
            </a:r>
            <a:endParaRPr lang="cs-CZ" sz="1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Název: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VY_32_INOVACE_34_SPř</a:t>
            </a: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Číslo projektu:	CZ.1.07/1.4.00/21.2313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Téma: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Seminář z přírodopisu - Osmóza</a:t>
            </a: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marL="2330450" indent="-2330450" eaLnBrk="1" hangingPunct="1">
              <a:lnSpc>
                <a:spcPct val="90000"/>
              </a:lnSpc>
              <a:buFontTx/>
              <a:buNone/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Anotace: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Výuková prezentace</a:t>
            </a:r>
            <a:r>
              <a:rPr lang="cs-CZ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sloužící  k vysvětlení principu osmózy a jako návod pro vlastní pozorování žáků. </a:t>
            </a:r>
          </a:p>
          <a:p>
            <a:pPr marL="2330450" indent="-2330450" eaLnBrk="1" hangingPunct="1">
              <a:lnSpc>
                <a:spcPct val="90000"/>
              </a:lnSpc>
              <a:buFontTx/>
              <a:buNone/>
            </a:pPr>
            <a:endParaRPr lang="cs-CZ" sz="1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0450" algn="l"/>
              </a:tabLst>
            </a:pP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Datum dokončení:</a:t>
            </a:r>
            <a:r>
              <a:rPr lang="cs-CZ" sz="1400" dirty="0">
                <a:solidFill>
                  <a:schemeClr val="tx1"/>
                </a:solidFill>
                <a:latin typeface="+mj-lt"/>
              </a:rPr>
              <a:t>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22. 4. 2013</a:t>
            </a:r>
            <a:endParaRPr lang="cs-CZ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051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560" y="404664"/>
            <a:ext cx="8280400" cy="11430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86972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2207"/>
            <a:ext cx="8535817" cy="924475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Postup: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68759"/>
            <a:ext cx="8424936" cy="5256585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K okraji krycího sklíčka postupně kapejte destilovanou vodu a vždy ji prosajte filtračním papírem na druhou stranu.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Pozorujte, zda se vakuoly začínají plnit </a:t>
            </a: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2800" dirty="0" smtClean="0"/>
              <a:t>a </a:t>
            </a:r>
            <a:r>
              <a:rPr lang="cs-CZ" sz="2800" dirty="0" smtClean="0"/>
              <a:t>plazmatická membrána se začne vracet do původního stavu.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Spočítejte, kolik kapek destilované vody jste museli přidat, než se osmotický tlak v buňkách zase zvýšil.</a:t>
            </a:r>
          </a:p>
        </p:txBody>
      </p:sp>
    </p:spTree>
    <p:extLst>
      <p:ext uri="{BB962C8B-B14F-4D97-AF65-F5344CB8AC3E}">
        <p14:creationId xmlns:p14="http://schemas.microsoft.com/office/powerpoint/2010/main" val="199139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 txBox="1">
            <a:spLocks/>
          </p:cNvSpPr>
          <p:nvPr/>
        </p:nvSpPr>
        <p:spPr>
          <a:xfrm>
            <a:off x="611560" y="-2737"/>
            <a:ext cx="8280920" cy="924475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Závěr:</a:t>
            </a:r>
            <a:r>
              <a:rPr lang="cs-CZ" b="1" dirty="0" smtClean="0">
                <a:solidFill>
                  <a:schemeClr val="tx1"/>
                </a:solidFill>
              </a:rPr>
              <a:t> 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107504" y="1196752"/>
            <a:ext cx="9036496" cy="5435823"/>
          </a:xfrm>
          <a:noFill/>
        </p:spPr>
        <p:txBody>
          <a:bodyPr>
            <a:noAutofit/>
          </a:bodyPr>
          <a:lstStyle/>
          <a:p>
            <a:pPr marL="582930" indent="-514350" fontAlgn="base">
              <a:spcBef>
                <a:spcPts val="0"/>
              </a:spcBef>
              <a:buFont typeface="+mj-lt"/>
              <a:buAutoNum type="arabicPeriod"/>
            </a:pPr>
            <a:r>
              <a:rPr lang="cs-CZ" sz="2600" dirty="0" smtClean="0"/>
              <a:t>V jakém prostředí dochází k úbytku vody z buněk?</a:t>
            </a:r>
          </a:p>
          <a:p>
            <a:pPr marL="582930" indent="-514350" fontAlgn="base">
              <a:spcBef>
                <a:spcPts val="0"/>
              </a:spcBef>
              <a:buFont typeface="+mj-lt"/>
              <a:buAutoNum type="arabicPeriod"/>
            </a:pPr>
            <a:r>
              <a:rPr lang="cs-CZ" sz="2600" dirty="0" smtClean="0"/>
              <a:t>Jak se celkově na rostlině projeví proces plazmolýzy, poklesu osmotického tlaku?</a:t>
            </a:r>
          </a:p>
          <a:p>
            <a:pPr marL="582930" indent="-514350" fontAlgn="base">
              <a:spcBef>
                <a:spcPts val="0"/>
              </a:spcBef>
              <a:buFont typeface="+mj-lt"/>
              <a:buAutoNum type="arabicPeriod"/>
            </a:pPr>
            <a:r>
              <a:rPr lang="cs-CZ" sz="2600" dirty="0" smtClean="0"/>
              <a:t>Může většina rostlin růst v zasolené půdě?</a:t>
            </a:r>
          </a:p>
          <a:p>
            <a:pPr marL="582930" indent="-514350" fontAlgn="base">
              <a:spcBef>
                <a:spcPts val="0"/>
              </a:spcBef>
              <a:buFont typeface="+mj-lt"/>
              <a:buAutoNum type="arabicPeriod"/>
            </a:pPr>
            <a:r>
              <a:rPr lang="cs-CZ" sz="2600" dirty="0" smtClean="0"/>
              <a:t>Může člověk, který ztroskotal na moři pít mořskou vodu?</a:t>
            </a:r>
          </a:p>
          <a:p>
            <a:pPr marL="582930" indent="-514350" fontAlgn="base">
              <a:spcBef>
                <a:spcPts val="0"/>
              </a:spcBef>
              <a:buFont typeface="+mj-lt"/>
              <a:buAutoNum type="arabicPeriod"/>
            </a:pPr>
            <a:r>
              <a:rPr lang="cs-CZ" sz="2600" dirty="0" smtClean="0"/>
              <a:t>Co se stane s rostlinou, kterou zaleješ příliš koncentrovaným roztokem hnojiva?</a:t>
            </a:r>
            <a:endParaRPr lang="cs-CZ" sz="2600" dirty="0"/>
          </a:p>
          <a:p>
            <a:pPr marL="582930" indent="-514350" fontAlgn="base">
              <a:spcBef>
                <a:spcPts val="0"/>
              </a:spcBef>
              <a:buFont typeface="+mj-lt"/>
              <a:buAutoNum type="arabicPeriod"/>
            </a:pPr>
            <a:r>
              <a:rPr lang="cs-CZ" sz="2600" dirty="0" smtClean="0"/>
              <a:t>Je možné proces plazmolýzy u rostlin vrátit zpět?</a:t>
            </a:r>
          </a:p>
          <a:p>
            <a:pPr marL="582930" indent="-514350" fontAlgn="base">
              <a:spcBef>
                <a:spcPts val="0"/>
              </a:spcBef>
              <a:buFont typeface="+mj-lt"/>
              <a:buAutoNum type="arabicPeriod"/>
            </a:pPr>
            <a:r>
              <a:rPr lang="cs-CZ" sz="2600" dirty="0" smtClean="0"/>
              <a:t>Čím jste dosáhli opětovného zvýšení osmotického tlaku?</a:t>
            </a:r>
          </a:p>
          <a:p>
            <a:pPr marL="582930" indent="-514350" fontAlgn="base">
              <a:spcBef>
                <a:spcPts val="0"/>
              </a:spcBef>
              <a:buFont typeface="+mj-lt"/>
              <a:buAutoNum type="arabicPeriod"/>
            </a:pPr>
            <a:r>
              <a:rPr lang="cs-CZ" sz="2600" dirty="0" smtClean="0"/>
              <a:t>Mohou také buňky rostlin v destilované vodě praskat? </a:t>
            </a:r>
          </a:p>
          <a:p>
            <a:pPr marL="582930" indent="-514350" fontAlgn="base">
              <a:spcBef>
                <a:spcPts val="0"/>
              </a:spcBef>
              <a:buFont typeface="+mj-lt"/>
              <a:buAutoNum type="arabicPeriod"/>
            </a:pPr>
            <a:r>
              <a:rPr lang="cs-CZ" sz="2600" dirty="0" smtClean="0"/>
              <a:t>Znáš nějaký takový příklad?</a:t>
            </a:r>
            <a:endParaRPr lang="cs-CZ" sz="26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560" y="52609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52609"/>
            <a:ext cx="963613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135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cs.wikipedia.org/wiki/Osmotick%C3%BD_tlak</a:t>
            </a:r>
            <a:endParaRPr lang="cs-CZ" dirty="0" smtClean="0"/>
          </a:p>
          <a:p>
            <a:pPr>
              <a:buFont typeface="Wingdings" pitchFamily="2" charset="2"/>
              <a:buChar char="§"/>
            </a:pP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cs.wikipedia.org/wiki/Plazmopt%C3%BDza</a:t>
            </a:r>
            <a:endParaRPr lang="cs-CZ" dirty="0" smtClean="0"/>
          </a:p>
          <a:p>
            <a:pPr>
              <a:buFont typeface="Wingdings" pitchFamily="2" charset="2"/>
              <a:buChar char="§"/>
            </a:pPr>
            <a:r>
              <a:rPr lang="cs-CZ" dirty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cs.wikipedia.org/wiki/Rhizophora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/>
              <a:t>Neoznačené fotografie jsou autorky vlastní.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504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ctr">
              <a:defRPr/>
            </a:pPr>
            <a:r>
              <a:rPr lang="cs-CZ" sz="2800" b="1" dirty="0" smtClean="0">
                <a:solidFill>
                  <a:schemeClr val="bg1"/>
                </a:solidFill>
              </a:rPr>
              <a:t>Vysvětlivky k pomocným symbolům:</a:t>
            </a:r>
            <a:endParaRPr lang="cs-CZ" sz="2800" b="1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338" y="3639243"/>
            <a:ext cx="762597" cy="76125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103854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907704" y="3789040"/>
            <a:ext cx="56163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sz="2400" b="1" dirty="0" smtClean="0">
                <a:latin typeface="+mj-lt"/>
              </a:rPr>
              <a:t>Přemýšlejte, řešte problém.</a:t>
            </a:r>
            <a:endParaRPr lang="cs-CZ" sz="2400" b="1" dirty="0">
              <a:latin typeface="+mj-lt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907704" y="2400503"/>
            <a:ext cx="6294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cs-CZ" sz="2400" b="1" dirty="0"/>
              <a:t>Určeno k zápisu do protokolů</a:t>
            </a:r>
            <a:r>
              <a:rPr lang="cs-CZ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8862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125113" cy="924475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cs-CZ" b="1" dirty="0" smtClean="0"/>
              <a:t>TEORETICKÝ ÚVOD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556793"/>
            <a:ext cx="8352928" cy="504056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cs-CZ" sz="2800" b="1" i="1" dirty="0"/>
              <a:t>osmóza</a:t>
            </a:r>
            <a:r>
              <a:rPr lang="cs-CZ" sz="2800" dirty="0"/>
              <a:t> </a:t>
            </a:r>
            <a:r>
              <a:rPr lang="cs-CZ" sz="2800" dirty="0" smtClean="0"/>
              <a:t>je pohyb molekul </a:t>
            </a:r>
            <a:r>
              <a:rPr lang="cs-CZ" sz="2800" dirty="0"/>
              <a:t>vody </a:t>
            </a:r>
            <a:r>
              <a:rPr lang="cs-CZ" sz="2800" dirty="0" smtClean="0"/>
              <a:t>přes polopropustnou plazmatickou membránu buňky</a:t>
            </a:r>
            <a:endParaRPr lang="cs-CZ" sz="2800" dirty="0"/>
          </a:p>
          <a:p>
            <a:pPr>
              <a:spcAft>
                <a:spcPts val="600"/>
              </a:spcAft>
            </a:pPr>
            <a:r>
              <a:rPr lang="cs-CZ" sz="2800" dirty="0" smtClean="0"/>
              <a:t>molekuly vody se přesouvají směrem </a:t>
            </a:r>
            <a:r>
              <a:rPr lang="cs-CZ" sz="2800" b="1" dirty="0" smtClean="0"/>
              <a:t>do </a:t>
            </a:r>
            <a:r>
              <a:rPr lang="cs-CZ" sz="2800" b="1" dirty="0"/>
              <a:t>koncentrovaného roztoku</a:t>
            </a:r>
            <a:r>
              <a:rPr lang="cs-CZ" sz="2800" dirty="0"/>
              <a:t> </a:t>
            </a:r>
            <a:r>
              <a:rPr lang="cs-CZ" sz="2800" dirty="0" smtClean="0"/>
              <a:t>a ředí </a:t>
            </a:r>
            <a:r>
              <a:rPr lang="cs-CZ" sz="2800" dirty="0"/>
              <a:t>jej </a:t>
            </a:r>
            <a:endParaRPr lang="cs-CZ" sz="2800" dirty="0" smtClean="0"/>
          </a:p>
          <a:p>
            <a:pPr>
              <a:spcAft>
                <a:spcPts val="600"/>
              </a:spcAft>
            </a:pPr>
            <a:r>
              <a:rPr lang="cs-CZ" sz="2800" dirty="0"/>
              <a:t>v důsledku přijímání vody </a:t>
            </a:r>
            <a:r>
              <a:rPr lang="cs-CZ" sz="2800" dirty="0" smtClean="0"/>
              <a:t>se </a:t>
            </a:r>
            <a:r>
              <a:rPr lang="cs-CZ" sz="2800" b="1" dirty="0" smtClean="0"/>
              <a:t>zvětší vakuola </a:t>
            </a:r>
            <a:br>
              <a:rPr lang="cs-CZ" sz="2800" b="1" dirty="0" smtClean="0"/>
            </a:br>
            <a:r>
              <a:rPr lang="cs-CZ" sz="2800" dirty="0" smtClean="0"/>
              <a:t>a vytváří </a:t>
            </a:r>
            <a:r>
              <a:rPr lang="cs-CZ" sz="2800" b="1" dirty="0" smtClean="0"/>
              <a:t>větší tlak na </a:t>
            </a:r>
            <a:r>
              <a:rPr lang="cs-CZ" sz="2800" b="1" dirty="0"/>
              <a:t>buněčnou </a:t>
            </a:r>
            <a:r>
              <a:rPr lang="cs-CZ" sz="2800" b="1" dirty="0" smtClean="0"/>
              <a:t>stěnu - </a:t>
            </a:r>
            <a:r>
              <a:rPr lang="cs-CZ" sz="2800" b="1" i="1" dirty="0" smtClean="0"/>
              <a:t>turgor</a:t>
            </a:r>
            <a:r>
              <a:rPr lang="cs-CZ" sz="2800" dirty="0" smtClean="0"/>
              <a:t>, díky tomu drží buňka tvar</a:t>
            </a:r>
            <a:endParaRPr lang="cs-CZ" sz="2800" dirty="0"/>
          </a:p>
          <a:p>
            <a:pPr>
              <a:spcAft>
                <a:spcPts val="600"/>
              </a:spcAft>
            </a:pPr>
            <a:r>
              <a:rPr lang="cs-CZ" sz="2800" dirty="0" smtClean="0"/>
              <a:t>při </a:t>
            </a:r>
            <a:r>
              <a:rPr lang="cs-CZ" sz="2800" dirty="0"/>
              <a:t>ztrátě vody dochází k </a:t>
            </a:r>
            <a:r>
              <a:rPr lang="cs-CZ" sz="2800" b="1" dirty="0"/>
              <a:t>poklesu </a:t>
            </a:r>
            <a:r>
              <a:rPr lang="cs-CZ" sz="2800" b="1" dirty="0" smtClean="0"/>
              <a:t>osmotického tlaku, </a:t>
            </a:r>
            <a:r>
              <a:rPr lang="cs-CZ" sz="2800" dirty="0" smtClean="0"/>
              <a:t>tzv. </a:t>
            </a:r>
            <a:r>
              <a:rPr lang="cs-CZ" sz="2800" b="1" i="1" dirty="0" smtClean="0"/>
              <a:t>plazmolýze</a:t>
            </a:r>
            <a:endParaRPr lang="cs-CZ" sz="2800" b="1" i="1" dirty="0"/>
          </a:p>
          <a:p>
            <a:endParaRPr lang="cs-CZ" sz="2800" dirty="0" smtClean="0"/>
          </a:p>
          <a:p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54891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29208" y="341009"/>
            <a:ext cx="8229600" cy="990600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Plazmolýza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9208" y="1412776"/>
            <a:ext cx="8229600" cy="3312368"/>
          </a:xfrm>
          <a:noFill/>
        </p:spPr>
        <p:txBody>
          <a:bodyPr>
            <a:noAutofit/>
          </a:bodyPr>
          <a:lstStyle/>
          <a:p>
            <a:r>
              <a:rPr lang="cs-CZ" sz="2800" b="1" dirty="0" smtClean="0"/>
              <a:t>plazmolýza</a:t>
            </a:r>
            <a:r>
              <a:rPr lang="cs-CZ" sz="2800" dirty="0" smtClean="0"/>
              <a:t> je stav, kdy voda proudí ven </a:t>
            </a:r>
            <a:r>
              <a:rPr lang="cs-CZ" sz="2800" dirty="0"/>
              <a:t>z </a:t>
            </a:r>
            <a:r>
              <a:rPr lang="cs-CZ" sz="2800" dirty="0" smtClean="0"/>
              <a:t>buňky,  vakuola se </a:t>
            </a:r>
            <a:r>
              <a:rPr lang="cs-CZ" sz="2800" dirty="0"/>
              <a:t>smršťuje a </a:t>
            </a:r>
            <a:r>
              <a:rPr lang="cs-CZ" sz="2800" dirty="0" smtClean="0"/>
              <a:t> plazmatická membrána </a:t>
            </a:r>
            <a:br>
              <a:rPr lang="cs-CZ" sz="2800" dirty="0" smtClean="0"/>
            </a:br>
            <a:r>
              <a:rPr lang="cs-CZ" sz="2800" dirty="0" smtClean="0"/>
              <a:t>se odděluje </a:t>
            </a:r>
            <a:r>
              <a:rPr lang="cs-CZ" sz="2800" dirty="0"/>
              <a:t>od buněčné </a:t>
            </a:r>
            <a:r>
              <a:rPr lang="cs-CZ" sz="2800" dirty="0" smtClean="0"/>
              <a:t>stěny</a:t>
            </a:r>
          </a:p>
          <a:p>
            <a:r>
              <a:rPr lang="cs-CZ" sz="2800" dirty="0"/>
              <a:t>při nedostatku vody se </a:t>
            </a:r>
            <a:r>
              <a:rPr lang="cs-CZ" sz="2800" b="1" dirty="0"/>
              <a:t>snižuje osmotický tlak </a:t>
            </a:r>
            <a:r>
              <a:rPr lang="cs-CZ" sz="2800" b="1" dirty="0" smtClean="0"/>
              <a:t/>
            </a:r>
            <a:br>
              <a:rPr lang="cs-CZ" sz="2800" b="1" dirty="0" smtClean="0"/>
            </a:br>
            <a:r>
              <a:rPr lang="cs-CZ" sz="2800" b="1" dirty="0" smtClean="0"/>
              <a:t>a </a:t>
            </a:r>
            <a:r>
              <a:rPr lang="cs-CZ" sz="2800" b="1" dirty="0"/>
              <a:t>rostlina vadne</a:t>
            </a:r>
          </a:p>
          <a:p>
            <a:r>
              <a:rPr lang="cs-CZ" sz="2800" dirty="0" smtClean="0"/>
              <a:t>rostlinám </a:t>
            </a:r>
            <a:r>
              <a:rPr lang="cs-CZ" sz="2800" dirty="0"/>
              <a:t>poskytuje </a:t>
            </a:r>
            <a:r>
              <a:rPr lang="cs-CZ" sz="2800" b="1" dirty="0"/>
              <a:t>osmotický </a:t>
            </a:r>
            <a:r>
              <a:rPr lang="cs-CZ" sz="2800" b="1" dirty="0" smtClean="0"/>
              <a:t>tlak (turgor) </a:t>
            </a:r>
            <a:r>
              <a:rPr lang="cs-CZ" sz="2800" dirty="0"/>
              <a:t>pevnost a </a:t>
            </a:r>
            <a:r>
              <a:rPr lang="cs-CZ" sz="2800" dirty="0" smtClean="0"/>
              <a:t>tuhost</a:t>
            </a:r>
            <a:endParaRPr lang="cs-CZ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332656"/>
            <a:ext cx="963613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357242" y="1448780"/>
            <a:ext cx="8463230" cy="2268252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1998618" y="5360398"/>
            <a:ext cx="6923116" cy="12003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b="1" i="1" dirty="0" smtClean="0"/>
              <a:t>Představte </a:t>
            </a:r>
            <a:r>
              <a:rPr lang="cs-CZ" sz="2400" b="1" i="1" dirty="0"/>
              <a:t>si to stejně, jako když uteče vzduch z prasklé duše v plášti </a:t>
            </a:r>
            <a:r>
              <a:rPr lang="cs-CZ" sz="2400" b="1" i="1" dirty="0" smtClean="0"/>
              <a:t>kola a poté</a:t>
            </a:r>
            <a:r>
              <a:rPr lang="cs-CZ" sz="2400" b="1" i="1" dirty="0"/>
              <a:t>, co vzduch napumpujete se plášť </a:t>
            </a:r>
            <a:r>
              <a:rPr lang="cs-CZ" sz="2400" b="1" i="1" dirty="0" smtClean="0"/>
              <a:t>zpevní.</a:t>
            </a:r>
            <a:endParaRPr lang="cs-CZ" sz="2400" b="1" dirty="0"/>
          </a:p>
        </p:txBody>
      </p:sp>
      <p:pic>
        <p:nvPicPr>
          <p:cNvPr id="1031" name="Picture 7" descr="C:\Users\Ucitel\AppData\Local\Microsoft\Windows\Temporary Internet Files\Content.IE5\E0ZG1IL3\MC900290010[1].wm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922371"/>
            <a:ext cx="1656184" cy="189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6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23528" y="-633650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--</a:t>
            </a:r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>
            <a:off x="0" y="6410945"/>
            <a:ext cx="9144000" cy="461665"/>
          </a:xfrm>
          <a:prstGeom prst="rect">
            <a:avLst/>
          </a:prstGeom>
          <a:solidFill>
            <a:srgbClr val="FFFFFF">
              <a:lumMod val="95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Lady </a:t>
            </a:r>
            <a:r>
              <a:rPr kumimoji="0" lang="cs-CZ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of</a:t>
            </a:r>
            <a:r>
              <a:rPr kumimoji="0" lang="cs-CZ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Hats</a:t>
            </a:r>
            <a:r>
              <a:rPr kumimoji="0" lang="cs-CZ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, [cit. 2013-04-03], dostupné pod licencí  </a:t>
            </a:r>
            <a:r>
              <a:rPr kumimoji="0" lang="cs-CZ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Creative</a:t>
            </a:r>
            <a:r>
              <a:rPr kumimoji="0" lang="cs-CZ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Commons</a:t>
            </a:r>
            <a:r>
              <a:rPr kumimoji="0" lang="cs-CZ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www.:</a:t>
            </a:r>
          </a:p>
          <a:p>
            <a:pPr lvl="0"/>
            <a:r>
              <a:rPr lang="cs-CZ" sz="1200" kern="0" dirty="0">
                <a:solidFill>
                  <a:prstClr val="black"/>
                </a:solidFill>
                <a:latin typeface="Constantia"/>
                <a:hlinkClick r:id="rId2"/>
              </a:rPr>
              <a:t>http://</a:t>
            </a:r>
            <a:r>
              <a:rPr lang="cs-CZ" sz="1200" kern="0" dirty="0" smtClean="0">
                <a:solidFill>
                  <a:prstClr val="black"/>
                </a:solidFill>
                <a:latin typeface="Constantia"/>
                <a:hlinkClick r:id="rId2"/>
              </a:rPr>
              <a:t>cs.wikipedia.org/wiki/Soubor:Turgor_pressure_on_plant_cells_diagram.svg</a:t>
            </a:r>
            <a:r>
              <a:rPr lang="cs-CZ" sz="1200" kern="0" dirty="0" smtClean="0">
                <a:solidFill>
                  <a:prstClr val="black"/>
                </a:solidFill>
                <a:latin typeface="Constantia"/>
              </a:rPr>
              <a:t> </a:t>
            </a:r>
            <a:endParaRPr kumimoji="0" lang="cs-CZ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457199" y="404664"/>
            <a:ext cx="8229600" cy="990600"/>
          </a:xfrm>
          <a:prstGeom prst="rect">
            <a:avLst/>
          </a:prstGeom>
          <a:solidFill>
            <a:schemeClr val="accent1"/>
          </a:solidFill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b="1" dirty="0" smtClean="0">
                <a:solidFill>
                  <a:schemeClr val="tx1"/>
                </a:solidFill>
              </a:rPr>
              <a:t>Vliv osmotického tlaku na rostlinnou buňku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7174" name="Picture 6" descr="Soubor:Turgor pressure on plant cells diagram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50" y="2780928"/>
            <a:ext cx="8571899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323528" y="1615339"/>
            <a:ext cx="3096344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000" b="1" i="1" dirty="0" smtClean="0"/>
              <a:t>buňku obklopuje koncentrovaný roztok</a:t>
            </a:r>
            <a:endParaRPr lang="cs-CZ" sz="2000" b="1" i="1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580112" y="1602050"/>
            <a:ext cx="3106688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000" b="1" i="1" dirty="0" smtClean="0"/>
              <a:t>buňku obklopuje čistá voda</a:t>
            </a:r>
            <a:endParaRPr lang="cs-CZ" sz="2000" b="1" i="1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7944" y="1615339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300192" y="5788262"/>
            <a:ext cx="2386608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/>
              <a:t>Turgor</a:t>
            </a:r>
            <a:r>
              <a:rPr lang="cs-CZ" dirty="0" smtClean="0"/>
              <a:t>, zvyšující se buněčné napětí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323528" y="5774376"/>
            <a:ext cx="256145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/>
              <a:t>Plazmolýza</a:t>
            </a:r>
            <a:r>
              <a:rPr lang="cs-CZ" dirty="0" smtClean="0"/>
              <a:t>, vysoušení buňky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291271" y="5788262"/>
            <a:ext cx="256145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/>
              <a:t>Vyrovnaný stav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617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citel\Desktop\Vlastní fotografie prezentace\MIKROSKOP\Osmóza cibule\Img0013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674694"/>
            <a:ext cx="8244408" cy="61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Na mikrofotografii jsou pokožkové buňky cibule kuchyňské </a:t>
            </a:r>
            <a:endParaRPr lang="cs-CZ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6995" y="674694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51520" y="5301208"/>
            <a:ext cx="4320480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400" b="1" i="1" dirty="0" smtClean="0"/>
              <a:t>Popište viditelné organely</a:t>
            </a:r>
            <a:r>
              <a:rPr lang="cs-CZ" sz="2400" i="1" dirty="0" smtClean="0"/>
              <a:t>!</a:t>
            </a:r>
            <a:endParaRPr lang="cs-CZ" sz="2400" i="1" dirty="0"/>
          </a:p>
        </p:txBody>
      </p:sp>
    </p:spTree>
    <p:extLst>
      <p:ext uri="{BB962C8B-B14F-4D97-AF65-F5344CB8AC3E}">
        <p14:creationId xmlns:p14="http://schemas.microsoft.com/office/powerpoint/2010/main" val="172531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citel\Desktop\Vlastní fotografie prezentace\MIKROSKOP\Osmóza cibule\Img001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890718"/>
            <a:ext cx="7956376" cy="59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Tento preparát je obklopen </a:t>
            </a:r>
            <a:r>
              <a:rPr lang="cs-CZ" sz="2800" b="1" dirty="0" smtClean="0"/>
              <a:t>čistou vodou, </a:t>
            </a:r>
            <a:r>
              <a:rPr lang="cs-CZ" sz="2800" dirty="0" smtClean="0"/>
              <a:t>proto je vakuola naplněna a cytoplazmatická membrána těsně přiléhá k buněčné stěně.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78490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citel\Desktop\Vlastní fotografie prezentace\MIKROSKOP\Osmóza cibule\Img0008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1333369" y="1020792"/>
            <a:ext cx="7812360" cy="585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Zde už je k okraji krycího sklíčka kápnuta </a:t>
            </a:r>
            <a:r>
              <a:rPr lang="cs-CZ" sz="2800" b="1" dirty="0" smtClean="0"/>
              <a:t>slaná voda</a:t>
            </a:r>
            <a:r>
              <a:rPr lang="cs-CZ" sz="2800" dirty="0" smtClean="0"/>
              <a:t>, která z buněk odčerpává vodu, plazmatická membrána se od buněčné stěny odchlipuje.</a:t>
            </a:r>
            <a:endParaRPr lang="cs-CZ" sz="2800" dirty="0"/>
          </a:p>
        </p:txBody>
      </p:sp>
      <p:sp>
        <p:nvSpPr>
          <p:cNvPr id="4" name="Ovál 3"/>
          <p:cNvSpPr/>
          <p:nvPr/>
        </p:nvSpPr>
        <p:spPr>
          <a:xfrm>
            <a:off x="1892005" y="5486997"/>
            <a:ext cx="1872208" cy="11043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2699792" y="2060848"/>
            <a:ext cx="1872208" cy="11043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127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řehlednost">
  <a:themeElements>
    <a:clrScheme name="Živly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řehlednos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305</TotalTime>
  <Words>593</Words>
  <Application>Microsoft Office PowerPoint</Application>
  <PresentationFormat>Předvádění na obrazovce (4:3)</PresentationFormat>
  <Paragraphs>85</Paragraphs>
  <Slides>22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3" baseType="lpstr">
      <vt:lpstr>Přehlednost</vt:lpstr>
      <vt:lpstr>OSMÓZA</vt:lpstr>
      <vt:lpstr>Prezentace aplikace PowerPoint</vt:lpstr>
      <vt:lpstr>Vysvětlivky k pomocným symbolům:</vt:lpstr>
      <vt:lpstr>TEORETICKÝ ÚVOD</vt:lpstr>
      <vt:lpstr>Plazmolýza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Úkol č. 1:</vt:lpstr>
      <vt:lpstr>Pomůcky:</vt:lpstr>
      <vt:lpstr>Postup:</vt:lpstr>
      <vt:lpstr>Úkol č. 2:</vt:lpstr>
      <vt:lpstr>Postup:</vt:lpstr>
      <vt:lpstr>Prezentace aplikace PowerPoint</vt:lpstr>
      <vt:lpstr>Zdroje informací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Ucitel</dc:creator>
  <cp:lastModifiedBy>Ucitel</cp:lastModifiedBy>
  <cp:revision>28</cp:revision>
  <dcterms:created xsi:type="dcterms:W3CDTF">2013-02-10T18:23:33Z</dcterms:created>
  <dcterms:modified xsi:type="dcterms:W3CDTF">2013-05-20T18:50:55Z</dcterms:modified>
</cp:coreProperties>
</file>