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3" r:id="rId5"/>
    <p:sldId id="274" r:id="rId6"/>
    <p:sldId id="282" r:id="rId7"/>
    <p:sldId id="262" r:id="rId8"/>
    <p:sldId id="281" r:id="rId9"/>
    <p:sldId id="280" r:id="rId10"/>
    <p:sldId id="288" r:id="rId11"/>
    <p:sldId id="259" r:id="rId12"/>
    <p:sldId id="261" r:id="rId13"/>
    <p:sldId id="289" r:id="rId14"/>
    <p:sldId id="271" r:id="rId15"/>
    <p:sldId id="294" r:id="rId16"/>
    <p:sldId id="272" r:id="rId17"/>
    <p:sldId id="293" r:id="rId18"/>
    <p:sldId id="283" r:id="rId19"/>
    <p:sldId id="292" r:id="rId20"/>
    <p:sldId id="284" r:id="rId21"/>
    <p:sldId id="291" r:id="rId22"/>
    <p:sldId id="285" r:id="rId23"/>
    <p:sldId id="295" r:id="rId24"/>
    <p:sldId id="286" r:id="rId25"/>
    <p:sldId id="296" r:id="rId26"/>
    <p:sldId id="287" r:id="rId27"/>
    <p:sldId id="297" r:id="rId28"/>
    <p:sldId id="290" r:id="rId29"/>
    <p:sldId id="275" r:id="rId30"/>
    <p:sldId id="277" r:id="rId31"/>
    <p:sldId id="273" r:id="rId32"/>
    <p:sldId id="278" r:id="rId33"/>
    <p:sldId id="279" r:id="rId34"/>
    <p:sldId id="264" r:id="rId35"/>
    <p:sldId id="265" r:id="rId36"/>
    <p:sldId id="266" r:id="rId37"/>
    <p:sldId id="267" r:id="rId38"/>
    <p:sldId id="268" r:id="rId39"/>
    <p:sldId id="269" r:id="rId4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20.5.2013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luete-Schema.svg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Rafflesia_80_cm.jpg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commons.wikimedia.org/wiki/File:GlockenblumenBluete.jpg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iliumbulbiferumflowertop.jpg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hyperlink" Target="http://cs.wikipedia.org/wiki/Soubor:A_Blume_33_020be_wp1.jpg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lodolist" TargetMode="External"/><Relationship Id="rId2" Type="http://schemas.openxmlformats.org/officeDocument/2006/relationships/hyperlink" Target="http://cs.wikipedia.org/wiki/Kv%C4%9Bt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Campanulacea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1052736"/>
            <a:ext cx="7117180" cy="3312368"/>
          </a:xfrm>
          <a:noFill/>
        </p:spPr>
        <p:txBody>
          <a:bodyPr>
            <a:normAutofit/>
          </a:bodyPr>
          <a:lstStyle/>
          <a:p>
            <a:pPr algn="ctr"/>
            <a:r>
              <a:rPr lang="cs-CZ" sz="4400" b="1" dirty="0" smtClean="0"/>
              <a:t>STAVBA KVĚTU KRYTOSEMENNÝCH ROSTLIN</a:t>
            </a:r>
            <a:br>
              <a:rPr lang="cs-CZ" sz="4400" b="1" dirty="0" smtClean="0"/>
            </a:br>
            <a:r>
              <a:rPr lang="cs-CZ" sz="4400" b="1" dirty="0"/>
              <a:t>-</a:t>
            </a:r>
            <a:r>
              <a:rPr lang="cs-CZ" sz="4400" b="1" dirty="0" smtClean="0"/>
              <a:t> květní vzorce</a:t>
            </a:r>
            <a:endParaRPr lang="cs-CZ" sz="44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4777380"/>
            <a:ext cx="8280920" cy="1747964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 smtClean="0"/>
              <a:t>Výuková prezentace pro Seminář z přírodopisu</a:t>
            </a:r>
          </a:p>
          <a:p>
            <a:pPr algn="ctr"/>
            <a:r>
              <a:rPr lang="cs-CZ" sz="2400" b="1" dirty="0"/>
              <a:t>d</a:t>
            </a:r>
            <a:r>
              <a:rPr lang="cs-CZ" sz="2400" b="1" dirty="0" smtClean="0"/>
              <a:t>okončeno 3. 5. 2013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23022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340768"/>
            <a:ext cx="8280400" cy="51847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Autor: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Ing. Eva </a:t>
            </a:r>
            <a:r>
              <a:rPr lang="cs-CZ" sz="1400" dirty="0" err="1" smtClean="0">
                <a:solidFill>
                  <a:schemeClr val="tx1"/>
                </a:solidFill>
                <a:latin typeface="+mj-lt"/>
              </a:rPr>
              <a:t>Khorelová</a:t>
            </a:r>
            <a:endParaRPr lang="cs-CZ" sz="1400" dirty="0" smtClean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Název: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VY_32_INOVACE_38_SPř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Téma: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Seminář z přírodopisu – Stavba květu krytosemenných rostlin,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400" dirty="0">
                <a:latin typeface="+mj-lt"/>
              </a:rPr>
              <a:t>	</a:t>
            </a:r>
            <a:r>
              <a:rPr lang="cs-CZ" sz="1400" dirty="0" smtClean="0">
                <a:latin typeface="+mj-lt"/>
              </a:rPr>
              <a:t>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květní vzorce.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400" dirty="0">
              <a:solidFill>
                <a:schemeClr val="tx1"/>
              </a:solidFill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Anotace: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Výuková prezentace slouží  k vysvětlení  důležitosti poznání stavby květu jednotlivých čeledí rostlin, způsobu zápisu jejich stavby květním vzorcem. Obsahuje námět pro samostatnou práci žáků.</a:t>
            </a:r>
          </a:p>
          <a:p>
            <a:pPr marL="2330450" indent="-2330450" eaLnBrk="1" hangingPunct="1">
              <a:lnSpc>
                <a:spcPct val="90000"/>
              </a:lnSpc>
              <a:buFontTx/>
              <a:buNone/>
            </a:pPr>
            <a:r>
              <a:rPr lang="cs-CZ" sz="1400" dirty="0">
                <a:solidFill>
                  <a:schemeClr val="tx1"/>
                </a:solidFill>
                <a:latin typeface="+mj-lt"/>
              </a:rPr>
              <a:t>	</a:t>
            </a:r>
            <a:endParaRPr lang="cs-CZ" sz="1400" dirty="0" smtClean="0">
              <a:solidFill>
                <a:schemeClr val="tx1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0450" algn="l"/>
              </a:tabLst>
            </a:pP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Datum dokončení:</a:t>
            </a:r>
            <a:r>
              <a:rPr lang="cs-CZ" sz="1400" dirty="0">
                <a:solidFill>
                  <a:schemeClr val="tx1"/>
                </a:solidFill>
                <a:latin typeface="+mj-lt"/>
              </a:rPr>
              <a:t>	</a:t>
            </a:r>
            <a:r>
              <a:rPr lang="cs-CZ" sz="1400" dirty="0" smtClean="0">
                <a:solidFill>
                  <a:schemeClr val="tx1"/>
                </a:solidFill>
                <a:latin typeface="+mj-lt"/>
              </a:rPr>
              <a:t>3. 5. 2013</a:t>
            </a:r>
            <a:endParaRPr lang="cs-CZ" sz="1400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7544" y="188640"/>
            <a:ext cx="8280400" cy="1143000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373381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143000"/>
          </a:xfrm>
          <a:noFill/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Vysvětlivky k pomocným symbolům:</a:t>
            </a:r>
            <a:endParaRPr lang="cs-CZ" sz="2800" b="1" dirty="0">
              <a:solidFill>
                <a:schemeClr val="bg1"/>
              </a:solidFill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42338" y="3639243"/>
            <a:ext cx="762597" cy="76125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9552" y="2103854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907704" y="3789040"/>
            <a:ext cx="56163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cs-CZ" sz="2400" b="1" dirty="0" smtClean="0">
                <a:latin typeface="+mj-lt"/>
              </a:rPr>
              <a:t>Přemýšlejte, řešte problém.</a:t>
            </a:r>
            <a:endParaRPr lang="cs-CZ" sz="2400" b="1" dirty="0">
              <a:latin typeface="+mj-lt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07704" y="2400503"/>
            <a:ext cx="62945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cs-CZ" sz="2400" b="1" dirty="0"/>
              <a:t>Určeno k zápisu do protokolů</a:t>
            </a:r>
            <a:r>
              <a:rPr lang="cs-CZ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3971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7616"/>
            <a:ext cx="91439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Zopakujme si stavbu květu krytosemenných rostlin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2050" name="Picture 2" descr="Soubor:Bluete-Schema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092" y="622391"/>
            <a:ext cx="5715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bdélník 9"/>
          <p:cNvSpPr/>
          <p:nvPr/>
        </p:nvSpPr>
        <p:spPr>
          <a:xfrm>
            <a:off x="0" y="6410945"/>
            <a:ext cx="914400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Petr Dlouhý, [cit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2013-05-03],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pod licencí 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na www.:</a:t>
            </a:r>
          </a:p>
          <a:p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cs.wikipedia.org/wiki/Soubor:Bluete-Schema.svg</a:t>
            </a:r>
            <a:r>
              <a:rPr lang="cs-CZ" sz="1200" dirty="0" smtClean="0"/>
              <a:t> 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266066" y="5282271"/>
            <a:ext cx="2448272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k</a:t>
            </a:r>
            <a:r>
              <a:rPr lang="cs-CZ" sz="2400" b="1" dirty="0" smtClean="0"/>
              <a:t>větní lůžko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292080" y="4061583"/>
            <a:ext cx="2448272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kališní lístek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75490" y="2924944"/>
            <a:ext cx="2784942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k</a:t>
            </a:r>
            <a:r>
              <a:rPr lang="cs-CZ" sz="2400" b="1" dirty="0" smtClean="0"/>
              <a:t>orunní lístek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82479" y="1484784"/>
            <a:ext cx="2448272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tyčinka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43456" y="666580"/>
            <a:ext cx="2448272" cy="4616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pestík</a:t>
            </a:r>
            <a:endParaRPr lang="cs-CZ" sz="2400" b="1" dirty="0"/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72400" y="723527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034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defTabSz="914400"/>
            <a:r>
              <a:rPr lang="cs-CZ" b="1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Pestík a poloha semeníku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07361"/>
            <a:ext cx="8352927" cy="4051437"/>
          </a:xfrm>
          <a:solidFill>
            <a:schemeClr val="accent6"/>
          </a:solidFill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200" dirty="0" smtClean="0"/>
              <a:t>U </a:t>
            </a:r>
            <a:r>
              <a:rPr lang="cs-CZ" sz="3200" dirty="0"/>
              <a:t>krytosemenných rostlin plodolisty </a:t>
            </a:r>
            <a:r>
              <a:rPr lang="cs-CZ" sz="3200" dirty="0" smtClean="0"/>
              <a:t>srůstají </a:t>
            </a:r>
            <a:r>
              <a:rPr lang="cs-CZ" sz="3200" dirty="0"/>
              <a:t>v dutý </a:t>
            </a:r>
            <a:r>
              <a:rPr lang="cs-CZ" sz="3200" dirty="0" smtClean="0"/>
              <a:t>pestík.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/>
              <a:t>Pestík má části – bliznu, čnělku </a:t>
            </a:r>
            <a:br>
              <a:rPr lang="cs-CZ" sz="3200" dirty="0" smtClean="0"/>
            </a:br>
            <a:r>
              <a:rPr lang="cs-CZ" sz="3200" dirty="0" smtClean="0"/>
              <a:t>a semeník.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/>
              <a:t>Podle </a:t>
            </a:r>
            <a:r>
              <a:rPr lang="cs-CZ" sz="3200" dirty="0"/>
              <a:t>polohy semeníku vzhledem ke květnímu lůžku rozlišujeme semeník svrchní, polospodní a spodní.</a:t>
            </a:r>
          </a:p>
        </p:txBody>
      </p:sp>
    </p:spTree>
    <p:extLst>
      <p:ext uri="{BB962C8B-B14F-4D97-AF65-F5344CB8AC3E}">
        <p14:creationId xmlns:p14="http://schemas.microsoft.com/office/powerpoint/2010/main" val="150475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1412776"/>
            <a:ext cx="7125113" cy="3761388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cs-CZ" dirty="0" smtClean="0"/>
              <a:t>Nejenom nás, ale hlavně opylovače lákají květy svojí krásou, vůní, nebo naopak zápachem.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253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-1"/>
            <a:ext cx="9144000" cy="1590615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b="1" dirty="0" err="1" smtClean="0">
                <a:solidFill>
                  <a:schemeClr val="bg1"/>
                </a:solidFill>
              </a:rPr>
              <a:t>Rafflesia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arnoldii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cs-CZ" sz="2800" dirty="0">
                <a:solidFill>
                  <a:schemeClr val="bg1"/>
                </a:solidFill>
              </a:rPr>
              <a:t>má </a:t>
            </a:r>
            <a:r>
              <a:rPr lang="cs-CZ" sz="2800" dirty="0" smtClean="0">
                <a:solidFill>
                  <a:schemeClr val="bg1"/>
                </a:solidFill>
              </a:rPr>
              <a:t>největší květ, víc než </a:t>
            </a:r>
            <a:r>
              <a:rPr lang="cs-CZ" sz="2800" dirty="0">
                <a:solidFill>
                  <a:schemeClr val="bg1"/>
                </a:solidFill>
              </a:rPr>
              <a:t>1 </a:t>
            </a:r>
            <a:r>
              <a:rPr lang="cs-CZ" sz="2800" dirty="0" smtClean="0">
                <a:solidFill>
                  <a:schemeClr val="bg1"/>
                </a:solidFill>
              </a:rPr>
              <a:t>m v průměru. Láká </a:t>
            </a:r>
            <a:r>
              <a:rPr lang="cs-CZ" sz="2800" b="1" dirty="0" smtClean="0">
                <a:solidFill>
                  <a:schemeClr val="bg1"/>
                </a:solidFill>
              </a:rPr>
              <a:t>mouchy</a:t>
            </a:r>
            <a:r>
              <a:rPr lang="cs-CZ" sz="2800" dirty="0" smtClean="0">
                <a:solidFill>
                  <a:schemeClr val="bg1"/>
                </a:solidFill>
              </a:rPr>
              <a:t> k opylování pachem hnijícího masa i jeho barvou.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1561271"/>
            <a:ext cx="7920880" cy="5267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0" y="6410945"/>
            <a:ext cx="914400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1200" dirty="0" err="1" smtClean="0">
                <a:solidFill>
                  <a:prstClr val="black"/>
                </a:solidFill>
                <a:latin typeface="Constantia"/>
              </a:rPr>
              <a:t>Steve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 smtClean="0">
                <a:solidFill>
                  <a:prstClr val="black"/>
                </a:solidFill>
                <a:latin typeface="Constantia"/>
              </a:rPr>
              <a:t>Cornish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, [cit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2013-05-03],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pod licencí 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na www.:</a:t>
            </a:r>
          </a:p>
          <a:p>
            <a:r>
              <a:rPr lang="cs-CZ" sz="1200" dirty="0">
                <a:hlinkClick r:id="rId3"/>
              </a:rPr>
              <a:t>http://cs.wikipedia.org/wiki/Soubor:Rafflesia_80_cm.jpg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349365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-1"/>
            <a:ext cx="9144000" cy="1590615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Některé rostliny tvoří </a:t>
            </a:r>
            <a:r>
              <a:rPr lang="cs-CZ" sz="2800" b="1" dirty="0" smtClean="0">
                <a:solidFill>
                  <a:schemeClr val="bg1"/>
                </a:solidFill>
              </a:rPr>
              <a:t>květenství, </a:t>
            </a:r>
            <a:r>
              <a:rPr lang="cs-CZ" sz="2800" dirty="0" smtClean="0">
                <a:solidFill>
                  <a:schemeClr val="bg1"/>
                </a:solidFill>
              </a:rPr>
              <a:t>jako je tento </a:t>
            </a:r>
            <a:r>
              <a:rPr lang="cs-CZ" sz="2800" b="1" dirty="0" smtClean="0">
                <a:solidFill>
                  <a:schemeClr val="bg1"/>
                </a:solidFill>
              </a:rPr>
              <a:t>úbor krásenky</a:t>
            </a:r>
            <a:r>
              <a:rPr lang="cs-CZ" sz="2800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0242" name="Picture 2" descr="C:\Users\Ucitel\Desktop\Vlastní fotografie prezentace\Květy\DSCN235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624" y="1531475"/>
            <a:ext cx="7128792" cy="534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285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citel\Desktop\Vlastní fotografie prezentace\Květy\DSCN267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3892" y="1822131"/>
            <a:ext cx="6714492" cy="5035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ástupný symbol pro obsah 2"/>
          <p:cNvSpPr txBox="1">
            <a:spLocks/>
          </p:cNvSpPr>
          <p:nvPr/>
        </p:nvSpPr>
        <p:spPr>
          <a:xfrm>
            <a:off x="0" y="-1"/>
            <a:ext cx="9144000" cy="184482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Hroznovité květenství hyacintu </a:t>
            </a:r>
            <a:r>
              <a:rPr lang="cs-CZ" sz="2800" dirty="0" smtClean="0">
                <a:solidFill>
                  <a:schemeClr val="bg1"/>
                </a:solidFill>
              </a:rPr>
              <a:t>je tvořeno poměrně velkými květy, na kterých si nejdříve všimneme, že jsou </a:t>
            </a:r>
            <a:r>
              <a:rPr lang="cs-CZ" sz="2800" b="1" dirty="0" smtClean="0">
                <a:solidFill>
                  <a:schemeClr val="bg1"/>
                </a:solidFill>
              </a:rPr>
              <a:t>stejnoobalné</a:t>
            </a:r>
            <a:r>
              <a:rPr lang="cs-CZ" sz="2800" dirty="0" smtClean="0">
                <a:solidFill>
                  <a:schemeClr val="bg1"/>
                </a:solidFill>
              </a:rPr>
              <a:t> – mají  </a:t>
            </a:r>
            <a:r>
              <a:rPr lang="cs-CZ" sz="2800" b="1" dirty="0" smtClean="0">
                <a:solidFill>
                  <a:schemeClr val="bg1"/>
                </a:solidFill>
              </a:rPr>
              <a:t>okvětní</a:t>
            </a:r>
            <a:r>
              <a:rPr lang="cs-CZ" sz="2800" dirty="0" smtClean="0">
                <a:solidFill>
                  <a:schemeClr val="bg1"/>
                </a:solidFill>
              </a:rPr>
              <a:t> lístky</a:t>
            </a:r>
          </a:p>
        </p:txBody>
      </p:sp>
    </p:spTree>
    <p:extLst>
      <p:ext uri="{BB962C8B-B14F-4D97-AF65-F5344CB8AC3E}">
        <p14:creationId xmlns:p14="http://schemas.microsoft.com/office/powerpoint/2010/main" val="199006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1412776"/>
            <a:ext cx="7125113" cy="3761388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cs-CZ" b="1" i="1" dirty="0" smtClean="0"/>
              <a:t>Víte už, že každá čeleď rostlin má charakteristickou stavbu květu a v dnešní hodině si to ověříte.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323410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4555" y="320033"/>
            <a:ext cx="8280920" cy="924475"/>
          </a:xfrm>
          <a:noFill/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Vyjádření květního vzorce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68760"/>
            <a:ext cx="8640960" cy="4608512"/>
          </a:xfrm>
          <a:solidFill>
            <a:schemeClr val="accent6"/>
          </a:solidFill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200" dirty="0"/>
              <a:t>Květní vzorec je </a:t>
            </a:r>
            <a:r>
              <a:rPr lang="cs-CZ" sz="3200" dirty="0" smtClean="0"/>
              <a:t>přehledné a stručné vyjádření uspořádání květu </a:t>
            </a:r>
            <a:r>
              <a:rPr lang="cs-CZ" sz="3200" dirty="0"/>
              <a:t>rostliny. </a:t>
            </a:r>
            <a:endParaRPr lang="cs-CZ" sz="3200" dirty="0" smtClean="0"/>
          </a:p>
          <a:p>
            <a:pPr>
              <a:buFont typeface="Wingdings" pitchFamily="2" charset="2"/>
              <a:buChar char="v"/>
            </a:pPr>
            <a:r>
              <a:rPr lang="cs-CZ" sz="3200" dirty="0" smtClean="0"/>
              <a:t>Květní </a:t>
            </a:r>
            <a:r>
              <a:rPr lang="cs-CZ" sz="3200" dirty="0"/>
              <a:t>vzorec vyjadřuje pomocí mezinárodních značek </a:t>
            </a:r>
            <a:r>
              <a:rPr lang="cs-CZ" sz="3200" dirty="0" smtClean="0"/>
              <a:t>pohlaví, </a:t>
            </a:r>
            <a:r>
              <a:rPr lang="cs-CZ" sz="3200" dirty="0"/>
              <a:t>souměrnost, počet a uspořádání květních orgánů</a:t>
            </a:r>
            <a:r>
              <a:rPr lang="cs-CZ" sz="3200" dirty="0" smtClean="0"/>
              <a:t>.</a:t>
            </a:r>
          </a:p>
          <a:p>
            <a:pPr>
              <a:buFont typeface="Wingdings" pitchFamily="2" charset="2"/>
              <a:buChar char="v"/>
            </a:pPr>
            <a:endParaRPr lang="cs-CZ" sz="2800" dirty="0" smtClean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028410" y="404664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163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  <a:noFill/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Mezinárodní značky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1"/>
            <a:ext cx="8640960" cy="5256584"/>
          </a:xfrm>
          <a:solidFill>
            <a:schemeClr val="accent6"/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b="1" dirty="0"/>
              <a:t>P - okvětí </a:t>
            </a:r>
            <a:endParaRPr lang="cs-CZ" sz="2800" b="1" dirty="0" smtClean="0"/>
          </a:p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K </a:t>
            </a:r>
            <a:r>
              <a:rPr lang="cs-CZ" sz="2800" b="1" dirty="0"/>
              <a:t>- kalich </a:t>
            </a:r>
            <a:endParaRPr lang="cs-CZ" sz="2800" b="1" dirty="0" smtClean="0"/>
          </a:p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C </a:t>
            </a:r>
            <a:r>
              <a:rPr lang="cs-CZ" sz="2800" b="1" dirty="0"/>
              <a:t>- koruna </a:t>
            </a:r>
            <a:endParaRPr lang="cs-CZ" sz="2800" b="1" dirty="0" smtClean="0"/>
          </a:p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A </a:t>
            </a:r>
            <a:r>
              <a:rPr lang="cs-CZ" sz="2800" b="1" dirty="0"/>
              <a:t>- tyčinka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/>
              <a:t>G - plodolist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 smtClean="0"/>
              <a:t>() </a:t>
            </a:r>
            <a:r>
              <a:rPr lang="cs-CZ" sz="2800" b="1" dirty="0"/>
              <a:t>- orgány v závorkách jsou srostlé</a:t>
            </a:r>
          </a:p>
          <a:p>
            <a:pPr>
              <a:buFont typeface="Wingdings" pitchFamily="2" charset="2"/>
              <a:buChar char="§"/>
            </a:pPr>
            <a:r>
              <a:rPr lang="cs-CZ" sz="2800" b="1" dirty="0"/>
              <a:t>* - </a:t>
            </a:r>
            <a:r>
              <a:rPr lang="cs-CZ" sz="2800" b="1" dirty="0" smtClean="0"/>
              <a:t>pravidelný květ  - </a:t>
            </a:r>
            <a:r>
              <a:rPr lang="cs-CZ" sz="2800" b="1" dirty="0" err="1" smtClean="0"/>
              <a:t>polysymetričnost</a:t>
            </a:r>
            <a:endParaRPr lang="cs-CZ" sz="2800" b="1" dirty="0"/>
          </a:p>
          <a:p>
            <a:pPr>
              <a:buFont typeface="Wingdings" pitchFamily="2" charset="2"/>
              <a:buChar char="§"/>
            </a:pPr>
            <a:r>
              <a:rPr lang="cs-CZ" sz="2800" b="1" dirty="0"/>
              <a:t>↓ - </a:t>
            </a:r>
            <a:r>
              <a:rPr lang="cs-CZ" sz="2800" b="1" dirty="0" smtClean="0"/>
              <a:t>souměrný květ   - </a:t>
            </a:r>
            <a:r>
              <a:rPr lang="cs-CZ" sz="2800" b="1" dirty="0" err="1" smtClean="0"/>
              <a:t>monosymetričnost</a:t>
            </a:r>
            <a:endParaRPr lang="cs-CZ" sz="2800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082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1412776"/>
            <a:ext cx="7125113" cy="3761388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cs-CZ" b="1" i="1" dirty="0" smtClean="0"/>
              <a:t>Jak postupovat?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223514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1) </a:t>
            </a:r>
            <a:r>
              <a:rPr lang="cs-CZ" b="1" dirty="0" smtClean="0">
                <a:solidFill>
                  <a:schemeClr val="bg1"/>
                </a:solidFill>
              </a:rPr>
              <a:t>Na prvním místě je značka pro pohlaví květu: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1800"/>
              </a:spcBef>
              <a:spcAft>
                <a:spcPts val="1800"/>
              </a:spcAft>
              <a:buFont typeface="Wingdings" pitchFamily="2" charset="2"/>
              <a:buChar char="v"/>
            </a:pPr>
            <a:r>
              <a:rPr lang="cs-CZ" sz="2800" b="1" dirty="0" smtClean="0"/>
              <a:t>oboupohlavný květ		</a:t>
            </a:r>
          </a:p>
          <a:p>
            <a:pPr>
              <a:spcBef>
                <a:spcPts val="1800"/>
              </a:spcBef>
              <a:spcAft>
                <a:spcPts val="1800"/>
              </a:spcAft>
              <a:buFont typeface="Wingdings" pitchFamily="2" charset="2"/>
              <a:buChar char="v"/>
            </a:pPr>
            <a:r>
              <a:rPr lang="cs-CZ" sz="2800" b="1" dirty="0" smtClean="0"/>
              <a:t>samičí </a:t>
            </a:r>
            <a:r>
              <a:rPr lang="cs-CZ" sz="2800" b="1" dirty="0" err="1"/>
              <a:t>kět</a:t>
            </a:r>
            <a:r>
              <a:rPr lang="cs-CZ" sz="2800" b="1" dirty="0"/>
              <a:t>		</a:t>
            </a:r>
          </a:p>
          <a:p>
            <a:pPr>
              <a:spcBef>
                <a:spcPts val="1800"/>
              </a:spcBef>
              <a:spcAft>
                <a:spcPts val="1800"/>
              </a:spcAft>
              <a:buFont typeface="Wingdings" pitchFamily="2" charset="2"/>
              <a:buChar char="v"/>
            </a:pPr>
            <a:r>
              <a:rPr lang="cs-CZ" sz="2800" b="1" dirty="0"/>
              <a:t>samčí květ</a:t>
            </a:r>
          </a:p>
          <a:p>
            <a:pPr>
              <a:buFont typeface="Wingdings" pitchFamily="2" charset="2"/>
              <a:buChar char="v"/>
            </a:pP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44008" y="3149817"/>
            <a:ext cx="648072" cy="70788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♀</a:t>
            </a:r>
            <a:endParaRPr lang="cs-CZ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2120" y="2348880"/>
            <a:ext cx="628650" cy="65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ovéPole 16"/>
          <p:cNvSpPr txBox="1"/>
          <p:nvPr/>
        </p:nvSpPr>
        <p:spPr>
          <a:xfrm>
            <a:off x="5632698" y="3876393"/>
            <a:ext cx="648072" cy="707886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♂</a:t>
            </a:r>
            <a:endParaRPr lang="cs-CZ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01751" y="47667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1670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citel\Desktop\Vlastní fotografie prezentace\kvetoucí byliny\DSCN157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7690" y="1340768"/>
            <a:ext cx="7356309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-1"/>
            <a:ext cx="9144000" cy="148478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Většina květů je </a:t>
            </a:r>
            <a:r>
              <a:rPr lang="cs-CZ" sz="2800" b="1" dirty="0" smtClean="0">
                <a:solidFill>
                  <a:schemeClr val="bg1"/>
                </a:solidFill>
              </a:rPr>
              <a:t>oboupohlavných, </a:t>
            </a:r>
            <a:r>
              <a:rPr lang="cs-CZ" sz="2800" dirty="0" smtClean="0">
                <a:solidFill>
                  <a:schemeClr val="bg1"/>
                </a:solidFill>
              </a:rPr>
              <a:t>mají vyvinutý </a:t>
            </a:r>
            <a:r>
              <a:rPr lang="cs-CZ" sz="2800" b="1" dirty="0" smtClean="0">
                <a:solidFill>
                  <a:schemeClr val="bg1"/>
                </a:solidFill>
              </a:rPr>
              <a:t>pestík i tyčinky</a:t>
            </a:r>
            <a:endParaRPr lang="cs-CZ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48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208912" cy="92447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2) </a:t>
            </a:r>
            <a:r>
              <a:rPr lang="cs-CZ" b="1" dirty="0" smtClean="0">
                <a:solidFill>
                  <a:schemeClr val="bg1"/>
                </a:solidFill>
              </a:rPr>
              <a:t>Posuzujeme souměrnost květu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pravidelný květ</a:t>
            </a:r>
            <a:r>
              <a:rPr lang="cs-CZ" sz="3200" b="1" dirty="0"/>
              <a:t>	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souměrný květ</a:t>
            </a:r>
            <a:r>
              <a:rPr lang="cs-CZ" sz="3200" b="1" dirty="0"/>
              <a:t>	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nesouměrný květ</a:t>
            </a:r>
            <a:endParaRPr lang="cs-CZ" sz="3200" b="1" dirty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652120" y="2348880"/>
            <a:ext cx="72008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  <a:latin typeface="Times New Roman"/>
                <a:cs typeface="Times New Roman"/>
                <a:sym typeface="Symbol"/>
              </a:rPr>
              <a:t>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697835" y="3127966"/>
            <a:ext cx="62865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  <a:sym typeface="Symbol"/>
              </a:rPr>
              <a:t></a:t>
            </a:r>
            <a:endParaRPr lang="cs-CZ" sz="3600" b="1" dirty="0">
              <a:solidFill>
                <a:schemeClr val="bg1"/>
              </a:solidFill>
            </a:endParaRPr>
          </a:p>
        </p:txBody>
      </p:sp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97835" y="3933056"/>
            <a:ext cx="714375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376" y="11663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386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-1"/>
            <a:ext cx="9144000" cy="148478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Barvínek, </a:t>
            </a:r>
            <a:r>
              <a:rPr lang="cs-CZ" sz="2800" dirty="0" smtClean="0">
                <a:solidFill>
                  <a:schemeClr val="bg1"/>
                </a:solidFill>
              </a:rPr>
              <a:t>neboli brčál má květ </a:t>
            </a:r>
            <a:r>
              <a:rPr lang="cs-CZ" sz="2800" b="1" dirty="0" smtClean="0">
                <a:solidFill>
                  <a:schemeClr val="bg1"/>
                </a:solidFill>
              </a:rPr>
              <a:t>pravidelný, lichořeřišnice </a:t>
            </a:r>
            <a:r>
              <a:rPr lang="cs-CZ" sz="2800" dirty="0" smtClean="0">
                <a:solidFill>
                  <a:schemeClr val="bg1"/>
                </a:solidFill>
              </a:rPr>
              <a:t>jej má </a:t>
            </a:r>
            <a:r>
              <a:rPr lang="cs-CZ" sz="2800" b="1" dirty="0" smtClean="0">
                <a:solidFill>
                  <a:schemeClr val="bg1"/>
                </a:solidFill>
              </a:rPr>
              <a:t>souměrný</a:t>
            </a:r>
            <a:endParaRPr lang="cs-CZ" sz="2800" dirty="0" smtClean="0">
              <a:solidFill>
                <a:schemeClr val="bg1"/>
              </a:solidFill>
            </a:endParaRPr>
          </a:p>
        </p:txBody>
      </p:sp>
      <p:pic>
        <p:nvPicPr>
          <p:cNvPr id="6147" name="Picture 3" descr="C:\Users\Ucitel\Desktop\Vlastní fotografie prezentace\Květy\DSCN233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001" y="1452495"/>
            <a:ext cx="4860032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citel\Desktop\Vlastní fotografie prezentace\Květy\DSCN2290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7958" y="3140968"/>
            <a:ext cx="4956042" cy="371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2267744" y="1484784"/>
            <a:ext cx="0" cy="3546989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 flipH="1">
            <a:off x="1403648" y="1628800"/>
            <a:ext cx="1728192" cy="324036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115616" y="1962053"/>
            <a:ext cx="2232248" cy="252028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858207" y="2281064"/>
            <a:ext cx="2880320" cy="1872208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6665979" y="3217168"/>
            <a:ext cx="0" cy="3546989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 flipV="1">
            <a:off x="628060" y="2999881"/>
            <a:ext cx="3207359" cy="444624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8489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208912" cy="924475"/>
          </a:xfrm>
        </p:spPr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3</a:t>
            </a:r>
            <a:r>
              <a:rPr lang="cs-CZ" dirty="0" smtClean="0">
                <a:solidFill>
                  <a:schemeClr val="bg1"/>
                </a:solidFill>
              </a:rPr>
              <a:t>) </a:t>
            </a:r>
            <a:r>
              <a:rPr lang="cs-CZ" b="1" dirty="0" smtClean="0">
                <a:solidFill>
                  <a:schemeClr val="bg1"/>
                </a:solidFill>
              </a:rPr>
              <a:t>Spočítáme kališní lístky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07361"/>
            <a:ext cx="7595003" cy="4051437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4 kališní lístky</a:t>
            </a:r>
            <a:r>
              <a:rPr lang="cs-CZ" sz="3200" b="1" dirty="0"/>
              <a:t>	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4 až pět navzájem srostlých lístků</a:t>
            </a:r>
            <a:r>
              <a:rPr lang="cs-CZ" sz="3200" b="1" dirty="0"/>
              <a:t>	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4 kališní lístky ve dvou kruzích</a:t>
            </a:r>
            <a:endParaRPr lang="cs-CZ" sz="3200" b="1" dirty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791948" y="2397905"/>
            <a:ext cx="864096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K4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784277" y="3717032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K(4,5)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02823" y="5085184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K2+2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376" y="11663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9210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citel\Desktop\Vlastní fotografie prezentace\kvetoucí byliny\DSCN1547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1052736"/>
            <a:ext cx="7740352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-1"/>
            <a:ext cx="9144000" cy="148478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Durman obecný </a:t>
            </a:r>
            <a:r>
              <a:rPr lang="cs-CZ" sz="2800" dirty="0" smtClean="0">
                <a:solidFill>
                  <a:schemeClr val="bg1"/>
                </a:solidFill>
              </a:rPr>
              <a:t>z čeledi lilkovité má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kališní lístky srostlé </a:t>
            </a:r>
            <a:r>
              <a:rPr lang="cs-CZ" sz="2800" dirty="0" smtClean="0">
                <a:solidFill>
                  <a:schemeClr val="bg1"/>
                </a:solidFill>
              </a:rPr>
              <a:t>stejně jako korunní</a:t>
            </a:r>
          </a:p>
        </p:txBody>
      </p:sp>
    </p:spTree>
    <p:extLst>
      <p:ext uri="{BB962C8B-B14F-4D97-AF65-F5344CB8AC3E}">
        <p14:creationId xmlns:p14="http://schemas.microsoft.com/office/powerpoint/2010/main" val="314111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8208912" cy="92447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4) </a:t>
            </a:r>
            <a:r>
              <a:rPr lang="cs-CZ" b="1" dirty="0" smtClean="0">
                <a:solidFill>
                  <a:schemeClr val="bg1"/>
                </a:solidFill>
              </a:rPr>
              <a:t>Spočítáme korunní lístky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07361"/>
            <a:ext cx="7595003" cy="4051437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5 korunních lístků</a:t>
            </a:r>
            <a:r>
              <a:rPr lang="cs-CZ" sz="3200" b="1" dirty="0"/>
              <a:t>	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/>
              <a:t>5</a:t>
            </a:r>
            <a:r>
              <a:rPr lang="cs-CZ" sz="3200" b="1" dirty="0" smtClean="0"/>
              <a:t> korunních lístků navzájem srostlých</a:t>
            </a:r>
            <a:r>
              <a:rPr lang="cs-CZ" sz="3200" b="1" dirty="0"/>
              <a:t>	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5 korunních lístků je srostlých a k nim jsou přirostlé tyčinky</a:t>
            </a:r>
            <a:endParaRPr lang="cs-CZ" sz="3200" b="1" dirty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45088" y="2078877"/>
            <a:ext cx="956142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C5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52162" y="3420074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C(5)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45088" y="5301208"/>
            <a:ext cx="2259360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sym typeface="Symbol"/>
              </a:rPr>
              <a:t>[C(5) A5]</a:t>
            </a:r>
            <a:endParaRPr lang="cs-CZ" sz="1600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376" y="11663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469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citel\Desktop\Vlastní fotografie prezentace\kvetoucí byliny\DSCN159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573" y="548680"/>
            <a:ext cx="8412427" cy="63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-1"/>
            <a:ext cx="9144000" cy="148478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Pro čeleď brukvovité </a:t>
            </a:r>
            <a:r>
              <a:rPr lang="cs-CZ" sz="2800" dirty="0" smtClean="0">
                <a:solidFill>
                  <a:schemeClr val="bg1"/>
                </a:solidFill>
              </a:rPr>
              <a:t>(penízek rolní) jsou typické</a:t>
            </a:r>
            <a:r>
              <a:rPr lang="cs-CZ" sz="2800" b="1" dirty="0" smtClean="0">
                <a:solidFill>
                  <a:schemeClr val="bg1"/>
                </a:solidFill>
              </a:rPr>
              <a:t> 4 korunní lístky</a:t>
            </a:r>
            <a:endParaRPr lang="cs-CZ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112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08912" cy="1728192"/>
          </a:xfrm>
        </p:spPr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5</a:t>
            </a:r>
            <a:r>
              <a:rPr lang="cs-CZ" dirty="0" smtClean="0">
                <a:solidFill>
                  <a:schemeClr val="bg1"/>
                </a:solidFill>
              </a:rPr>
              <a:t>) </a:t>
            </a:r>
            <a:r>
              <a:rPr lang="cs-CZ" b="1" dirty="0" smtClean="0">
                <a:solidFill>
                  <a:schemeClr val="bg1"/>
                </a:solidFill>
              </a:rPr>
              <a:t>Pokud nemá rostlina kalich a korunu, ale okvětí, uvádíme počet lístků hned za souměrnost.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07361"/>
            <a:ext cx="7595003" cy="4051437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6 okvětních lístků</a:t>
            </a:r>
            <a:r>
              <a:rPr lang="cs-CZ" sz="3200" b="1" dirty="0"/>
              <a:t>	</a:t>
            </a:r>
            <a:r>
              <a:rPr lang="cs-CZ" sz="3200" b="1" dirty="0" smtClean="0"/>
              <a:t>ve dvou kruzích</a:t>
            </a:r>
            <a:r>
              <a:rPr lang="cs-CZ" sz="3200" b="1" dirty="0"/>
              <a:t>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6 okvětních </a:t>
            </a:r>
            <a:r>
              <a:rPr lang="cs-CZ" sz="3200" b="1" dirty="0"/>
              <a:t>lístků	ve dvou </a:t>
            </a:r>
            <a:r>
              <a:rPr lang="cs-CZ" sz="3200" b="1" dirty="0" smtClean="0"/>
              <a:t>kruzích vzájemně srostlé</a:t>
            </a: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392159" y="3077671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P3+3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392159" y="4941168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P(3+3)</a:t>
            </a:r>
            <a:endParaRPr lang="cs-CZ" sz="3200" dirty="0">
              <a:solidFill>
                <a:schemeClr val="bg1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48343" y="11663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9443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citel\Desktop\Vlastní fotografie prezentace\Květy\DSCN269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1804129" y="-481871"/>
            <a:ext cx="6291318" cy="8388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-1"/>
            <a:ext cx="9144000" cy="148478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Tulipán </a:t>
            </a:r>
            <a:r>
              <a:rPr lang="cs-CZ" sz="2800" dirty="0" smtClean="0">
                <a:solidFill>
                  <a:schemeClr val="bg1"/>
                </a:solidFill>
              </a:rPr>
              <a:t>z čeledi liliovité má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6 okvětních lístků i tyčinek </a:t>
            </a:r>
            <a:r>
              <a:rPr lang="cs-CZ" sz="2800" dirty="0" smtClean="0">
                <a:solidFill>
                  <a:schemeClr val="bg1"/>
                </a:solidFill>
              </a:rPr>
              <a:t>ve dvou kruzích</a:t>
            </a:r>
          </a:p>
        </p:txBody>
      </p:sp>
    </p:spTree>
    <p:extLst>
      <p:ext uri="{BB962C8B-B14F-4D97-AF65-F5344CB8AC3E}">
        <p14:creationId xmlns:p14="http://schemas.microsoft.com/office/powerpoint/2010/main" val="391848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08912" cy="1728192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6) </a:t>
            </a:r>
            <a:r>
              <a:rPr lang="cs-CZ" b="1" dirty="0" smtClean="0">
                <a:solidFill>
                  <a:schemeClr val="bg1"/>
                </a:solidFill>
              </a:rPr>
              <a:t>Spočítáme a prohlédneme tyčinky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807361"/>
            <a:ext cx="8064896" cy="4051437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4 – 20 volných tyčinek</a:t>
            </a:r>
            <a:r>
              <a:rPr lang="cs-CZ" sz="3200" b="1" dirty="0"/>
              <a:t>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/>
              <a:t>t</a:t>
            </a:r>
            <a:r>
              <a:rPr lang="cs-CZ" sz="3200" b="1" dirty="0" smtClean="0"/>
              <a:t>yčinky v počtu násobku čísla 5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velký, nebo nestálý počet tyčinek</a:t>
            </a: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1912476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A4-20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83215" y="3326205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A5n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918595" y="4941168"/>
            <a:ext cx="1656185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/>
                </a:solidFill>
                <a:sym typeface="Symbol"/>
              </a:rPr>
              <a:t>A</a:t>
            </a:r>
            <a:r>
              <a:rPr lang="cs-CZ" sz="3600" b="1" dirty="0" smtClean="0">
                <a:solidFill>
                  <a:schemeClr val="bg1"/>
                </a:solidFill>
                <a:sym typeface="Symbol"/>
              </a:rPr>
              <a:t></a:t>
            </a:r>
            <a:endParaRPr lang="cs-CZ" sz="3600" b="1" dirty="0">
              <a:solidFill>
                <a:schemeClr val="bg1"/>
              </a:solidFill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56376" y="116632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210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citel\Desktop\Vlastní fotografie prezentace\Květy\DSCN230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1052736"/>
            <a:ext cx="7740352" cy="5805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-1"/>
            <a:ext cx="9144000" cy="148478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Paprika setá </a:t>
            </a:r>
            <a:r>
              <a:rPr lang="cs-CZ" sz="2800" dirty="0" smtClean="0">
                <a:solidFill>
                  <a:schemeClr val="bg1"/>
                </a:solidFill>
              </a:rPr>
              <a:t>z čeledi lilkovité má </a:t>
            </a:r>
            <a:r>
              <a:rPr lang="cs-CZ" sz="2800" b="1" dirty="0" smtClean="0">
                <a:solidFill>
                  <a:schemeClr val="bg1"/>
                </a:solidFill>
              </a:rPr>
              <a:t>tyčinky přirostlé ke korunním lístků [</a:t>
            </a:r>
            <a:r>
              <a:rPr lang="cs-CZ" sz="2800" dirty="0" smtClean="0">
                <a:solidFill>
                  <a:schemeClr val="bg1"/>
                </a:solidFill>
              </a:rPr>
              <a:t>zapisujeme vše do hranaté závorky</a:t>
            </a:r>
            <a:r>
              <a:rPr lang="cs-CZ" sz="2800" b="1" dirty="0" smtClean="0">
                <a:solidFill>
                  <a:schemeClr val="bg1"/>
                </a:solidFill>
              </a:rPr>
              <a:t>]</a:t>
            </a:r>
            <a:endParaRPr lang="cs-CZ" sz="2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48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4284"/>
            <a:ext cx="8712968" cy="1728192"/>
          </a:xfrm>
        </p:spPr>
        <p:txBody>
          <a:bodyPr/>
          <a:lstStyle/>
          <a:p>
            <a:r>
              <a:rPr lang="cs-CZ" dirty="0">
                <a:solidFill>
                  <a:schemeClr val="bg1"/>
                </a:solidFill>
              </a:rPr>
              <a:t>7</a:t>
            </a:r>
            <a:r>
              <a:rPr lang="cs-CZ" dirty="0" smtClean="0">
                <a:solidFill>
                  <a:schemeClr val="bg1"/>
                </a:solidFill>
              </a:rPr>
              <a:t>) </a:t>
            </a:r>
            <a:r>
              <a:rPr lang="cs-CZ" b="1" dirty="0" smtClean="0">
                <a:solidFill>
                  <a:schemeClr val="bg1"/>
                </a:solidFill>
              </a:rPr>
              <a:t>Nakonec zjistíme počet plodolistů v pestíku a uložení semeníku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060848"/>
            <a:ext cx="8064896" cy="3797950"/>
          </a:xfrm>
        </p:spPr>
        <p:txBody>
          <a:bodyPr>
            <a:normAutofit lnSpcReduction="1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pestík z 5 plodolistů, svrchní semeník</a:t>
            </a:r>
            <a:r>
              <a:rPr lang="cs-CZ" sz="3200" b="1" dirty="0"/>
              <a:t>	</a:t>
            </a: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/>
              <a:t>p</a:t>
            </a:r>
            <a:r>
              <a:rPr lang="cs-CZ" sz="3200" b="1" dirty="0" smtClean="0"/>
              <a:t>estík ze 3 srostlých plodolistů</a:t>
            </a:r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endParaRPr lang="cs-CZ" sz="3200" b="1" dirty="0" smtClean="0"/>
          </a:p>
          <a:p>
            <a:pPr>
              <a:spcBef>
                <a:spcPts val="1200"/>
              </a:spcBef>
              <a:spcAft>
                <a:spcPts val="1200"/>
              </a:spcAft>
              <a:buFont typeface="Wingdings" pitchFamily="2" charset="2"/>
              <a:buChar char="v"/>
            </a:pPr>
            <a:r>
              <a:rPr lang="cs-CZ" sz="3200" b="1" dirty="0" smtClean="0"/>
              <a:t>velký, nebo nestálý počet plodolistů, spodní semeník</a:t>
            </a: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94396" y="2472975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G</a:t>
            </a:r>
            <a:r>
              <a:rPr lang="cs-CZ" sz="3200" u="sng" dirty="0" smtClean="0">
                <a:solidFill>
                  <a:schemeClr val="bg1"/>
                </a:solidFill>
              </a:rPr>
              <a:t>5</a:t>
            </a:r>
            <a:endParaRPr lang="cs-CZ" sz="3200" u="sng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906763" y="3910980"/>
            <a:ext cx="165618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bg1"/>
                </a:solidFill>
              </a:rPr>
              <a:t>G(3)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927254" y="5589240"/>
            <a:ext cx="1656185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solidFill>
                  <a:schemeClr val="bg1"/>
                </a:solidFill>
                <a:sym typeface="Symbol"/>
              </a:rPr>
              <a:t>G</a:t>
            </a:r>
            <a:r>
              <a:rPr lang="cs-CZ" sz="3600" b="1" dirty="0">
                <a:solidFill>
                  <a:schemeClr val="bg1"/>
                </a:solidFill>
                <a:sym typeface="Symbol"/>
              </a:rPr>
              <a:t></a:t>
            </a:r>
            <a:endParaRPr lang="cs-CZ" sz="3600" b="1" dirty="0">
              <a:solidFill>
                <a:schemeClr val="bg1"/>
              </a:solidFill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7841263" y="5805264"/>
            <a:ext cx="185517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99354" y="980728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815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citel\Desktop\Vlastní fotografie prezentace\Květy\DSCN234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600" y="728700"/>
            <a:ext cx="8172400" cy="61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-1"/>
            <a:ext cx="9144000" cy="148478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Font typeface="Wingdings 2" charset="2"/>
              <a:buChar char="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Pelargonie </a:t>
            </a:r>
            <a:r>
              <a:rPr lang="cs-CZ" sz="2800" dirty="0" smtClean="0">
                <a:solidFill>
                  <a:schemeClr val="bg1"/>
                </a:solidFill>
              </a:rPr>
              <a:t>z čeledi </a:t>
            </a:r>
            <a:r>
              <a:rPr lang="cs-CZ" sz="2800" dirty="0" err="1" smtClean="0">
                <a:solidFill>
                  <a:schemeClr val="bg1"/>
                </a:solidFill>
              </a:rPr>
              <a:t>kakostovité</a:t>
            </a:r>
            <a:r>
              <a:rPr lang="cs-CZ" sz="2800" dirty="0" smtClean="0">
                <a:solidFill>
                  <a:schemeClr val="bg1"/>
                </a:solidFill>
              </a:rPr>
              <a:t> má j</a:t>
            </a:r>
            <a:r>
              <a:rPr lang="cs-CZ" sz="2800" b="1" dirty="0" smtClean="0">
                <a:solidFill>
                  <a:schemeClr val="bg1"/>
                </a:solidFill>
              </a:rPr>
              <a:t>eden pestík, </a:t>
            </a:r>
            <a:r>
              <a:rPr lang="cs-CZ" sz="2800" dirty="0" smtClean="0">
                <a:solidFill>
                  <a:schemeClr val="bg1"/>
                </a:solidFill>
              </a:rPr>
              <a:t>srostlý z 5 </a:t>
            </a:r>
            <a:r>
              <a:rPr lang="cs-CZ" sz="2800" b="1" dirty="0" smtClean="0">
                <a:solidFill>
                  <a:schemeClr val="bg1"/>
                </a:solidFill>
              </a:rPr>
              <a:t>plodolistů, </a:t>
            </a:r>
            <a:r>
              <a:rPr lang="cs-CZ" sz="2800" dirty="0" smtClean="0">
                <a:solidFill>
                  <a:schemeClr val="bg1"/>
                </a:solidFill>
              </a:rPr>
              <a:t>což zjistíme na příčném řezu svrchním semeníkem</a:t>
            </a:r>
          </a:p>
        </p:txBody>
      </p:sp>
    </p:spTree>
    <p:extLst>
      <p:ext uri="{BB962C8B-B14F-4D97-AF65-F5344CB8AC3E}">
        <p14:creationId xmlns:p14="http://schemas.microsoft.com/office/powerpoint/2010/main" val="391848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27584" y="1412776"/>
            <a:ext cx="7125113" cy="3761388"/>
          </a:xfrm>
          <a:solidFill>
            <a:schemeClr val="accent6"/>
          </a:solidFill>
        </p:spPr>
        <p:txBody>
          <a:bodyPr/>
          <a:lstStyle/>
          <a:p>
            <a:pPr algn="ctr"/>
            <a:r>
              <a:rPr lang="cs-CZ" b="1" i="1" dirty="0" smtClean="0"/>
              <a:t>Pojďme si to vyzkoušet!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223514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-1"/>
            <a:ext cx="9144000" cy="980729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Zvonek okrouhlolistý – čeleď zvonkovité</a:t>
            </a:r>
            <a:endParaRPr lang="cs-CZ" sz="2800" dirty="0" smtClean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66728" y="980728"/>
            <a:ext cx="5877272" cy="5877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2111" y="980728"/>
            <a:ext cx="5170487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0" y="6410945"/>
            <a:ext cx="914400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Oliver </a:t>
            </a:r>
            <a:r>
              <a:rPr lang="cs-CZ" sz="1200" dirty="0" err="1" smtClean="0">
                <a:solidFill>
                  <a:prstClr val="black"/>
                </a:solidFill>
                <a:latin typeface="Constantia"/>
              </a:rPr>
              <a:t>Vilsecker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, [cit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2013-05-03],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pod licencí 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na www.:</a:t>
            </a:r>
          </a:p>
          <a:p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commons.wikimedia.org/wiki/File:GlockenblumenBluete.jpg</a:t>
            </a:r>
            <a:r>
              <a:rPr lang="cs-CZ" sz="1200" dirty="0" smtClean="0"/>
              <a:t> 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0" y="2994625"/>
            <a:ext cx="3779912" cy="341632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o</a:t>
            </a:r>
            <a:r>
              <a:rPr lang="cs-CZ" sz="2400" i="1" dirty="0" smtClean="0"/>
              <a:t>boupohlavný květ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pravidelný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alich z 5 srostlých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oruna z 5 srostlých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5 tyčinek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s</a:t>
            </a:r>
            <a:r>
              <a:rPr lang="cs-CZ" sz="2400" i="1" dirty="0" smtClean="0"/>
              <a:t>podní semeník ze  2 – 5 plodolistů</a:t>
            </a:r>
            <a:endParaRPr lang="cs-CZ" sz="24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3734" y="1799959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i="1" dirty="0" smtClean="0">
                <a:solidFill>
                  <a:schemeClr val="bg1"/>
                </a:solidFill>
              </a:rPr>
              <a:t>Jak to máme přečíst?!</a:t>
            </a:r>
            <a:endParaRPr lang="cs-CZ" sz="2800" b="1" i="1" dirty="0">
              <a:solidFill>
                <a:schemeClr val="bg1"/>
              </a:solidFill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381403" y="765747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39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-1"/>
            <a:ext cx="9144000" cy="1124745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800" b="1" dirty="0" smtClean="0">
                <a:solidFill>
                  <a:schemeClr val="bg1"/>
                </a:solidFill>
              </a:rPr>
              <a:t>Lilie </a:t>
            </a:r>
            <a:r>
              <a:rPr lang="cs-CZ" sz="2800" b="1" dirty="0" err="1" smtClean="0">
                <a:solidFill>
                  <a:schemeClr val="bg1"/>
                </a:solidFill>
              </a:rPr>
              <a:t>cibulkonosná</a:t>
            </a:r>
            <a:r>
              <a:rPr lang="cs-CZ" sz="2800" b="1" dirty="0" smtClean="0">
                <a:solidFill>
                  <a:schemeClr val="bg1"/>
                </a:solidFill>
              </a:rPr>
              <a:t> - </a:t>
            </a:r>
            <a:r>
              <a:rPr lang="cs-CZ" sz="2800" dirty="0" smtClean="0">
                <a:solidFill>
                  <a:schemeClr val="bg1"/>
                </a:solidFill>
              </a:rPr>
              <a:t>čeleď </a:t>
            </a:r>
            <a:r>
              <a:rPr lang="cs-CZ" sz="2800" dirty="0">
                <a:solidFill>
                  <a:schemeClr val="bg1"/>
                </a:solidFill>
              </a:rPr>
              <a:t>liliovité </a:t>
            </a:r>
            <a:endParaRPr lang="cs-CZ" sz="2800" dirty="0" smtClean="0">
              <a:solidFill>
                <a:schemeClr val="bg1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59833" y="1105995"/>
            <a:ext cx="6084168" cy="55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0" y="6410945"/>
            <a:ext cx="914400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Denis </a:t>
            </a:r>
            <a:r>
              <a:rPr lang="cs-CZ" sz="1200" dirty="0" err="1" smtClean="0">
                <a:solidFill>
                  <a:prstClr val="black"/>
                </a:solidFill>
                <a:latin typeface="Constantia"/>
              </a:rPr>
              <a:t>Barthel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, [cit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2013-05-03],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pod licencí 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na www.:</a:t>
            </a:r>
          </a:p>
          <a:p>
            <a:r>
              <a:rPr lang="cs-CZ" sz="1200" dirty="0">
                <a:hlinkClick r:id="rId3"/>
              </a:rPr>
              <a:t>http://cs.wikipedia.org/wiki/Soubor:Liliumbulbiferumflowertop.jpg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5582488" cy="665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0" y="2994625"/>
            <a:ext cx="3779912" cy="341632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o</a:t>
            </a:r>
            <a:r>
              <a:rPr lang="cs-CZ" sz="2400" i="1" dirty="0" smtClean="0"/>
              <a:t>boupohlavný květ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pravidelný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okvětí ze 6 lístků ve dvou kruzích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6 tyčinek ve dvou kruzích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pestík srostlý ze 3 plodolistů, svrchní </a:t>
            </a:r>
            <a:r>
              <a:rPr lang="cs-CZ" sz="2400" i="1" dirty="0"/>
              <a:t>semeník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07504" y="1799959"/>
            <a:ext cx="28083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i="1" dirty="0" smtClean="0">
                <a:solidFill>
                  <a:schemeClr val="bg1"/>
                </a:solidFill>
              </a:rPr>
              <a:t>Jak to máme přečíst?!</a:t>
            </a:r>
            <a:endParaRPr lang="cs-CZ" sz="2800" b="1" i="1" dirty="0">
              <a:solidFill>
                <a:schemeClr val="bg1"/>
              </a:solidFill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172400" y="135661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5272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Users\Ucitel\Desktop\Vlastní fotografie prezentace\Květy\DSCN231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391910" y="1116641"/>
            <a:ext cx="6717327" cy="4740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71600" y="188640"/>
            <a:ext cx="7124700" cy="923925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Lilek černý </a:t>
            </a:r>
            <a:r>
              <a:rPr lang="cs-CZ" dirty="0" smtClean="0">
                <a:solidFill>
                  <a:schemeClr val="bg1"/>
                </a:solidFill>
              </a:rPr>
              <a:t>– čeleď lilkovité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837" y="1422959"/>
            <a:ext cx="628650" cy="65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457474" y="1433099"/>
            <a:ext cx="125043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K(5)</a:t>
            </a:r>
            <a:r>
              <a:rPr lang="cs-CZ" sz="2400" dirty="0" smtClean="0">
                <a:solidFill>
                  <a:schemeClr val="bg1"/>
                </a:solidFill>
                <a:sym typeface="Symbol"/>
              </a:rPr>
              <a:t> 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91097" y="1433549"/>
            <a:ext cx="72008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  <a:latin typeface="Times New Roman"/>
                <a:cs typeface="Times New Roman"/>
                <a:sym typeface="Symbol"/>
              </a:rPr>
              <a:t>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1411430"/>
            <a:ext cx="2568446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[C(5) A5]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88224" y="1422959"/>
            <a:ext cx="124797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G(</a:t>
            </a:r>
            <a:r>
              <a:rPr lang="cs-CZ" sz="3600" u="sng" dirty="0" smtClean="0">
                <a:solidFill>
                  <a:schemeClr val="bg1"/>
                </a:solidFill>
                <a:sym typeface="Symbol"/>
              </a:rPr>
              <a:t>2</a:t>
            </a:r>
            <a:r>
              <a:rPr lang="cs-CZ" sz="3600" dirty="0" smtClean="0">
                <a:solidFill>
                  <a:schemeClr val="bg1"/>
                </a:solidFill>
                <a:sym typeface="Symbol"/>
              </a:rPr>
              <a:t>) </a:t>
            </a:r>
            <a:endParaRPr lang="cs-CZ" sz="3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7132" y="2852936"/>
            <a:ext cx="4308090" cy="378565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o</a:t>
            </a:r>
            <a:r>
              <a:rPr lang="cs-CZ" sz="2400" i="1" dirty="0" smtClean="0"/>
              <a:t>boupohlavný květ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pravidelný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alich z 5 srostlých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oruna z 5 srostlých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ke koruně je přirostlých 5 tyčinek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p</a:t>
            </a:r>
            <a:r>
              <a:rPr lang="cs-CZ" sz="2400" i="1" dirty="0" smtClean="0"/>
              <a:t>estík </a:t>
            </a:r>
            <a:r>
              <a:rPr lang="cs-CZ" sz="2400" i="1" dirty="0"/>
              <a:t>ze  2 </a:t>
            </a:r>
            <a:r>
              <a:rPr lang="cs-CZ" sz="2400" i="1" dirty="0" smtClean="0"/>
              <a:t>plodolistů</a:t>
            </a:r>
            <a:endParaRPr lang="cs-CZ" sz="2400" i="1" dirty="0"/>
          </a:p>
          <a:p>
            <a:r>
              <a:rPr lang="cs-CZ" sz="2400" i="1" dirty="0" smtClean="0"/>
              <a:t>    svrchní semeník</a:t>
            </a:r>
            <a:endParaRPr lang="cs-CZ" sz="2400" i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22887" y="2263385"/>
            <a:ext cx="3776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i="1" dirty="0" smtClean="0">
                <a:solidFill>
                  <a:schemeClr val="bg1"/>
                </a:solidFill>
              </a:rPr>
              <a:t>Zapisujte znaky!</a:t>
            </a:r>
            <a:endParaRPr lang="cs-CZ" sz="2800" b="1" i="1" dirty="0">
              <a:solidFill>
                <a:schemeClr val="bg1"/>
              </a:solidFill>
            </a:endParaRPr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180" y="139446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358452" y="128452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6712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5" grpId="0" animBg="1"/>
      <p:bldP spid="17" grpId="0" animBg="1"/>
      <p:bldP spid="2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citel\Desktop\Vlastní fotografie prezentace\Květy\DSCN2318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4058816" y="1772816"/>
            <a:ext cx="5661248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023636" y="188640"/>
            <a:ext cx="8120364" cy="923925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Hluchavka bílá </a:t>
            </a:r>
            <a:r>
              <a:rPr lang="cs-CZ" dirty="0" smtClean="0">
                <a:solidFill>
                  <a:schemeClr val="bg1"/>
                </a:solidFill>
              </a:rPr>
              <a:t>– čeleď hluchavkovité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837" y="1422959"/>
            <a:ext cx="628650" cy="65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457474" y="1433099"/>
            <a:ext cx="125043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K(5)</a:t>
            </a:r>
            <a:r>
              <a:rPr lang="cs-CZ" sz="2400" dirty="0" smtClean="0">
                <a:solidFill>
                  <a:schemeClr val="bg1"/>
                </a:solidFill>
                <a:sym typeface="Symbol"/>
              </a:rPr>
              <a:t> </a:t>
            </a:r>
            <a:endParaRPr lang="cs-CZ" sz="1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76022" y="1433549"/>
            <a:ext cx="62865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sym typeface="Symbol"/>
              </a:rPr>
              <a:t>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1411430"/>
            <a:ext cx="2568446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[C(5) A4]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588224" y="1422959"/>
            <a:ext cx="124797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G(</a:t>
            </a:r>
            <a:r>
              <a:rPr lang="cs-CZ" sz="3600" u="sng" dirty="0" smtClean="0">
                <a:solidFill>
                  <a:schemeClr val="bg1"/>
                </a:solidFill>
                <a:sym typeface="Symbol"/>
              </a:rPr>
              <a:t>2</a:t>
            </a:r>
            <a:r>
              <a:rPr lang="cs-CZ" sz="3600" dirty="0" smtClean="0">
                <a:solidFill>
                  <a:schemeClr val="bg1"/>
                </a:solidFill>
                <a:sym typeface="Symbol"/>
              </a:rPr>
              <a:t>) </a:t>
            </a:r>
            <a:endParaRPr lang="cs-CZ" sz="36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0" y="3356992"/>
            <a:ext cx="4654973" cy="341632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o</a:t>
            </a:r>
            <a:r>
              <a:rPr lang="cs-CZ" sz="2400" i="1" dirty="0" smtClean="0"/>
              <a:t>boupohlavný květ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s</a:t>
            </a:r>
            <a:r>
              <a:rPr lang="cs-CZ" sz="2400" i="1" dirty="0" smtClean="0"/>
              <a:t>ouměrný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alich z 5 srostlých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oruna z 5 srostlých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ke koruně jsou přirostlé 4 tyčinky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p</a:t>
            </a:r>
            <a:r>
              <a:rPr lang="cs-CZ" sz="2400" i="1" dirty="0" smtClean="0"/>
              <a:t>estík </a:t>
            </a:r>
            <a:r>
              <a:rPr lang="cs-CZ" sz="2400" i="1" dirty="0"/>
              <a:t>ze  2 </a:t>
            </a:r>
            <a:r>
              <a:rPr lang="cs-CZ" sz="2400" i="1" dirty="0" smtClean="0"/>
              <a:t>plodolistů</a:t>
            </a:r>
            <a:endParaRPr lang="cs-CZ" sz="2400" i="1" dirty="0"/>
          </a:p>
          <a:p>
            <a:r>
              <a:rPr lang="cs-CZ" sz="2400" i="1" dirty="0" smtClean="0"/>
              <a:t>    svrchní semeník</a:t>
            </a:r>
            <a:endParaRPr lang="cs-CZ" sz="2400" i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39196" y="2524995"/>
            <a:ext cx="3776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i="1" dirty="0" smtClean="0">
                <a:solidFill>
                  <a:schemeClr val="bg1"/>
                </a:solidFill>
              </a:rPr>
              <a:t>Zapisujte znaky!</a:t>
            </a:r>
            <a:endParaRPr lang="cs-CZ" sz="2800" b="1" i="1" dirty="0">
              <a:solidFill>
                <a:schemeClr val="bg1"/>
              </a:solidFill>
            </a:endParaRPr>
          </a:p>
        </p:txBody>
      </p:sp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467" y="228581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381403" y="897442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462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5" grpId="0" animBg="1"/>
      <p:bldP spid="17" grpId="0" animBg="1"/>
      <p:bldP spid="1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6200000">
            <a:off x="3597279" y="1337365"/>
            <a:ext cx="6372200" cy="4698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043608" y="188640"/>
            <a:ext cx="3528392" cy="923925"/>
          </a:xfrm>
        </p:spPr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Růže šípková </a:t>
            </a:r>
            <a:br>
              <a:rPr lang="cs-CZ" b="1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– čeleď růžovité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837" y="1422959"/>
            <a:ext cx="628650" cy="656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2411760" y="1452308"/>
            <a:ext cx="125043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K5</a:t>
            </a:r>
            <a:r>
              <a:rPr lang="cs-CZ" sz="2400" dirty="0" smtClean="0">
                <a:solidFill>
                  <a:schemeClr val="bg1"/>
                </a:solidFill>
                <a:sym typeface="Symbol"/>
              </a:rPr>
              <a:t> 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03648" y="1433549"/>
            <a:ext cx="720080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bg1"/>
                </a:solidFill>
                <a:latin typeface="Times New Roman"/>
                <a:cs typeface="Times New Roman"/>
                <a:sym typeface="Symbol"/>
              </a:rPr>
              <a:t>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148063" y="1433549"/>
            <a:ext cx="1656185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A5 -</a:t>
            </a:r>
            <a:r>
              <a:rPr lang="cs-CZ" sz="3600" b="1" dirty="0" smtClean="0">
                <a:solidFill>
                  <a:schemeClr val="bg1"/>
                </a:solidFill>
                <a:sym typeface="Symbol"/>
              </a:rPr>
              <a:t>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51920" y="1452308"/>
            <a:ext cx="1008112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C5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20272" y="1411429"/>
            <a:ext cx="187220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sym typeface="Symbol"/>
              </a:rPr>
              <a:t>G</a:t>
            </a:r>
            <a:r>
              <a:rPr lang="cs-CZ" sz="3600" b="1" dirty="0" smtClean="0">
                <a:solidFill>
                  <a:schemeClr val="bg1"/>
                </a:solidFill>
                <a:sym typeface="Symbol"/>
              </a:rPr>
              <a:t></a:t>
            </a:r>
            <a:r>
              <a:rPr lang="cs-CZ" sz="3600" dirty="0" smtClean="0">
                <a:solidFill>
                  <a:schemeClr val="bg1"/>
                </a:solidFill>
                <a:sym typeface="Symbol"/>
              </a:rPr>
              <a:t>- 1 </a:t>
            </a:r>
            <a:endParaRPr lang="cs-CZ" sz="3600" dirty="0"/>
          </a:p>
        </p:txBody>
      </p:sp>
      <p:sp>
        <p:nvSpPr>
          <p:cNvPr id="16" name="Obdélník 15"/>
          <p:cNvSpPr/>
          <p:nvPr/>
        </p:nvSpPr>
        <p:spPr>
          <a:xfrm>
            <a:off x="0" y="6410945"/>
            <a:ext cx="9144000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cs-CZ" sz="1200" dirty="0" err="1" smtClean="0">
                <a:solidFill>
                  <a:prstClr val="black"/>
                </a:solidFill>
                <a:latin typeface="Constantia"/>
              </a:rPr>
              <a:t>Vulkano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, [cit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. </a:t>
            </a:r>
            <a:r>
              <a:rPr lang="cs-CZ" sz="1200" dirty="0" smtClean="0">
                <a:solidFill>
                  <a:prstClr val="black"/>
                </a:solidFill>
                <a:latin typeface="Constantia"/>
              </a:rPr>
              <a:t>2013-05-03], 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dostupné pod licencí 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Creative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</a:t>
            </a:r>
            <a:r>
              <a:rPr lang="cs-CZ" sz="1200" dirty="0" err="1">
                <a:solidFill>
                  <a:prstClr val="black"/>
                </a:solidFill>
                <a:latin typeface="Constantia"/>
              </a:rPr>
              <a:t>Commons</a:t>
            </a:r>
            <a:r>
              <a:rPr lang="cs-CZ" sz="1200" dirty="0">
                <a:solidFill>
                  <a:prstClr val="black"/>
                </a:solidFill>
                <a:latin typeface="Constantia"/>
              </a:rPr>
              <a:t> na www.:</a:t>
            </a:r>
          </a:p>
          <a:p>
            <a:r>
              <a:rPr lang="cs-CZ" sz="1200" dirty="0">
                <a:hlinkClick r:id="rId4"/>
              </a:rPr>
              <a:t>http://cs.wikipedia.org/wiki/Soubor:A_Blume_33_020be_wp1.jpg</a:t>
            </a:r>
            <a:endParaRPr lang="cs-CZ" sz="1200" dirty="0">
              <a:solidFill>
                <a:prstClr val="black"/>
              </a:solidFill>
              <a:latin typeface="Constantia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47886" y="4007098"/>
            <a:ext cx="4308090" cy="2308324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o</a:t>
            </a:r>
            <a:r>
              <a:rPr lang="cs-CZ" sz="2400" i="1" dirty="0" smtClean="0"/>
              <a:t>boupohlavný květ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pravidelný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alich z 5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/>
              <a:t>k</a:t>
            </a:r>
            <a:r>
              <a:rPr lang="cs-CZ" sz="2400" i="1" dirty="0" smtClean="0"/>
              <a:t>oruna z 5 lístků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5 až mnoho tyčinek</a:t>
            </a:r>
          </a:p>
          <a:p>
            <a:pPr marL="457200" indent="-457200">
              <a:buFont typeface="Wingdings" pitchFamily="2" charset="2"/>
              <a:buChar char="v"/>
            </a:pPr>
            <a:r>
              <a:rPr lang="cs-CZ" sz="2400" i="1" dirty="0" smtClean="0"/>
              <a:t>1 až mnoho pestíků</a:t>
            </a:r>
            <a:endParaRPr lang="cs-CZ" sz="2400" i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22887" y="2571653"/>
            <a:ext cx="3776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i="1" dirty="0" smtClean="0">
                <a:solidFill>
                  <a:schemeClr val="bg1"/>
                </a:solidFill>
              </a:rPr>
              <a:t>Zapisujte znaky!</a:t>
            </a:r>
            <a:endParaRPr lang="cs-CZ" sz="2800" b="1" i="1" dirty="0">
              <a:solidFill>
                <a:schemeClr val="bg1"/>
              </a:solidFill>
            </a:endParaRPr>
          </a:p>
        </p:txBody>
      </p:sp>
      <p:pic>
        <p:nvPicPr>
          <p:cNvPr id="22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9752" y="156343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369927" y="119780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5841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3" grpId="0" animBg="1"/>
      <p:bldP spid="14" grpId="0" animBg="1"/>
      <p:bldP spid="15" grpId="0" animBg="1"/>
      <p:bldP spid="17" grpId="0" animBg="1"/>
      <p:bldP spid="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899592" y="1484784"/>
            <a:ext cx="7315200" cy="3024336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cs-CZ" sz="3600" b="1" i="1" dirty="0" smtClean="0">
                <a:solidFill>
                  <a:schemeClr val="bg1"/>
                </a:solidFill>
                <a:latin typeface="+mn-lt"/>
              </a:rPr>
              <a:t>Nyní si všechno sami vyzkoušejte na živých květech!</a:t>
            </a:r>
            <a:endParaRPr lang="cs-CZ" sz="3600" b="1" i="1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98615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971600" y="1588858"/>
            <a:ext cx="7416800" cy="1981200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200" b="1" dirty="0" smtClean="0">
                <a:solidFill>
                  <a:schemeClr val="bg1"/>
                </a:solidFill>
              </a:rPr>
              <a:t>Úkol: Zapisujte květní vzorce 		</a:t>
            </a:r>
            <a:r>
              <a:rPr lang="cs-CZ" sz="3200" b="1" dirty="0">
                <a:solidFill>
                  <a:schemeClr val="bg1"/>
                </a:solidFill>
              </a:rPr>
              <a:t>	</a:t>
            </a:r>
            <a:r>
              <a:rPr lang="cs-CZ" sz="3200" b="1" dirty="0" smtClean="0">
                <a:solidFill>
                  <a:schemeClr val="bg1"/>
                </a:solidFill>
              </a:rPr>
              <a:t>květů jednoděložných         			i dvouděložných rostlin.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7944" y="620688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6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495262"/>
            <a:ext cx="7315200" cy="1154097"/>
          </a:xfrm>
          <a:noFill/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Potřeby: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660867"/>
            <a:ext cx="7560840" cy="4197932"/>
          </a:xfrm>
          <a:solidFill>
            <a:schemeClr val="bg2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bg1"/>
                </a:solidFill>
              </a:rPr>
              <a:t>květy jednoděložných a dvouděložných rostlin, lupa, pinzeta, skalpel, odborná literatura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76256" y="692696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900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2207"/>
            <a:ext cx="8535817" cy="924475"/>
          </a:xfrm>
          <a:noFill/>
        </p:spPr>
        <p:txBody>
          <a:bodyPr/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Postup: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7"/>
          </a:xfrm>
          <a:noFill/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Přinesený květ prozkoumejte podle předešlého postupu a rozeberte jej na jednotlivé části.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K prohlédnutí drobnějších květů použijte lupu, semeník příčně rozřízněte.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Zapište květní vzorec rostliny, její jméno        a čeleď. Rostliny z jedné čeledi popisujte na společný list.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>
                <a:solidFill>
                  <a:schemeClr val="bg1"/>
                </a:solidFill>
              </a:rPr>
              <a:t>Prozkoumejte více květů rostlin jedné čeledi </a:t>
            </a:r>
            <a:r>
              <a:rPr lang="cs-CZ" sz="2800" dirty="0" smtClean="0">
                <a:solidFill>
                  <a:schemeClr val="bg1"/>
                </a:solidFill>
              </a:rPr>
              <a:t/>
            </a:r>
            <a:br>
              <a:rPr lang="cs-CZ" sz="2800" dirty="0" smtClean="0">
                <a:solidFill>
                  <a:schemeClr val="bg1"/>
                </a:solidFill>
              </a:rPr>
            </a:br>
            <a:r>
              <a:rPr lang="cs-CZ" sz="2800" dirty="0" smtClean="0">
                <a:solidFill>
                  <a:schemeClr val="bg1"/>
                </a:solidFill>
              </a:rPr>
              <a:t>a </a:t>
            </a:r>
            <a:r>
              <a:rPr lang="cs-CZ" sz="2800" dirty="0">
                <a:solidFill>
                  <a:schemeClr val="bg1"/>
                </a:solidFill>
              </a:rPr>
              <a:t>rozhodněte, zda se v základních znacích opravdu shodují.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bg1"/>
                </a:solidFill>
              </a:rPr>
              <a:t>K zápisu se pokuste květ věrohodně nakreslit.</a:t>
            </a:r>
          </a:p>
        </p:txBody>
      </p:sp>
    </p:spTree>
    <p:extLst>
      <p:ext uri="{BB962C8B-B14F-4D97-AF65-F5344CB8AC3E}">
        <p14:creationId xmlns:p14="http://schemas.microsoft.com/office/powerpoint/2010/main" val="9194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 txBox="1">
            <a:spLocks/>
          </p:cNvSpPr>
          <p:nvPr/>
        </p:nvSpPr>
        <p:spPr>
          <a:xfrm>
            <a:off x="323528" y="229199"/>
            <a:ext cx="8496944" cy="924475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cs-CZ" sz="3200" b="1" dirty="0" smtClean="0">
                <a:solidFill>
                  <a:schemeClr val="bg1"/>
                </a:solidFill>
              </a:rPr>
              <a:t>Závěr:</a:t>
            </a:r>
            <a:r>
              <a:rPr lang="cs-CZ" b="1" dirty="0" smtClean="0">
                <a:solidFill>
                  <a:schemeClr val="bg1"/>
                </a:solidFill>
              </a:rPr>
              <a:t> 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1332876"/>
            <a:ext cx="8640960" cy="5515016"/>
          </a:xfrm>
          <a:solidFill>
            <a:schemeClr val="accent6"/>
          </a:solidFill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3200" dirty="0" smtClean="0"/>
              <a:t> </a:t>
            </a: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3200" dirty="0" smtClean="0"/>
              <a:t>1) Které čeledi rostlin jste prozkoumali?</a:t>
            </a:r>
            <a:endParaRPr lang="cs-CZ" sz="32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3200" dirty="0" smtClean="0"/>
              <a:t>2</a:t>
            </a:r>
            <a:r>
              <a:rPr lang="cs-CZ" sz="3200" dirty="0"/>
              <a:t>) </a:t>
            </a:r>
            <a:r>
              <a:rPr lang="cs-CZ" sz="3200" dirty="0" smtClean="0"/>
              <a:t>Pokud jste měli od jedné čeledi více květů, napište, které znaky jsou pro ně typické.</a:t>
            </a:r>
            <a:endParaRPr lang="cs-CZ" sz="32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3200" dirty="0" smtClean="0"/>
              <a:t>3</a:t>
            </a:r>
            <a:r>
              <a:rPr lang="cs-CZ" sz="3200" dirty="0"/>
              <a:t>) </a:t>
            </a:r>
            <a:r>
              <a:rPr lang="cs-CZ" sz="3200" dirty="0" smtClean="0"/>
              <a:t>Pokud jste měli jen jeden květ určité čeledi, shrňte pouze jeho typické znaky.</a:t>
            </a:r>
            <a:endParaRPr lang="cs-CZ" sz="32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3200" dirty="0" smtClean="0"/>
              <a:t>4</a:t>
            </a:r>
            <a:r>
              <a:rPr lang="cs-CZ" sz="3200" dirty="0"/>
              <a:t>) </a:t>
            </a:r>
            <a:r>
              <a:rPr lang="cs-CZ" sz="3200" dirty="0" smtClean="0"/>
              <a:t>Jaká je paralela mezi matematickými zápisy a zápisy květních vzorců?</a:t>
            </a:r>
            <a:endParaRPr lang="cs-CZ" sz="32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3200" dirty="0" smtClean="0"/>
              <a:t>5</a:t>
            </a:r>
            <a:r>
              <a:rPr lang="cs-CZ" sz="3200" dirty="0"/>
              <a:t>) </a:t>
            </a:r>
            <a:r>
              <a:rPr lang="cs-CZ" sz="3200" dirty="0" smtClean="0"/>
              <a:t>Myslíte si, že může být znalost zápisu květních vzorců k něčemu užitečná?</a:t>
            </a:r>
            <a:endParaRPr lang="cs-CZ" sz="3200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800" dirty="0" smtClean="0"/>
              <a:t> </a:t>
            </a:r>
            <a:endParaRPr lang="cs-CZ" sz="2600" dirty="0"/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2600" dirty="0" smtClean="0"/>
              <a:t> </a:t>
            </a:r>
            <a:endParaRPr lang="cs-CZ" sz="26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46285" y="310807"/>
            <a:ext cx="762597" cy="761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0352" y="230733"/>
            <a:ext cx="968170" cy="9681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544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315200" cy="1154097"/>
          </a:xfrm>
        </p:spPr>
        <p:txBody>
          <a:bodyPr/>
          <a:lstStyle/>
          <a:p>
            <a:pPr algn="ctr"/>
            <a:r>
              <a:rPr lang="cs-CZ" b="1" dirty="0" smtClean="0"/>
              <a:t>Zdroje informací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cs.wikipedia.org/wiki/Kv%C4%9Bt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cs.wikipedia.org/wiki/Plodolist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>
                <a:hlinkClick r:id="rId4"/>
              </a:rPr>
              <a:t>http://cs.wikipedia.org/wiki/Campanulaceae</a:t>
            </a: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neoznačené </a:t>
            </a:r>
            <a:r>
              <a:rPr lang="cs-CZ" dirty="0" smtClean="0"/>
              <a:t>fotografie jsou autorky vlastní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86556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714</TotalTime>
  <Words>905</Words>
  <Application>Microsoft Office PowerPoint</Application>
  <PresentationFormat>Předvádění na obrazovce (4:3)</PresentationFormat>
  <Paragraphs>194</Paragraphs>
  <Slides>39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39</vt:i4>
      </vt:variant>
    </vt:vector>
  </HeadingPairs>
  <TitlesOfParts>
    <vt:vector size="40" baseType="lpstr">
      <vt:lpstr>Summer</vt:lpstr>
      <vt:lpstr>STAVBA KVĚTU KRYTOSEMENNÝCH ROSTLIN - květní vzorce</vt:lpstr>
      <vt:lpstr>Prezentace aplikace PowerPoint</vt:lpstr>
      <vt:lpstr>Vysvětlivky k pomocným symbolům:</vt:lpstr>
      <vt:lpstr>Prezentace aplikace PowerPoint</vt:lpstr>
      <vt:lpstr>Pestík a poloha semeníku</vt:lpstr>
      <vt:lpstr>Nejenom nás, ale hlavně opylovače lákají květy svojí krásou, vůní, nebo naopak zápachem.</vt:lpstr>
      <vt:lpstr>Prezentace aplikace PowerPoint</vt:lpstr>
      <vt:lpstr>Prezentace aplikace PowerPoint</vt:lpstr>
      <vt:lpstr>Prezentace aplikace PowerPoint</vt:lpstr>
      <vt:lpstr>Víte už, že každá čeleď rostlin má charakteristickou stavbu květu a v dnešní hodině si to ověříte.</vt:lpstr>
      <vt:lpstr>Vyjádření květního vzorce</vt:lpstr>
      <vt:lpstr>Mezinárodní značky</vt:lpstr>
      <vt:lpstr>Jak postupovat?</vt:lpstr>
      <vt:lpstr>1) Na prvním místě je značka pro pohlaví květu:</vt:lpstr>
      <vt:lpstr>Prezentace aplikace PowerPoint</vt:lpstr>
      <vt:lpstr>2) Posuzujeme souměrnost květu</vt:lpstr>
      <vt:lpstr>Prezentace aplikace PowerPoint</vt:lpstr>
      <vt:lpstr>3) Spočítáme kališní lístky</vt:lpstr>
      <vt:lpstr>Prezentace aplikace PowerPoint</vt:lpstr>
      <vt:lpstr>4) Spočítáme korunní lístky</vt:lpstr>
      <vt:lpstr>Prezentace aplikace PowerPoint</vt:lpstr>
      <vt:lpstr>5) Pokud nemá rostlina kalich a korunu, ale okvětí, uvádíme počet lístků hned za souměrnost.</vt:lpstr>
      <vt:lpstr>Prezentace aplikace PowerPoint</vt:lpstr>
      <vt:lpstr>6) Spočítáme a prohlédneme tyčinky</vt:lpstr>
      <vt:lpstr>Prezentace aplikace PowerPoint</vt:lpstr>
      <vt:lpstr>7) Nakonec zjistíme počet plodolistů v pestíku a uložení semeníku</vt:lpstr>
      <vt:lpstr>Prezentace aplikace PowerPoint</vt:lpstr>
      <vt:lpstr>Pojďme si to vyzkoušet!</vt:lpstr>
      <vt:lpstr>Prezentace aplikace PowerPoint</vt:lpstr>
      <vt:lpstr>Prezentace aplikace PowerPoint</vt:lpstr>
      <vt:lpstr>Lilek černý – čeleď lilkovité</vt:lpstr>
      <vt:lpstr>Hluchavka bílá – čeleď hluchavkovité</vt:lpstr>
      <vt:lpstr>Růže šípková  – čeleď růžovité</vt:lpstr>
      <vt:lpstr>Nyní si všechno sami vyzkoušejte na živých květech!</vt:lpstr>
      <vt:lpstr>Prezentace aplikace PowerPoint</vt:lpstr>
      <vt:lpstr>Potřeby: </vt:lpstr>
      <vt:lpstr>Postup:</vt:lpstr>
      <vt:lpstr>Prezentace aplikace PowerPoint</vt:lpstr>
      <vt:lpstr>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POKOŽKA LISTŮ JEDNODĚLOŽNÝCH  A DVOUDĚLOŽNÝCH ROSTLIN</dc:title>
  <dc:creator>Ucitel</dc:creator>
  <cp:lastModifiedBy>Ucitel</cp:lastModifiedBy>
  <cp:revision>71</cp:revision>
  <dcterms:created xsi:type="dcterms:W3CDTF">2013-05-02T16:41:23Z</dcterms:created>
  <dcterms:modified xsi:type="dcterms:W3CDTF">2013-05-20T19:13:06Z</dcterms:modified>
</cp:coreProperties>
</file>