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56" r:id="rId2"/>
    <p:sldId id="260" r:id="rId3"/>
    <p:sldId id="267" r:id="rId4"/>
    <p:sldId id="261" r:id="rId5"/>
    <p:sldId id="278" r:id="rId6"/>
    <p:sldId id="257" r:id="rId7"/>
    <p:sldId id="262" r:id="rId8"/>
    <p:sldId id="263" r:id="rId9"/>
    <p:sldId id="264" r:id="rId10"/>
    <p:sldId id="266" r:id="rId11"/>
    <p:sldId id="265" r:id="rId12"/>
    <p:sldId id="268" r:id="rId13"/>
    <p:sldId id="276" r:id="rId14"/>
    <p:sldId id="275" r:id="rId15"/>
    <p:sldId id="269" r:id="rId16"/>
    <p:sldId id="271" r:id="rId17"/>
    <p:sldId id="272" r:id="rId18"/>
    <p:sldId id="273" r:id="rId19"/>
    <p:sldId id="274" r:id="rId20"/>
    <p:sldId id="279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0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2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F97AD2-CA20-446E-9E29-6202EF433503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6C8ED5-D620-49AD-B339-A09259B0D4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036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6C8ED5-D620-49AD-B339-A09259B0D4DF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46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DBDD7EE-D699-41A1-8A4A-8C7F4F1F13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EA18ECAF-B8FB-455A-9946-9A0FA793555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DD7EE-D699-41A1-8A4A-8C7F4F1F13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ECAF-B8FB-455A-9946-9A0FA793555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DBDD7EE-D699-41A1-8A4A-8C7F4F1F13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ECAF-B8FB-455A-9946-9A0FA793555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DD7EE-D699-41A1-8A4A-8C7F4F1F13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ECAF-B8FB-455A-9946-9A0FA793555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DD7EE-D699-41A1-8A4A-8C7F4F1F13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ECAF-B8FB-455A-9946-9A0FA793555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BDD7EE-D699-41A1-8A4A-8C7F4F1F13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ECAF-B8FB-455A-9946-9A0FA793555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DD7EE-D699-41A1-8A4A-8C7F4F1F13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ECAF-B8FB-455A-9946-9A0FA79355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DBDD7EE-D699-41A1-8A4A-8C7F4F1F13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ECAF-B8FB-455A-9946-9A0FA793555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DBDD7EE-D699-41A1-8A4A-8C7F4F1F13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ECAF-B8FB-455A-9946-9A0FA793555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DD7EE-D699-41A1-8A4A-8C7F4F1F13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ECAF-B8FB-455A-9946-9A0FA79355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DD7EE-D699-41A1-8A4A-8C7F4F1F13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ECAF-B8FB-455A-9946-9A0FA79355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6DBDD7EE-D699-41A1-8A4A-8C7F4F1F13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EA18ECAF-B8FB-455A-9946-9A0FA793555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Regenwurm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Waldohreule_in_freier_Wildbahn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ey_Herons_(Ardea_cinerea)_-2_on_nest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ZÁVĚREČNÉ </a:t>
            </a:r>
            <a:r>
              <a:rPr lang="cs-CZ" dirty="0" smtClean="0"/>
              <a:t>OPAKOVÁNÍ - SOUTĚŽ</a:t>
            </a:r>
            <a:endParaRPr lang="cs-CZ" dirty="0" smtClean="0"/>
          </a:p>
          <a:p>
            <a:r>
              <a:rPr lang="cs-CZ" dirty="0" smtClean="0"/>
              <a:t>Seminář z přírodopisu</a:t>
            </a:r>
          </a:p>
          <a:p>
            <a:endParaRPr lang="cs-CZ" dirty="0" smtClean="0"/>
          </a:p>
          <a:p>
            <a:r>
              <a:rPr lang="cs-CZ" dirty="0" smtClean="0"/>
              <a:t>dokončeno 20. 5. 2013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HÁDEJ, KDO JSEM</a:t>
            </a:r>
            <a:br>
              <a:rPr lang="cs-CZ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5720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8281292" cy="5184775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 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Autor: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Ing. Eva </a:t>
            </a:r>
            <a:r>
              <a:rPr lang="cs-CZ" sz="1400" dirty="0" err="1" smtClean="0">
                <a:solidFill>
                  <a:schemeClr val="tx1"/>
                </a:solidFill>
                <a:latin typeface="+mj-lt"/>
              </a:rPr>
              <a:t>Khorelová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VY_32_INOVACE_40_SPř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Téma: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Seminář </a:t>
            </a:r>
            <a:r>
              <a:rPr lang="cs-CZ" sz="1400" dirty="0" smtClean="0">
                <a:latin typeface="+mj-lt"/>
              </a:rPr>
              <a:t>z přírodopisu –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Hádej, kdo jsem – závěrečné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opakování, soutěž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Anotace: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Výuková prezentace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,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která hravou formou podává žákům informaci</a:t>
            </a: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o úrovni znalostí, které získali při plnění svých úkolů v semináři  </a:t>
            </a: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z přírodopisu.</a:t>
            </a: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0450" algn="l"/>
              </a:tabLst>
            </a:pP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Datum dokončení: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20. 5. 2013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9552" y="332656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633382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370445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Ověříme si, jak jste byli v průběhu celého roku pozorní. Připraveno je pro vás </a:t>
            </a:r>
            <a:br>
              <a:rPr lang="cs-CZ" dirty="0" smtClean="0"/>
            </a:br>
            <a:r>
              <a:rPr lang="cs-CZ" dirty="0" smtClean="0"/>
              <a:t>15 otázek.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675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pPr algn="ctr"/>
            <a:r>
              <a:rPr lang="cs-CZ" b="1" dirty="0" smtClean="0"/>
              <a:t>Pokyny k práci: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268761"/>
            <a:ext cx="8496944" cy="5400600"/>
          </a:xfrm>
          <a:noFill/>
        </p:spPr>
        <p:txBody>
          <a:bodyPr>
            <a:noAutofit/>
          </a:bodyPr>
          <a:lstStyle/>
          <a:p>
            <a:pPr>
              <a:buFont typeface="+mj-lt"/>
              <a:buAutoNum type="arabicParenR"/>
            </a:pPr>
            <a:r>
              <a:rPr lang="cs-CZ" sz="3200" dirty="0" smtClean="0"/>
              <a:t> </a:t>
            </a:r>
            <a:r>
              <a:rPr lang="cs-CZ" sz="2800" dirty="0" smtClean="0"/>
              <a:t>Budete hádat jména rostlin a živočichů, s nimiž jste v průběhu tohoto roku pracovali.</a:t>
            </a:r>
          </a:p>
          <a:p>
            <a:pPr>
              <a:buFont typeface="+mj-lt"/>
              <a:buAutoNum type="arabicParenR"/>
            </a:pPr>
            <a:r>
              <a:rPr lang="cs-CZ" sz="2800" dirty="0" smtClean="0"/>
              <a:t> Pokud neuhodnete jméno hned z první nápovědy, rozklikněte si další 2 nápovědy, potom obrázek, nebo si přečtěte odpověď.</a:t>
            </a:r>
          </a:p>
          <a:p>
            <a:pPr>
              <a:buFont typeface="+mj-lt"/>
              <a:buAutoNum type="arabicParenR"/>
            </a:pPr>
            <a:r>
              <a:rPr lang="cs-CZ" sz="2800" dirty="0" smtClean="0"/>
              <a:t> Odpovědi si může psát každý do svého sešitu.</a:t>
            </a:r>
          </a:p>
          <a:p>
            <a:pPr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Nebo si můžete zasoutěžit a kdo první uhodne správnou odpověď, připisuje si body.</a:t>
            </a:r>
          </a:p>
          <a:p>
            <a:pPr>
              <a:buFont typeface="+mj-lt"/>
              <a:buAutoNum type="arabicParenR"/>
            </a:pPr>
            <a:r>
              <a:rPr lang="cs-CZ" sz="2800" dirty="0" smtClean="0"/>
              <a:t> 4 body za okamžité uhodnutí, 3 body za odpověď se dvěma nápovědami, 2 body za tři nápovědy, 1 bod za uhodnutí s obrázkem.</a:t>
            </a:r>
          </a:p>
          <a:p>
            <a:pPr>
              <a:buFont typeface="+mj-lt"/>
              <a:buAutoNum type="arabicParenR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13726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539986" y="5733256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pPr algn="ctr"/>
            <a:r>
              <a:rPr lang="cs-CZ" b="1" dirty="0" smtClean="0"/>
              <a:t>Pokyny k práci: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75" y="3068960"/>
            <a:ext cx="1828959" cy="957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Mrak 6"/>
          <p:cNvSpPr/>
          <p:nvPr/>
        </p:nvSpPr>
        <p:spPr>
          <a:xfrm>
            <a:off x="395536" y="1736812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8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39986" y="1953245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nápověda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60012" y="3320577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obrázek</a:t>
            </a:r>
          </a:p>
        </p:txBody>
      </p:sp>
      <p:sp>
        <p:nvSpPr>
          <p:cNvPr id="10" name="Slunce 9"/>
          <p:cNvSpPr/>
          <p:nvPr/>
        </p:nvSpPr>
        <p:spPr>
          <a:xfrm>
            <a:off x="248579" y="4246834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77454" y="4674893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39986" y="5944915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další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02746" y="1736812"/>
            <a:ext cx="6195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této ikoně se nalézají dvě další nápovědy, rozklikněte si je postupně za sebou.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23046" y="2992818"/>
            <a:ext cx="6195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Pokud vám nebudou stačit tři nápovědy, rozklikněte si obrázek.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06540" y="4598588"/>
            <a:ext cx="61956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Pokud ano ti nestačí, klikněte na odpověď.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42653" y="5733256"/>
            <a:ext cx="6195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Chcete-li pokračovat další otázkou, klikněte na šipku.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9294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171" y="76470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Patřím mezi členovce a k pohybu mi slouží tykadla.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nápověda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další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72648" y="215477"/>
            <a:ext cx="3205782" cy="3941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Mrak 5"/>
          <p:cNvSpPr/>
          <p:nvPr/>
        </p:nvSpPr>
        <p:spPr>
          <a:xfrm>
            <a:off x="5590875" y="3573016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576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1.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214171" y="184482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Umím se rozmnožovat partenogenezí – bez samečka.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186284" y="292494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Mám jen jedno oko s krystalky solí okolo něj.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604" y="4048820"/>
            <a:ext cx="33136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Hrotnatka obecná - perloočka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1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22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</a:endParaRPr>
          </a:p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</a:endParaRPr>
          </a:p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171" y="76470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Většinu svého života prožívám </a:t>
            </a:r>
            <a:b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</a:b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v půdě.</a:t>
            </a:r>
            <a:endParaRPr lang="cs-CZ" sz="2400" dirty="0">
              <a:solidFill>
                <a:srgbClr val="2E2224"/>
              </a:solidFill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prstClr val="white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odpověď</a:t>
            </a: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prstClr val="white"/>
                </a:solidFill>
              </a:rPr>
              <a:t>nápověda</a:t>
            </a: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prstClr val="white"/>
                </a:solidFill>
              </a:rPr>
              <a:t>další</a:t>
            </a:r>
          </a:p>
        </p:txBody>
      </p:sp>
      <p:sp>
        <p:nvSpPr>
          <p:cNvPr id="6" name="Mrak 5"/>
          <p:cNvSpPr/>
          <p:nvPr/>
        </p:nvSpPr>
        <p:spPr>
          <a:xfrm>
            <a:off x="5590875" y="3573016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576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2E2224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</a:t>
            </a:r>
            <a:r>
              <a:rPr lang="cs-CZ" sz="2400" b="1" dirty="0" smtClean="0">
                <a:solidFill>
                  <a:srgbClr val="2E2224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b="1" dirty="0">
              <a:solidFill>
                <a:srgbClr val="2E2224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214171" y="184482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Na povrch vylézám jenom po velkém lijáku.</a:t>
            </a:r>
            <a:endParaRPr lang="cs-CZ" sz="2400" dirty="0">
              <a:solidFill>
                <a:srgbClr val="2E2224"/>
              </a:solidFill>
              <a:latin typeface="Verdana" pitchFamily="34" charset="0"/>
            </a:endParaRPr>
          </a:p>
        </p:txBody>
      </p:sp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186284" y="292494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Vděčíte mi za kyprou a úrodnou půdu.</a:t>
            </a:r>
            <a:endParaRPr lang="cs-CZ" sz="2400" dirty="0">
              <a:solidFill>
                <a:srgbClr val="2E2224"/>
              </a:solidFill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604" y="4048820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Žížala obecná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42839" y="22112"/>
            <a:ext cx="3344748" cy="3550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257070" y="4365104"/>
            <a:ext cx="4693556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900" dirty="0" smtClean="0">
                <a:solidFill>
                  <a:prstClr val="black"/>
                </a:solidFill>
                <a:latin typeface="Constantia"/>
              </a:rPr>
              <a:t>Michael </a:t>
            </a:r>
            <a:r>
              <a:rPr lang="cs-CZ" sz="900" dirty="0" err="1" smtClean="0">
                <a:solidFill>
                  <a:prstClr val="black"/>
                </a:solidFill>
                <a:latin typeface="Constantia"/>
              </a:rPr>
              <a:t>Linnenbach</a:t>
            </a:r>
            <a:r>
              <a:rPr lang="cs-CZ" sz="900" dirty="0" smtClean="0">
                <a:solidFill>
                  <a:prstClr val="black"/>
                </a:solidFill>
                <a:latin typeface="Constantia"/>
              </a:rPr>
              <a:t>, [cit</a:t>
            </a:r>
            <a:r>
              <a:rPr lang="cs-CZ" sz="900" dirty="0">
                <a:solidFill>
                  <a:prstClr val="black"/>
                </a:solidFill>
                <a:latin typeface="Constantia"/>
              </a:rPr>
              <a:t>. </a:t>
            </a:r>
            <a:r>
              <a:rPr lang="cs-CZ" sz="900" dirty="0" smtClean="0">
                <a:solidFill>
                  <a:prstClr val="black"/>
                </a:solidFill>
                <a:latin typeface="Constantia"/>
              </a:rPr>
              <a:t>2013-05-20], </a:t>
            </a:r>
            <a:r>
              <a:rPr lang="cs-CZ" sz="900" dirty="0">
                <a:solidFill>
                  <a:prstClr val="black"/>
                </a:solidFill>
                <a:latin typeface="Constantia"/>
              </a:rPr>
              <a:t>dostupné pod licencí  </a:t>
            </a:r>
            <a:r>
              <a:rPr lang="cs-CZ" sz="900" dirty="0" err="1">
                <a:solidFill>
                  <a:prstClr val="black"/>
                </a:solidFill>
                <a:latin typeface="Constantia"/>
              </a:rPr>
              <a:t>Creative</a:t>
            </a:r>
            <a:r>
              <a:rPr lang="cs-CZ" sz="900" dirty="0">
                <a:solidFill>
                  <a:prstClr val="black"/>
                </a:solidFill>
                <a:latin typeface="Constantia"/>
              </a:rPr>
              <a:t> </a:t>
            </a:r>
            <a:r>
              <a:rPr lang="cs-CZ" sz="900" dirty="0" err="1">
                <a:solidFill>
                  <a:prstClr val="black"/>
                </a:solidFill>
                <a:latin typeface="Constantia"/>
              </a:rPr>
              <a:t>Commons</a:t>
            </a:r>
            <a:r>
              <a:rPr lang="cs-CZ" sz="900" dirty="0">
                <a:solidFill>
                  <a:prstClr val="black"/>
                </a:solidFill>
                <a:latin typeface="Constantia"/>
              </a:rPr>
              <a:t> na www.:</a:t>
            </a:r>
          </a:p>
          <a:p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cs.wikipedia.org/wiki/Soubor:Regenwurm1.jpg</a:t>
            </a:r>
            <a:r>
              <a:rPr lang="cs-CZ" sz="900" dirty="0" smtClean="0"/>
              <a:t> </a:t>
            </a:r>
            <a:endParaRPr lang="cs-CZ" sz="900" dirty="0">
              <a:solidFill>
                <a:prstClr val="black"/>
              </a:solidFill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714716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22" grpId="0" animBg="1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5508137" y="572889"/>
            <a:ext cx="4000169" cy="3000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171" y="76470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V mžiku dokážu změnit svůj vzhled.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nápověda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další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590875" y="3573016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576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3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214171" y="1844824"/>
            <a:ext cx="5693260" cy="461665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Lidé mne obdivují pro mou krásu.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214171" y="2742019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Někteří živočichové se bojí mých hrozivých očí.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604" y="4048820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Babočka paví oko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479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22" grpId="0" animBg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65286" y="115764"/>
            <a:ext cx="2622037" cy="3933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</a:endParaRPr>
          </a:p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</a:endParaRPr>
          </a:p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171" y="76470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Někdy na vás ze stromu koukám, zda se ve škole dobře učíte.</a:t>
            </a:r>
            <a:endParaRPr lang="cs-CZ" sz="2400" dirty="0">
              <a:solidFill>
                <a:srgbClr val="2E2224"/>
              </a:solidFill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prstClr val="white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odpověď</a:t>
            </a: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prstClr val="white"/>
                </a:solidFill>
              </a:rPr>
              <a:t>nápověda</a:t>
            </a: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prstClr val="white"/>
                </a:solidFill>
              </a:rPr>
              <a:t>další</a:t>
            </a:r>
          </a:p>
        </p:txBody>
      </p:sp>
      <p:sp>
        <p:nvSpPr>
          <p:cNvPr id="6" name="Mrak 5"/>
          <p:cNvSpPr/>
          <p:nvPr/>
        </p:nvSpPr>
        <p:spPr>
          <a:xfrm>
            <a:off x="5590875" y="3573016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576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2E2224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4</a:t>
            </a:r>
            <a:r>
              <a:rPr lang="cs-CZ" sz="2400" b="1" dirty="0" smtClean="0">
                <a:solidFill>
                  <a:srgbClr val="2E2224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b="1" dirty="0">
              <a:solidFill>
                <a:srgbClr val="2E2224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214171" y="184482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Nejradši mám k jídlu myši </a:t>
            </a:r>
            <a:b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</a:b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a hraboše.</a:t>
            </a:r>
            <a:endParaRPr lang="cs-CZ" sz="2400" dirty="0">
              <a:solidFill>
                <a:srgbClr val="2E2224"/>
              </a:solidFill>
              <a:latin typeface="Verdana" pitchFamily="34" charset="0"/>
            </a:endParaRPr>
          </a:p>
        </p:txBody>
      </p:sp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186284" y="292494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Klidně spolknu hraboše celého </a:t>
            </a:r>
            <a:b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</a:b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i s </a:t>
            </a:r>
            <a:r>
              <a:rPr lang="cs-CZ" sz="2400" dirty="0" err="1" smtClean="0">
                <a:solidFill>
                  <a:srgbClr val="2E2224"/>
                </a:solidFill>
                <a:latin typeface="Verdana" pitchFamily="34" charset="0"/>
              </a:rPr>
              <a:t>chlupama</a:t>
            </a: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.</a:t>
            </a:r>
            <a:endParaRPr lang="cs-CZ" sz="2400" dirty="0">
              <a:solidFill>
                <a:srgbClr val="2E2224"/>
              </a:solidFill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9464" y="4103494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Kalous ušatý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38948" y="4288160"/>
            <a:ext cx="4573933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800" dirty="0" err="1" smtClean="0">
                <a:solidFill>
                  <a:prstClr val="white"/>
                </a:solidFill>
                <a:latin typeface="Verdana"/>
              </a:rPr>
              <a:t>Sascha</a:t>
            </a:r>
            <a:r>
              <a:rPr lang="cs-CZ" sz="800" dirty="0" smtClean="0">
                <a:solidFill>
                  <a:prstClr val="white"/>
                </a:solidFill>
                <a:latin typeface="Verdana"/>
              </a:rPr>
              <a:t> </a:t>
            </a:r>
            <a:r>
              <a:rPr lang="cs-CZ" sz="800" dirty="0" err="1" smtClean="0">
                <a:solidFill>
                  <a:prstClr val="white"/>
                </a:solidFill>
                <a:latin typeface="Verdana"/>
              </a:rPr>
              <a:t>Rösner</a:t>
            </a:r>
            <a:r>
              <a:rPr lang="cs-CZ" sz="800" dirty="0" smtClean="0">
                <a:solidFill>
                  <a:prstClr val="white"/>
                </a:solidFill>
                <a:latin typeface="Verdana"/>
              </a:rPr>
              <a:t>, </a:t>
            </a:r>
            <a:r>
              <a:rPr lang="cs-CZ" sz="800" dirty="0">
                <a:solidFill>
                  <a:prstClr val="white"/>
                </a:solidFill>
                <a:latin typeface="Verdana"/>
              </a:rPr>
              <a:t>[cit. </a:t>
            </a:r>
            <a:r>
              <a:rPr lang="cs-CZ" sz="800" dirty="0" smtClean="0">
                <a:solidFill>
                  <a:prstClr val="white"/>
                </a:solidFill>
                <a:latin typeface="Verdana"/>
              </a:rPr>
              <a:t>2013-02-20], </a:t>
            </a:r>
            <a:r>
              <a:rPr lang="cs-CZ" sz="800" dirty="0">
                <a:solidFill>
                  <a:prstClr val="white"/>
                </a:solidFill>
                <a:latin typeface="Verdana"/>
              </a:rPr>
              <a:t>dostupné pod licencí </a:t>
            </a:r>
            <a:r>
              <a:rPr lang="cs-CZ" sz="800" dirty="0" err="1">
                <a:solidFill>
                  <a:prstClr val="white"/>
                </a:solidFill>
                <a:latin typeface="Verdana"/>
              </a:rPr>
              <a:t>Creative</a:t>
            </a:r>
            <a:r>
              <a:rPr lang="cs-CZ" sz="800" dirty="0">
                <a:solidFill>
                  <a:prstClr val="white"/>
                </a:solidFill>
                <a:latin typeface="Verdana"/>
              </a:rPr>
              <a:t> </a:t>
            </a:r>
            <a:r>
              <a:rPr lang="cs-CZ" sz="800" dirty="0" err="1">
                <a:solidFill>
                  <a:prstClr val="white"/>
                </a:solidFill>
                <a:latin typeface="Verdana"/>
              </a:rPr>
              <a:t>Commons</a:t>
            </a:r>
            <a:r>
              <a:rPr lang="cs-CZ" sz="800" dirty="0">
                <a:solidFill>
                  <a:prstClr val="white"/>
                </a:solidFill>
                <a:latin typeface="Verdana"/>
              </a:rPr>
              <a:t> na www:</a:t>
            </a:r>
          </a:p>
          <a:p>
            <a:pPr lvl="0"/>
            <a:r>
              <a:rPr lang="cs-CZ" sz="800" dirty="0">
                <a:solidFill>
                  <a:prstClr val="white"/>
                </a:solidFill>
                <a:latin typeface="Verdana"/>
                <a:hlinkClick r:id="rId4"/>
              </a:rPr>
              <a:t>http://</a:t>
            </a:r>
            <a:r>
              <a:rPr lang="cs-CZ" sz="800" dirty="0" smtClean="0">
                <a:solidFill>
                  <a:prstClr val="white"/>
                </a:solidFill>
                <a:latin typeface="Verdana"/>
                <a:hlinkClick r:id="rId4"/>
              </a:rPr>
              <a:t>cs.wikipedia.org/wiki/Soubor:Waldohreule_in_freier_Wildbahn.jpg</a:t>
            </a:r>
            <a:r>
              <a:rPr lang="cs-CZ" sz="800" dirty="0" smtClean="0">
                <a:solidFill>
                  <a:prstClr val="white"/>
                </a:solidFill>
                <a:latin typeface="Verdana"/>
              </a:rPr>
              <a:t> </a:t>
            </a:r>
            <a:endParaRPr lang="cs-CZ" sz="800" dirty="0">
              <a:solidFill>
                <a:prstClr val="white"/>
              </a:solidFill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2666709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22" grpId="0" animBg="1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</a:endParaRPr>
          </a:p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</a:endParaRPr>
          </a:p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171" y="76470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Jsem malý mlsoun, který nikam nechvátá.</a:t>
            </a:r>
            <a:endParaRPr lang="cs-CZ" sz="2400" dirty="0">
              <a:solidFill>
                <a:srgbClr val="2E2224"/>
              </a:solidFill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prstClr val="white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odpověď</a:t>
            </a: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prstClr val="white"/>
                </a:solidFill>
              </a:rPr>
              <a:t>nápověda</a:t>
            </a: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prstClr val="white"/>
                </a:solidFill>
              </a:rPr>
              <a:t>další</a:t>
            </a:r>
          </a:p>
        </p:txBody>
      </p:sp>
      <p:sp>
        <p:nvSpPr>
          <p:cNvPr id="6" name="Mrak 5"/>
          <p:cNvSpPr/>
          <p:nvPr/>
        </p:nvSpPr>
        <p:spPr>
          <a:xfrm>
            <a:off x="5590875" y="3573016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576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2E2224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5</a:t>
            </a:r>
            <a:r>
              <a:rPr lang="cs-CZ" sz="2400" b="1" dirty="0" smtClean="0">
                <a:solidFill>
                  <a:srgbClr val="2E2224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b="1" dirty="0">
              <a:solidFill>
                <a:srgbClr val="2E2224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214171" y="184482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Součást mého těla má něco společného s vaječnou skořápkou.</a:t>
            </a:r>
            <a:endParaRPr lang="cs-CZ" sz="2400" dirty="0">
              <a:solidFill>
                <a:srgbClr val="2E2224"/>
              </a:solidFill>
              <a:latin typeface="Verdana" pitchFamily="34" charset="0"/>
            </a:endParaRPr>
          </a:p>
        </p:txBody>
      </p:sp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186284" y="2924944"/>
            <a:ext cx="5693260" cy="461665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Jazýček mám jako struhadlo.</a:t>
            </a:r>
            <a:endParaRPr lang="cs-CZ" sz="2400" dirty="0">
              <a:solidFill>
                <a:srgbClr val="2E2224"/>
              </a:solidFill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9464" y="4103494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Hlemýžď zahradní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79292" y="749241"/>
            <a:ext cx="3563528" cy="2672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603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22" grpId="0" animBg="1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24356" y="118956"/>
            <a:ext cx="2948320" cy="39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171" y="764704"/>
            <a:ext cx="5693260" cy="461665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Nejsem ani živočich, ani rostlina.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nápověda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další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590875" y="3573016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576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6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214171" y="1668397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Mezi svými blízkými jsem považována za vysokou krásku.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251520" y="292494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I tvoje srdce často zaplesá, když mě v lese uvidíš.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604" y="4048820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Bedla vysoká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27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22" grpId="0" animBg="1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5804090" y="461104"/>
            <a:ext cx="3540464" cy="304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</a:endParaRPr>
          </a:p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prstClr val="white"/>
              </a:solidFill>
            </a:endParaRPr>
          </a:p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171" y="76470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Jsem malý živočich, kterému k žití stačí jedna buňka.</a:t>
            </a:r>
            <a:endParaRPr lang="cs-CZ" sz="2400" dirty="0">
              <a:solidFill>
                <a:srgbClr val="2E2224"/>
              </a:solidFill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prstClr val="white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odpověď</a:t>
            </a: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prstClr val="white"/>
                </a:solidFill>
              </a:rPr>
              <a:t>nápověda</a:t>
            </a: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prstClr val="white"/>
                </a:solidFill>
              </a:rPr>
              <a:t>další</a:t>
            </a:r>
          </a:p>
        </p:txBody>
      </p:sp>
      <p:sp>
        <p:nvSpPr>
          <p:cNvPr id="6" name="Mrak 5"/>
          <p:cNvSpPr/>
          <p:nvPr/>
        </p:nvSpPr>
        <p:spPr>
          <a:xfrm>
            <a:off x="5590875" y="3573016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576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2E2224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7</a:t>
            </a:r>
            <a:r>
              <a:rPr lang="cs-CZ" sz="2400" b="1" dirty="0" smtClean="0">
                <a:solidFill>
                  <a:srgbClr val="2E2224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b="1" dirty="0">
              <a:solidFill>
                <a:srgbClr val="2E2224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214171" y="184482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Mezi svými druhy žijícími ve vodě  jsem ale docela veliký.</a:t>
            </a:r>
            <a:endParaRPr lang="cs-CZ" sz="2400" dirty="0">
              <a:solidFill>
                <a:srgbClr val="2E2224"/>
              </a:solidFill>
              <a:latin typeface="Verdana" pitchFamily="34" charset="0"/>
            </a:endParaRPr>
          </a:p>
        </p:txBody>
      </p:sp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186284" y="292494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rgbClr val="2E2224"/>
                </a:solidFill>
                <a:latin typeface="Verdana" pitchFamily="34" charset="0"/>
              </a:rPr>
              <a:t>Tělo mám ploché, ve tvaru domácí obuvi.</a:t>
            </a:r>
            <a:endParaRPr lang="cs-CZ" sz="2400" dirty="0">
              <a:solidFill>
                <a:srgbClr val="2E2224"/>
              </a:solidFill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9464" y="4103494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Trepka velká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57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22" grpId="0" animBg="1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225011" y="2780928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Když letím, mám krk esovitě stočený a nohy natažené dozadu.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79088" y="76470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Jsem statný opeřenec hnízdící       v blízkosti Krčského rybníku.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nápověda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další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590875" y="3475459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8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187662" y="1859915"/>
            <a:ext cx="5693260" cy="461665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Mám dlouhý krk, zobák i nohy.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604" y="4048820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Volavka popelavá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38948" y="4288160"/>
            <a:ext cx="4573933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800" dirty="0" smtClean="0">
                <a:solidFill>
                  <a:prstClr val="white"/>
                </a:solidFill>
                <a:latin typeface="Verdana"/>
              </a:rPr>
              <a:t>Neil Philips, </a:t>
            </a:r>
            <a:r>
              <a:rPr lang="cs-CZ" sz="800" dirty="0">
                <a:solidFill>
                  <a:prstClr val="white"/>
                </a:solidFill>
                <a:latin typeface="Verdana"/>
              </a:rPr>
              <a:t>[cit. </a:t>
            </a:r>
            <a:r>
              <a:rPr lang="cs-CZ" sz="800" dirty="0" smtClean="0">
                <a:solidFill>
                  <a:prstClr val="white"/>
                </a:solidFill>
                <a:latin typeface="Verdana"/>
              </a:rPr>
              <a:t>2013-02-20], </a:t>
            </a:r>
            <a:r>
              <a:rPr lang="cs-CZ" sz="800" dirty="0">
                <a:solidFill>
                  <a:prstClr val="white"/>
                </a:solidFill>
                <a:latin typeface="Verdana"/>
              </a:rPr>
              <a:t>dostupné pod licencí </a:t>
            </a:r>
            <a:r>
              <a:rPr lang="cs-CZ" sz="800" dirty="0" err="1">
                <a:solidFill>
                  <a:prstClr val="white"/>
                </a:solidFill>
                <a:latin typeface="Verdana"/>
              </a:rPr>
              <a:t>Creative</a:t>
            </a:r>
            <a:r>
              <a:rPr lang="cs-CZ" sz="800" dirty="0">
                <a:solidFill>
                  <a:prstClr val="white"/>
                </a:solidFill>
                <a:latin typeface="Verdana"/>
              </a:rPr>
              <a:t> </a:t>
            </a:r>
            <a:r>
              <a:rPr lang="cs-CZ" sz="800" dirty="0" err="1">
                <a:solidFill>
                  <a:prstClr val="white"/>
                </a:solidFill>
                <a:latin typeface="Verdana"/>
              </a:rPr>
              <a:t>Commons</a:t>
            </a:r>
            <a:r>
              <a:rPr lang="cs-CZ" sz="800" dirty="0">
                <a:solidFill>
                  <a:prstClr val="white"/>
                </a:solidFill>
                <a:latin typeface="Verdana"/>
              </a:rPr>
              <a:t> na www:</a:t>
            </a:r>
          </a:p>
          <a:p>
            <a:pPr lvl="0"/>
            <a:r>
              <a:rPr lang="cs-CZ" sz="800" dirty="0">
                <a:hlinkClick r:id="rId3"/>
              </a:rPr>
              <a:t>http://cs.wikipedia.org/wiki/Soubor:Grey_Herons_(Ardea_cinerea)_-</a:t>
            </a:r>
            <a:r>
              <a:rPr lang="cs-CZ" sz="800" dirty="0" smtClean="0">
                <a:hlinkClick r:id="rId3"/>
              </a:rPr>
              <a:t>2_on_nest.jpg</a:t>
            </a:r>
            <a:r>
              <a:rPr lang="cs-CZ" sz="800" dirty="0" smtClean="0"/>
              <a:t> </a:t>
            </a:r>
            <a:endParaRPr lang="cs-CZ" sz="800" dirty="0">
              <a:solidFill>
                <a:prstClr val="white"/>
              </a:solidFill>
              <a:latin typeface="Verdana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0489" y="346785"/>
            <a:ext cx="3876370" cy="2713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7459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2" grpId="0" animBg="1"/>
      <p:bldP spid="6" grpId="0" animBg="1"/>
      <p:bldP spid="21" grpId="0" animBg="1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179088" y="2644462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Tam mi chlupy dokonce rostou </a:t>
            </a:r>
            <a:br>
              <a:rPr lang="cs-CZ" sz="2400" dirty="0" smtClean="0">
                <a:latin typeface="Verdana" pitchFamily="34" charset="0"/>
              </a:rPr>
            </a:br>
            <a:r>
              <a:rPr lang="cs-CZ" sz="2400" dirty="0" smtClean="0">
                <a:latin typeface="Verdana" pitchFamily="34" charset="0"/>
              </a:rPr>
              <a:t>po celý život.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79088" y="764704"/>
            <a:ext cx="5693260" cy="461665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Moji srst jste zkoumali nejčastěji.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nápověda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další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590875" y="3475459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9.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179088" y="148478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Neroste mi rovnoměrně po celém těle, nejvíc roste na hlavě.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604" y="4048820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Člověk 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6R33DE5Y\MC900232878[1].wmf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48164" y="677141"/>
            <a:ext cx="2742996" cy="2798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7459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2" grpId="0" animBg="1"/>
      <p:bldP spid="6" grpId="0" animBg="1"/>
      <p:bldP spid="21" grpId="0" animBg="1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171" y="76470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Kvetu časně zjara v podrostu listnatého lesa.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nápověda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další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590875" y="3573016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10.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214171" y="184482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Mám bílý květ s mnoha tyčinkami  a pestíky.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251520" y="292494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V čerstvém stavu jsem jedovatá, jako ostatní moji příbuzní.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604" y="4048820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Sasanka hajní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66567" y="677142"/>
            <a:ext cx="3419475" cy="256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9272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22" grpId="0" animBg="1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5747789" y="638344"/>
            <a:ext cx="3384554" cy="2538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171" y="76470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Jedna lodyha mi vyroste na jaře, druhá v létě.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nápověda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další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590875" y="3573016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11.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214171" y="1844824"/>
            <a:ext cx="5693260" cy="461665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Nikdy netvořím květy.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251520" y="2636912"/>
            <a:ext cx="5693260" cy="1200329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Moje rozmnožovací orgány mají </a:t>
            </a:r>
            <a:r>
              <a:rPr lang="cs-CZ" sz="2400" dirty="0" err="1" smtClean="0">
                <a:latin typeface="Verdana" pitchFamily="34" charset="0"/>
              </a:rPr>
              <a:t>pentlice</a:t>
            </a:r>
            <a:r>
              <a:rPr lang="cs-CZ" sz="2400" dirty="0" smtClean="0">
                <a:latin typeface="Verdana" pitchFamily="34" charset="0"/>
              </a:rPr>
              <a:t> – </a:t>
            </a:r>
            <a:r>
              <a:rPr lang="cs-CZ" sz="2400" dirty="0" err="1" smtClean="0">
                <a:latin typeface="Verdana" pitchFamily="34" charset="0"/>
              </a:rPr>
              <a:t>haptery</a:t>
            </a:r>
            <a:r>
              <a:rPr lang="cs-CZ" sz="2400" dirty="0" smtClean="0">
                <a:latin typeface="Verdana" pitchFamily="34" charset="0"/>
              </a:rPr>
              <a:t>, které se podle vlhkosti narovnají, nebo zamotají.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604" y="4048820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Přeslička rolní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06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22" grpId="0" animBg="1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251520" y="3548737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Kdysi mě lidé v suchém stavu používali na dětské pleny.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171" y="76470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Sice mě lidé řadí do vyšších  rostlin, ale moc vysoký nejsem.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nápověda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další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590875" y="3475459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12.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214171" y="1844824"/>
            <a:ext cx="5693260" cy="1569660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Rostu v bažinách a močálech,  mám v listech buňky </a:t>
            </a:r>
            <a:br>
              <a:rPr lang="cs-CZ" sz="2400" dirty="0" smtClean="0">
                <a:latin typeface="Verdana" pitchFamily="34" charset="0"/>
              </a:rPr>
            </a:br>
            <a:r>
              <a:rPr lang="cs-CZ" sz="2400" dirty="0" smtClean="0">
                <a:latin typeface="Verdana" pitchFamily="34" charset="0"/>
              </a:rPr>
              <a:t>s  chloroplasty i  </a:t>
            </a:r>
            <a:r>
              <a:rPr lang="cs-CZ" sz="2400" dirty="0" err="1" smtClean="0">
                <a:latin typeface="Verdana" pitchFamily="34" charset="0"/>
              </a:rPr>
              <a:t>hyalocysty</a:t>
            </a:r>
            <a:r>
              <a:rPr lang="cs-CZ" sz="2400" dirty="0" smtClean="0">
                <a:latin typeface="Verdana" pitchFamily="34" charset="0"/>
              </a:rPr>
              <a:t> –     mrtvé buňky zadržující vodu.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604" y="4048820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Rašeliník kostrbatý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17" name="Picture 2" descr="C:\Users\Ucitel\Desktop\Vlastní fotografie prezentace\mechy a lišejníky\DSCN1696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72211" y="687428"/>
            <a:ext cx="3636074" cy="272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06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2" grpId="0" animBg="1"/>
      <p:bldP spid="6" grpId="0" animBg="1"/>
      <p:bldP spid="21" grpId="0" animBg="1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5464480" y="589278"/>
            <a:ext cx="4050376" cy="3037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192433" y="3710265"/>
            <a:ext cx="5693260" cy="1200329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Patřím do čeledi hvězdnicovitých </a:t>
            </a:r>
            <a:br>
              <a:rPr lang="cs-CZ" sz="2400" dirty="0" smtClean="0">
                <a:latin typeface="Verdana" pitchFamily="34" charset="0"/>
              </a:rPr>
            </a:br>
            <a:r>
              <a:rPr lang="cs-CZ" sz="2400" dirty="0" smtClean="0">
                <a:latin typeface="Verdana" pitchFamily="34" charset="0"/>
              </a:rPr>
              <a:t>a zákrov mého květenství má dokonalé háčky.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171" y="764704"/>
            <a:ext cx="5693260" cy="1200329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Jsem statná bylina rostoucí podél cest s velkými chlupatými listy se silným řapíkem.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nápověda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6305" y="581335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další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730884" y="3680272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13.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214171" y="2271084"/>
            <a:ext cx="5693260" cy="1200329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Moje plody dozrávají na podzim </a:t>
            </a:r>
            <a:br>
              <a:rPr lang="cs-CZ" sz="2400" dirty="0" smtClean="0">
                <a:latin typeface="Verdana" pitchFamily="34" charset="0"/>
              </a:rPr>
            </a:br>
            <a:r>
              <a:rPr lang="cs-CZ" sz="2400" dirty="0" smtClean="0">
                <a:latin typeface="Verdana" pitchFamily="34" charset="0"/>
              </a:rPr>
              <a:t>a k jejich rozšiřování využívám služeb lidí, psů a jiných živočichů.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604" y="4048820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Lopuch větší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228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2" grpId="0" animBg="1"/>
      <p:bldP spid="6" grpId="0" animBg="1"/>
      <p:bldP spid="21" grpId="0" animBg="1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7376305" y="5589587"/>
            <a:ext cx="1301464" cy="9265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225011" y="3217823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Tyto buňky tvoří aerenchym, provzdušňovací pletivo.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79088" y="76470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Jsem jednoděložná bylina rostoucí v mokřinách. 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nápověda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590875" y="3475459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14.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187662" y="1859915"/>
            <a:ext cx="5693260" cy="1200329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Na příčném řezu mojí lodyhou jste pozorovali krásné hvězdicovité buňky.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604" y="4048820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Sítina klubkatá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17" name="Picture 2" descr="C:\Users\Ucitel\Desktop\Vlastní fotografie prezentace\MIKROSKOP\Rostlinná pletiva\Img0001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5862745" y="635779"/>
            <a:ext cx="326436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70932" y="5800997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další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630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2" grpId="0" animBg="1"/>
      <p:bldP spid="6" grpId="0" animBg="1"/>
      <p:bldP spid="21" grpId="0" animBg="1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 descr="C:\Users\Ucitel\Desktop\Vlastní fotografie prezentace\Nákresy\nákresy\mys_mapa_001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5460235" y="601151"/>
            <a:ext cx="4051398" cy="2843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 Box 5"/>
          <p:cNvSpPr txBox="1">
            <a:spLocks noChangeArrowheads="1"/>
          </p:cNvSpPr>
          <p:nvPr/>
        </p:nvSpPr>
        <p:spPr bwMode="auto">
          <a:xfrm>
            <a:off x="192433" y="3710265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Největší službu mi dělají chlupy žahavé.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2662389" y="5589587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683567" y="5589588"/>
            <a:ext cx="1800201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dirty="0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14171" y="764704"/>
            <a:ext cx="5693260" cy="830997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Jsem bylina, ze které má každý respekt.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06839" y="578592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obrázek</a:t>
            </a:r>
          </a:p>
        </p:txBody>
      </p:sp>
      <p:sp>
        <p:nvSpPr>
          <p:cNvPr id="2" name="Slunce 1"/>
          <p:cNvSpPr/>
          <p:nvPr/>
        </p:nvSpPr>
        <p:spPr>
          <a:xfrm>
            <a:off x="4860032" y="5445223"/>
            <a:ext cx="2376264" cy="122545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7926" y="5872974"/>
            <a:ext cx="1173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odpověď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8017" y="5779894"/>
            <a:ext cx="1511300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nápověda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720426" y="3518342"/>
            <a:ext cx="3290842" cy="158417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15477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15.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 Box 5"/>
          <p:cNvSpPr txBox="1">
            <a:spLocks noChangeArrowheads="1"/>
          </p:cNvSpPr>
          <p:nvPr/>
        </p:nvSpPr>
        <p:spPr bwMode="auto">
          <a:xfrm>
            <a:off x="214171" y="2042323"/>
            <a:ext cx="5693260" cy="1200329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>
            <a:noFill/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Verdana" pitchFamily="34" charset="0"/>
              </a:rPr>
              <a:t>Před sežráním živočichy mě úspěšně chrání několik druhů chlupů.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604" y="4048820"/>
            <a:ext cx="3313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Kopřiva dvoudomá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656559" y="5992914"/>
            <a:ext cx="89349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AutoShape 3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515009" y="5925961"/>
            <a:ext cx="1228143" cy="503237"/>
          </a:xfrm>
          <a:prstGeom prst="actionButtonBlank">
            <a:avLst/>
          </a:prstGeom>
          <a:noFill/>
          <a:ln>
            <a:noFill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konec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166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2" grpId="0" animBg="1"/>
      <p:bldP spid="6" grpId="0" animBg="1"/>
      <p:bldP spid="21" grpId="0" animBg="1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Pokud není uvedeno jinak, jsou fotografie a nákres autorky vlastní.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507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590</TotalTime>
  <Words>796</Words>
  <Application>Microsoft Office PowerPoint</Application>
  <PresentationFormat>Předvádění na obrazovce (4:3)</PresentationFormat>
  <Paragraphs>195</Paragraphs>
  <Slides>21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Soho</vt:lpstr>
      <vt:lpstr>HÁDEJ, KDO JSEM </vt:lpstr>
      <vt:lpstr>Prezentace aplikace PowerPoint</vt:lpstr>
      <vt:lpstr>Ověříme si, jak jste byli v průběhu celého roku pozorní. Připraveno je pro vás  15 otázek.</vt:lpstr>
      <vt:lpstr>Pokyny k práci:</vt:lpstr>
      <vt:lpstr>Pokyny k práci: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informací: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HÁDEJ, KDO JSEM</dc:title>
  <dc:creator>Ucitel</dc:creator>
  <cp:lastModifiedBy>Ucitel</cp:lastModifiedBy>
  <cp:revision>53</cp:revision>
  <dcterms:created xsi:type="dcterms:W3CDTF">2013-04-30T17:08:30Z</dcterms:created>
  <dcterms:modified xsi:type="dcterms:W3CDTF">2013-05-21T18:53:21Z</dcterms:modified>
</cp:coreProperties>
</file>