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261" r:id="rId5"/>
    <p:sldId id="264" r:id="rId6"/>
    <p:sldId id="263" r:id="rId7"/>
    <p:sldId id="265" r:id="rId8"/>
    <p:sldId id="266" r:id="rId9"/>
    <p:sldId id="267" r:id="rId10"/>
    <p:sldId id="268" r:id="rId11"/>
    <p:sldId id="260" r:id="rId12"/>
  </p:sldIdLst>
  <p:sldSz cx="9144000" cy="6858000" type="screen4x3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BD03E-EFFE-4E76-AE26-EED6AC088DC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F312A0-F36F-4533-B405-5E7C3CD085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6275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6AED28-623E-4D1A-B660-5059625B45DE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865C9-86EF-4D91-BF3B-6A161460B3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074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2B55A-DC0C-4FA5-9EDB-E6052F79574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54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222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720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281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035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005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8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125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97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438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241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067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55E4C-FA6C-4142-BF55-1031C2F14C83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CEEFD-F521-4ECF-9D42-2F3CF9E92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4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cWYAnmm-Q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8/Vast..._(2782827286).jpg/640px-Vast..._(2782827286).jpg?uselang=cs" TargetMode="External"/><Relationship Id="rId2" Type="http://schemas.openxmlformats.org/officeDocument/2006/relationships/hyperlink" Target="http://upload.wikimedia.org/wikipedia/commons/8/84/Moss_Jungle_(3325636949)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6/67/Moos_5774.jpg/320px-Moos_5774.jpg?uselang=cs" TargetMode="External"/><Relationship Id="rId5" Type="http://schemas.openxmlformats.org/officeDocument/2006/relationships/hyperlink" Target="http://upload.wikimedia.org/wikipedia/commons/thumb/a/ad/Brunnenlebermoos_Marchantia_polymorpha_Regen_nahe_Viechtach-002.jpg/640px-Brunnenlebermoos_Marchantia_polymorpha_Regen_nahe_Viechtach-002.jpg?uselang=cs" TargetMode="External"/><Relationship Id="rId4" Type="http://schemas.openxmlformats.org/officeDocument/2006/relationships/hyperlink" Target="http://upload.wikimedia.org/wikipedia/commons/thumb/c/ce/Phaeoceros_laevis.jpg/274px-Phaeoceros_laev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4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10156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Mechorosty</a:t>
            </a:r>
            <a:endParaRPr lang="cs-CZ" sz="60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30. 03.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10318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951480"/>
              </p:ext>
            </p:extLst>
          </p:nvPr>
        </p:nvGraphicFramePr>
        <p:xfrm>
          <a:off x="1475656" y="908720"/>
          <a:ext cx="6696744" cy="448336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CZ.1.07/1.5.00/34.0702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VY_32_INOVACE_BIO.PRIMA -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dirty="0" smtClean="0">
                          <a:effectLst/>
                        </a:rPr>
                        <a:t>07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Gymnázium, Třeboň, Na Sadech 308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Autor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Mechorosty</a:t>
                      </a:r>
                      <a:endParaRPr lang="cs-CZ" sz="14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Biologie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III/2 </a:t>
                      </a:r>
                      <a:r>
                        <a:rPr lang="cs-CZ" sz="14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400" dirty="0" smtClean="0">
                          <a:effectLst/>
                        </a:rPr>
                        <a:t>ICT</a:t>
                      </a:r>
                      <a:endParaRPr lang="cs-CZ" sz="14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prima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Metodický list/Anotace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k výkladu,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na konci jsou zařazená cvičení na zopakování pojmů. Tato cvičení je možné vytisknout jako samostatné pracovní listy.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072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04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Mechorosty</a:t>
            </a:r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25658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zelené výtrusné rostliny, jedny z nejstarších na Zemi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hlavně suchozemské, méně sladkovodní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chybí vodivá a podpůrná pletiva     malé a křehké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nenáročné na živiny, světlo a teplotu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rodozměna = střídání tvorby výtrusů s tvorbou pohlavních buněk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tělo = stélka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systém: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hlevíky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játrovky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mechy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932040" y="2060848"/>
            <a:ext cx="144016" cy="144016"/>
          </a:xfrm>
          <a:prstGeom prst="rightArrow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883164" y="4267896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883164" y="4254208"/>
            <a:ext cx="360040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898092" y="4293096"/>
            <a:ext cx="360040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http://upload.wikimedia.org/wikipedia/commons/thumb/6/68/Vast..._%282782827286%29.jpg/640px-Vast..._%282782827286%29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931" y="3284984"/>
            <a:ext cx="5016723" cy="334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30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32240" y="260648"/>
            <a:ext cx="2952328" cy="922114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err="1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Hlevíky</a:t>
            </a:r>
            <a:r>
              <a:rPr lang="cs-CZ" sz="4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165618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lupenitá stélka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výtrusy vznikají v dlouhé zelené tobolce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ČR rostou 4 druhy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thumb/c/ce/Phaeoceros_laevis.jpg/274px-Phaeoceros_laevi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852936"/>
            <a:ext cx="3888432" cy="340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615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43608" y="476672"/>
            <a:ext cx="2952328" cy="9221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4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Játrovky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7504" y="1387386"/>
            <a:ext cx="8445624" cy="2232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lupenitá nebo listnatá stélka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pohárky s nepohlavními 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rozmnožovacími útvary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nejvíce zástupců v tropech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nejčastější v ČR: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porostnice mnohotvárná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3645024"/>
            <a:ext cx="59651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Times New Roman" pitchFamily="18" charset="0"/>
              <a:buChar char="∙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přitisklá lupenitá stélka</a:t>
            </a:r>
          </a:p>
          <a:p>
            <a:pPr marL="342900" indent="-342900">
              <a:buFont typeface="Times New Roman" pitchFamily="18" charset="0"/>
              <a:buChar char="∙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vlhká, stinná místa</a:t>
            </a:r>
          </a:p>
          <a:p>
            <a:pPr marL="342900" indent="-342900">
              <a:buFont typeface="Times New Roman" pitchFamily="18" charset="0"/>
              <a:buChar char="∙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často v zahradnictvích na rašelinném substrátu</a:t>
            </a:r>
          </a:p>
          <a:p>
            <a:pPr marL="342900" indent="-342900">
              <a:buFont typeface="Times New Roman" pitchFamily="18" charset="0"/>
              <a:buChar char="∙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nápadné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deštníčkovité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útvary = pohlavní orgány</a:t>
            </a:r>
          </a:p>
          <a:p>
            <a:pPr marL="342900" indent="-342900">
              <a:buFont typeface="Times New Roman" pitchFamily="18" charset="0"/>
              <a:buChar char="∙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pohárky = nepohlavní rozmnožování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a/ad/Brunnenlebermoos_Marchantia_polymorpha_Regen_nahe_Viechtach-002.jpg/640px-Brunnenlebermoos_Marchantia_polymorpha_Regen_nahe_Viechtach-002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24" y="176961"/>
            <a:ext cx="3948926" cy="296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6/67/Moos_5774.jpg/320px-Moos_5774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741008"/>
            <a:ext cx="2944400" cy="220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1909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2376264" cy="1143000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Mechy  </a:t>
            </a:r>
            <a:endParaRPr lang="cs-CZ" sz="40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listnatá stélka rozlišená na: lodyžka s lístky - zelená</a:t>
            </a:r>
          </a:p>
          <a:p>
            <a:pPr marL="1714500" lvl="4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: štět s tobolkou - nezelený</a:t>
            </a:r>
          </a:p>
          <a:p>
            <a:pPr marL="1714500" lvl="4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: příchytná vlákna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výrazná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rodozměna 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www.youtube.com/watch?v=jcWYAnmm-QE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nutnost vody při pohlavním rozmnožování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celosvětové rozšíření, více v mírném a subarktickém pásu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význam: rozrušují podklad, zabraňují erozi, zadržují vodu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- pionýrské rostliny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zástupci: ploník ztenčený, rašeliník kostrbatý, měřík příbuzný,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pokryvnatec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travník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Schreberův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bělomech sivý,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rokyt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cypřišovitý, zkrutek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vláhojevný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231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259632" y="274638"/>
            <a:ext cx="2808312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Mechorosty  </a:t>
            </a:r>
            <a:endParaRPr lang="cs-CZ" sz="32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1002139"/>
            <a:ext cx="74168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Úkol: Do schématu životního cyklu mechů doplň popisky a vyznač, kdy dochází k nepohlavnímu rozmnožování a kdy k pohlavnímu rozmnožování. </a:t>
            </a:r>
          </a:p>
          <a:p>
            <a:pPr marL="0" lvl="1" algn="just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lvl="1" algn="just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Slunce 1"/>
          <p:cNvSpPr/>
          <p:nvPr/>
        </p:nvSpPr>
        <p:spPr>
          <a:xfrm>
            <a:off x="395536" y="1034931"/>
            <a:ext cx="558976" cy="563170"/>
          </a:xfrm>
          <a:prstGeom prst="sun">
            <a:avLst/>
          </a:prstGeom>
          <a:solidFill>
            <a:srgbClr val="FFFF00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mechy00001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9598" t="3103" r="26098" b="16208"/>
          <a:stretch>
            <a:fillRect/>
          </a:stretch>
        </p:blipFill>
        <p:spPr>
          <a:xfrm>
            <a:off x="1835696" y="2132856"/>
            <a:ext cx="5760640" cy="447094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2780928"/>
            <a:ext cx="172819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štět s tobolkou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4221088"/>
            <a:ext cx="180020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lodyžka s lístky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2132856"/>
            <a:ext cx="194421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tobolka s výtrusy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212976"/>
            <a:ext cx="93610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výtrus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4797152"/>
            <a:ext cx="144016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prvoklíček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5733256"/>
            <a:ext cx="273630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nové mechové rostlinky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5589240"/>
            <a:ext cx="144016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zárodečníky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6093296"/>
            <a:ext cx="10801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pelatky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411760" y="4293096"/>
            <a:ext cx="2520280" cy="129614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306896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nepohlavní rozmnožování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724400" y="2861320"/>
            <a:ext cx="2520280" cy="12961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4437112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pohlavní rozmnožování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06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6" grpId="0"/>
      <p:bldP spid="17" grpId="0" animBg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707025"/>
            <a:ext cx="8496944" cy="60370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04000" lvl="1"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Úkol: V následujícím textu doplň chybějící slova. Pokud si nevíš rady, hledej v učebnici.</a:t>
            </a:r>
          </a:p>
          <a:p>
            <a:pPr lvl="1"/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pPr marL="0" lvl="1" algn="just">
              <a:lnSpc>
                <a:spcPct val="114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Mechorosty jsou suchozemské výtrusné rostliny. Jsou velmi starou skupinou, vzniklou z mnohobuněčných zelených řas. Nemají pravá vodivá pletiva. Tělo mechorostů se nazývá stélka. Může být lupenitá, jakou má porostnice, nebo rozlišená na lodyžku s lístky, příchytná vlákna a štět s tobolkou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tobolce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dozrávají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výtrusy.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zralosti se tobolka otevře a výtrusy vypadávají na zem.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Prvoklíček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 útvar, který vyrůstá z výtrusu u mechů. Je zelený a vláknitý. Na něm se vytvoří nové mechové rostlinky. Na vrcholu rostlinek se vytváří pohlavní orgány – samičí se nazývají zárodečníky a samčí pelatky. Samčí pohlavní buňky mají bičíky a v kapce vody se přesunou k samičí buňce – vajíčku. Z oplozeného vajíčka začne vyrůstat nezelený štět. Na jeho konci se nachází tobolka. </a:t>
            </a:r>
          </a:p>
        </p:txBody>
      </p:sp>
      <p:sp>
        <p:nvSpPr>
          <p:cNvPr id="2" name="Slunce 1"/>
          <p:cNvSpPr/>
          <p:nvPr/>
        </p:nvSpPr>
        <p:spPr>
          <a:xfrm>
            <a:off x="179512" y="836712"/>
            <a:ext cx="558976" cy="588958"/>
          </a:xfrm>
          <a:prstGeom prst="sun">
            <a:avLst/>
          </a:prstGeom>
          <a:solidFill>
            <a:srgbClr val="FFFF00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259632" y="102650"/>
            <a:ext cx="2808312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Mechorosty  </a:t>
            </a:r>
            <a:endParaRPr lang="cs-CZ" sz="32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79776" y="1581200"/>
            <a:ext cx="108012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956376" y="1581200"/>
            <a:ext cx="792088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53101" y="2023255"/>
            <a:ext cx="108012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3072" y="2420888"/>
            <a:ext cx="953192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44208" y="2420888"/>
            <a:ext cx="72008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3072" y="2843052"/>
            <a:ext cx="1025200" cy="32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606480" y="2843052"/>
            <a:ext cx="1080120" cy="32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956376" y="2837277"/>
            <a:ext cx="720080" cy="32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8448" y="3297077"/>
            <a:ext cx="116921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81130" y="3297077"/>
            <a:ext cx="50405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498641" y="3297077"/>
            <a:ext cx="1080120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76056" y="3297075"/>
            <a:ext cx="936104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19672" y="3297076"/>
            <a:ext cx="86409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515231" y="2026771"/>
            <a:ext cx="36004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09090" y="2420888"/>
            <a:ext cx="859472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256691" y="3269880"/>
            <a:ext cx="917848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42532" y="3706848"/>
            <a:ext cx="936104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62839" y="3725543"/>
            <a:ext cx="972108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371768" y="3664581"/>
            <a:ext cx="137669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491880" y="4131433"/>
            <a:ext cx="936104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12160" y="4120480"/>
            <a:ext cx="864096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96738" y="4131433"/>
            <a:ext cx="102586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00031" y="4937686"/>
            <a:ext cx="1530424" cy="36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61950" y="5319748"/>
            <a:ext cx="948410" cy="349831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220072" y="5354273"/>
            <a:ext cx="936104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031940" y="5786172"/>
            <a:ext cx="90010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341470" y="4937686"/>
            <a:ext cx="1152128" cy="36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59470" y="5354273"/>
            <a:ext cx="69295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020272" y="5786172"/>
            <a:ext cx="864096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485865" y="6185183"/>
            <a:ext cx="1075496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290992" y="6185183"/>
            <a:ext cx="936104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122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002139"/>
            <a:ext cx="74168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Úkol: Do schématu životního cyklu mechů doplň popisky a vyznač, kdy dochází k nepohlavnímu rozmnožování a kdy k pohlavnímu rozmnožování. </a:t>
            </a:r>
          </a:p>
          <a:p>
            <a:pPr marL="0" lvl="1" algn="just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lvl="1" algn="just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lunce 2"/>
          <p:cNvSpPr/>
          <p:nvPr/>
        </p:nvSpPr>
        <p:spPr>
          <a:xfrm>
            <a:off x="395536" y="1034931"/>
            <a:ext cx="558976" cy="563170"/>
          </a:xfrm>
          <a:prstGeom prst="sun">
            <a:avLst/>
          </a:prstGeom>
          <a:solidFill>
            <a:srgbClr val="FFFF00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mechy00001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9598" t="3103" r="26098" b="16208"/>
          <a:stretch>
            <a:fillRect/>
          </a:stretch>
        </p:blipFill>
        <p:spPr>
          <a:xfrm>
            <a:off x="1835696" y="2132856"/>
            <a:ext cx="5760640" cy="44709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2780928"/>
            <a:ext cx="172819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221088"/>
            <a:ext cx="180020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2132856"/>
            <a:ext cx="194421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3212976"/>
            <a:ext cx="93610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4797152"/>
            <a:ext cx="144016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5733256"/>
            <a:ext cx="273630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589240"/>
            <a:ext cx="144016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6093296"/>
            <a:ext cx="10801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délník 33"/>
          <p:cNvSpPr/>
          <p:nvPr/>
        </p:nvSpPr>
        <p:spPr>
          <a:xfrm>
            <a:off x="323528" y="707025"/>
            <a:ext cx="8496944" cy="60370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04000" lvl="1"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Úkol: V následujícím textu doplň chybějící slova. Pokud si nevíš rady, hledej v učebnici.</a:t>
            </a:r>
          </a:p>
          <a:p>
            <a:pPr lvl="1"/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pPr marL="0" lvl="1" algn="just">
              <a:lnSpc>
                <a:spcPct val="114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Mechorosty jsou suchozemské výtrusné rostliny. Jsou velmi starou skupinou, vzniklou z mnohobuněčných zelených řas. Nemají pravá vodivá pletiva. Tělo mechorostů se nazývá stélka. Může být lupenitá, jakou má porostnice, nebo rozlišená na lodyžku s lístky, příchytná vlákna a štět s tobolkou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tobolce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dozrávají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výtrusy.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zralosti se tobolka otevře a výtrusy vypadávají na zem.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Prvoklíček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 útvar, který vyrůstá z výtrusu u mechů. Je zelený a vláknitý. Na něm se vytvoří nové mechové rostlinky. Na vrcholu rostlinek se vytváří pohlavní orgány – samičí se nazývají zárodečníky a samčí pelatky. Samčí pohlavní buňky mají bičíky a v kapce vody se přesunou k samičí buňce – vajíčku. Z oplozeného vajíčka začne vyrůstat nezelený štět. Na jeho konci se nachází tobolka. </a:t>
            </a:r>
          </a:p>
        </p:txBody>
      </p:sp>
      <p:sp>
        <p:nvSpPr>
          <p:cNvPr id="35" name="Slunce 34"/>
          <p:cNvSpPr/>
          <p:nvPr/>
        </p:nvSpPr>
        <p:spPr>
          <a:xfrm>
            <a:off x="179512" y="836712"/>
            <a:ext cx="558976" cy="588958"/>
          </a:xfrm>
          <a:prstGeom prst="sun">
            <a:avLst/>
          </a:prstGeom>
          <a:solidFill>
            <a:srgbClr val="FFFF00"/>
          </a:solidFill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355976" y="1628800"/>
            <a:ext cx="108012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956376" y="1628800"/>
            <a:ext cx="792088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64088" y="2060848"/>
            <a:ext cx="108012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95536" y="2420888"/>
            <a:ext cx="953192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444208" y="2420888"/>
            <a:ext cx="72008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95536" y="2852936"/>
            <a:ext cx="1025200" cy="32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660232" y="2852936"/>
            <a:ext cx="1080120" cy="32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956376" y="2852936"/>
            <a:ext cx="720080" cy="32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95536" y="3284984"/>
            <a:ext cx="116921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771800" y="3284984"/>
            <a:ext cx="50405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491880" y="3284984"/>
            <a:ext cx="1080120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076056" y="3284984"/>
            <a:ext cx="936104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691680" y="3284984"/>
            <a:ext cx="86409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16216" y="2060848"/>
            <a:ext cx="36004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403648" y="2420888"/>
            <a:ext cx="859472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236296" y="3284984"/>
            <a:ext cx="917848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763688" y="3717032"/>
            <a:ext cx="936104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851920" y="3717032"/>
            <a:ext cx="972108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380312" y="3717032"/>
            <a:ext cx="1376696" cy="296543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491880" y="4149080"/>
            <a:ext cx="936104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012160" y="4077072"/>
            <a:ext cx="864096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164288" y="4077072"/>
            <a:ext cx="102586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156176" y="4941168"/>
            <a:ext cx="1530424" cy="36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95536" y="5373216"/>
            <a:ext cx="948410" cy="349831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220072" y="5301208"/>
            <a:ext cx="936104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995936" y="5805264"/>
            <a:ext cx="90010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1331640" y="4941168"/>
            <a:ext cx="1152128" cy="360040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7668344" y="5373216"/>
            <a:ext cx="692950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020272" y="5805264"/>
            <a:ext cx="864096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475656" y="6165304"/>
            <a:ext cx="1075496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300192" y="6165304"/>
            <a:ext cx="936104" cy="28803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842493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http://upload.wikimedia.org/wikipedia/commons/8/84/Moss_Jungle_%283325636949%29.jpg?uselang=cs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commons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thumb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/6/68/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Vast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..._%282782827286%29.jpg/640px-Vast..._%282782827286%29.jpg?uselang=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http://upload.wikimedia.org/wikipedia/commons/thumb/c/ce/Phaeoceros_laevis.jpg/274px-Phaeoceros_laevis.jpg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http://upload.wikimedia.org/wikipedia/commons/thumb/a/ad/Brunnenlebermoos_Marchantia_polymorpha_Regen_nahe_Viechtach-002.jpg/640px-Brunnenlebermoos_Marchantia_polymorpha_Regen_nahe_Viechtach-002.jpg?uselang=cs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://upload.wikimedia.org/wikipedia/commons/thumb/6/67/Moos_5774.jpg/320px-Moos_5774.jpg?uselang=cs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/>
              <a:t>ČABRADOVÁ, Věra. </a:t>
            </a:r>
            <a:r>
              <a:rPr lang="cs-CZ" sz="1400" i="1" dirty="0"/>
              <a:t>Přírodopis </a:t>
            </a:r>
            <a:r>
              <a:rPr lang="cs-CZ" sz="1400" i="1" dirty="0" smtClean="0"/>
              <a:t>7, učebnice pro </a:t>
            </a:r>
            <a:r>
              <a:rPr lang="cs-CZ" sz="1400" i="1" dirty="0"/>
              <a:t>základní školy a </a:t>
            </a:r>
            <a:r>
              <a:rPr lang="cs-CZ" sz="1400" i="1" dirty="0" smtClean="0"/>
              <a:t>víceletá </a:t>
            </a:r>
            <a:r>
              <a:rPr lang="cs-CZ" sz="1400" i="1" dirty="0"/>
              <a:t>gymnázia</a:t>
            </a:r>
            <a:r>
              <a:rPr lang="cs-CZ" sz="1400" dirty="0"/>
              <a:t>. 1. vyd. Plzeň: Fraus, </a:t>
            </a:r>
            <a:r>
              <a:rPr lang="cs-CZ" sz="1400" dirty="0" smtClean="0"/>
              <a:t>2005, </a:t>
            </a:r>
            <a:r>
              <a:rPr lang="cs-CZ" sz="1400" dirty="0"/>
              <a:t>120 s. ISBN </a:t>
            </a:r>
            <a:r>
              <a:rPr lang="cs-CZ" sz="1400" dirty="0" smtClean="0"/>
              <a:t>80-7238-424-4. </a:t>
            </a:r>
            <a:endParaRPr lang="cs-CZ" sz="1400" dirty="0"/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514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719</Words>
  <Application>Microsoft Office PowerPoint</Application>
  <PresentationFormat>Předvádění na obrazovce (4:3)</PresentationFormat>
  <Paragraphs>89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Mechorosty </vt:lpstr>
      <vt:lpstr>Hlevíky </vt:lpstr>
      <vt:lpstr>Prezentace aplikace PowerPoint</vt:lpstr>
      <vt:lpstr>Mechy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User</cp:lastModifiedBy>
  <cp:revision>33</cp:revision>
  <dcterms:created xsi:type="dcterms:W3CDTF">2013-04-01T07:07:14Z</dcterms:created>
  <dcterms:modified xsi:type="dcterms:W3CDTF">2013-04-17T12:34:14Z</dcterms:modified>
</cp:coreProperties>
</file>