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4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Relationship Id="rId4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image" Target="../media/image17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image" Target="../media/image19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wmf"/></Relationships>
</file>

<file path=ppt/drawings/_rels/vmlDrawing9.v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image" Target="../media/image2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9786BE-87D5-4B3E-BEEE-CD257700BB7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DCE4F7-0262-4E94-9861-409F53B44B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6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CE4F7-0262-4E94-9861-409F53B44B4C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703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37345-C13C-4156-9160-2AF4822A8271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D613E-15E8-4495-BDCB-A50DC1B01BD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37345-C13C-4156-9160-2AF4822A8271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D613E-15E8-4495-BDCB-A50DC1B01B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37345-C13C-4156-9160-2AF4822A8271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D613E-15E8-4495-BDCB-A50DC1B01B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37345-C13C-4156-9160-2AF4822A8271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D613E-15E8-4495-BDCB-A50DC1B01B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37345-C13C-4156-9160-2AF4822A8271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D613E-15E8-4495-BDCB-A50DC1B01BD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37345-C13C-4156-9160-2AF4822A8271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D613E-15E8-4495-BDCB-A50DC1B01B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37345-C13C-4156-9160-2AF4822A8271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D613E-15E8-4495-BDCB-A50DC1B01B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37345-C13C-4156-9160-2AF4822A8271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D613E-15E8-4495-BDCB-A50DC1B01B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37345-C13C-4156-9160-2AF4822A8271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D613E-15E8-4495-BDCB-A50DC1B01BD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37345-C13C-4156-9160-2AF4822A8271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D613E-15E8-4495-BDCB-A50DC1B01B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37345-C13C-4156-9160-2AF4822A8271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D613E-15E8-4495-BDCB-A50DC1B01B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2E37345-C13C-4156-9160-2AF4822A8271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28D613E-15E8-4495-BDCB-A50DC1B01B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oleObject" Target="../embeddings/oleObject5.bin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6.bin"/><Relationship Id="rId10" Type="http://schemas.openxmlformats.org/officeDocument/2006/relationships/image" Target="../media/image9.wmf"/><Relationship Id="rId4" Type="http://schemas.openxmlformats.org/officeDocument/2006/relationships/image" Target="../media/image6.wmf"/><Relationship Id="rId9" Type="http://schemas.openxmlformats.org/officeDocument/2006/relationships/oleObject" Target="../embeddings/oleObject8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oleObject" Target="../embeddings/oleObject14.bin"/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1.bin"/><Relationship Id="rId12" Type="http://schemas.openxmlformats.org/officeDocument/2006/relationships/image" Target="../media/image1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1.wmf"/><Relationship Id="rId11" Type="http://schemas.openxmlformats.org/officeDocument/2006/relationships/oleObject" Target="../embeddings/oleObject13.bin"/><Relationship Id="rId5" Type="http://schemas.openxmlformats.org/officeDocument/2006/relationships/oleObject" Target="../embeddings/oleObject10.bin"/><Relationship Id="rId10" Type="http://schemas.openxmlformats.org/officeDocument/2006/relationships/image" Target="../media/image13.wmf"/><Relationship Id="rId4" Type="http://schemas.openxmlformats.org/officeDocument/2006/relationships/image" Target="../media/image10.wmf"/><Relationship Id="rId9" Type="http://schemas.openxmlformats.org/officeDocument/2006/relationships/oleObject" Target="../embeddings/oleObject12.bin"/><Relationship Id="rId1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8.wmf"/><Relationship Id="rId5" Type="http://schemas.openxmlformats.org/officeDocument/2006/relationships/oleObject" Target="../embeddings/oleObject17.bin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20.wmf"/><Relationship Id="rId5" Type="http://schemas.openxmlformats.org/officeDocument/2006/relationships/oleObject" Target="../embeddings/oleObject19.bin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21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23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22.bin"/><Relationship Id="rId5" Type="http://schemas.openxmlformats.org/officeDocument/2006/relationships/image" Target="../media/image22.wmf"/><Relationship Id="rId4" Type="http://schemas.openxmlformats.org/officeDocument/2006/relationships/oleObject" Target="../embeddings/oleObject21.bin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1773238"/>
            <a:ext cx="7632700" cy="1470025"/>
          </a:xfrm>
        </p:spPr>
        <p:txBody>
          <a:bodyPr/>
          <a:lstStyle/>
          <a:p>
            <a:pPr algn="ctr" eaLnBrk="1" hangingPunct="1"/>
            <a:r>
              <a:rPr lang="cs-CZ" sz="3600" b="0" dirty="0" smtClean="0">
                <a:latin typeface="Verdana" pitchFamily="34" charset="0"/>
              </a:rPr>
              <a:t>Vy_32_Inovace_12_Sčítání a odčítání lomených výrazů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835150" y="3716338"/>
            <a:ext cx="6400800" cy="1371600"/>
          </a:xfrm>
        </p:spPr>
        <p:txBody>
          <a:bodyPr/>
          <a:lstStyle/>
          <a:p>
            <a:pPr eaLnBrk="1" hangingPunct="1"/>
            <a:r>
              <a:rPr lang="cs-CZ" sz="2400" dirty="0" smtClean="0">
                <a:latin typeface="Verdana" pitchFamily="34" charset="0"/>
              </a:rPr>
              <a:t>Základní škola Jindřicha </a:t>
            </a:r>
            <a:r>
              <a:rPr lang="cs-CZ" sz="2400" dirty="0" err="1" smtClean="0">
                <a:latin typeface="Verdana" pitchFamily="34" charset="0"/>
              </a:rPr>
              <a:t>Pravečka</a:t>
            </a:r>
            <a:r>
              <a:rPr lang="cs-CZ" sz="2400" dirty="0" smtClean="0">
                <a:latin typeface="Verdana" pitchFamily="34" charset="0"/>
              </a:rPr>
              <a:t> Výprachtice 390</a:t>
            </a:r>
          </a:p>
          <a:p>
            <a:pPr eaLnBrk="1" hangingPunct="1"/>
            <a:r>
              <a:rPr lang="cs-CZ" sz="2400" dirty="0" err="1" smtClean="0">
                <a:latin typeface="Verdana" pitchFamily="34" charset="0"/>
              </a:rPr>
              <a:t>Reg.č</a:t>
            </a:r>
            <a:r>
              <a:rPr lang="cs-CZ" sz="2400" dirty="0" smtClean="0">
                <a:latin typeface="Verdana" pitchFamily="34" charset="0"/>
              </a:rPr>
              <a:t>. CZ.1.07/1.4.00/21.1674</a:t>
            </a:r>
          </a:p>
        </p:txBody>
      </p:sp>
      <p:pic>
        <p:nvPicPr>
          <p:cNvPr id="2052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1116013" y="5373688"/>
            <a:ext cx="4391025" cy="36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>
                <a:latin typeface="Verdana" pitchFamily="34" charset="0"/>
              </a:rPr>
              <a:t>Autor: Mgr. Jiří Formánek</a:t>
            </a:r>
          </a:p>
        </p:txBody>
      </p:sp>
    </p:spTree>
    <p:extLst>
      <p:ext uri="{BB962C8B-B14F-4D97-AF65-F5344CB8AC3E}">
        <p14:creationId xmlns:p14="http://schemas.microsoft.com/office/powerpoint/2010/main" val="3624219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980728"/>
            <a:ext cx="6400800" cy="5328592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/>
              <a:t>Sčítání a odčítání lomených výrazů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4252925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1600" y="692696"/>
            <a:ext cx="70567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dirty="0"/>
              <a:t>Lomené výrazy mají stejného jmenovatele</a:t>
            </a: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30024614"/>
              </p:ext>
            </p:extLst>
          </p:nvPr>
        </p:nvGraphicFramePr>
        <p:xfrm>
          <a:off x="971600" y="2204864"/>
          <a:ext cx="3306600" cy="9968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Rovnice" r:id="rId3" imgW="1295400" imgH="393700" progId="Equation.3">
                  <p:embed/>
                </p:oleObj>
              </mc:Choice>
              <mc:Fallback>
                <p:oleObj name="Rovnice" r:id="rId3" imgW="1295400" imgH="3937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2204864"/>
                        <a:ext cx="3306600" cy="99684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26377517"/>
              </p:ext>
            </p:extLst>
          </p:nvPr>
        </p:nvGraphicFramePr>
        <p:xfrm>
          <a:off x="971600" y="3573016"/>
          <a:ext cx="3168352" cy="10916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Rovnice" r:id="rId5" imgW="1129810" imgH="393529" progId="Equation.3">
                  <p:embed/>
                </p:oleObj>
              </mc:Choice>
              <mc:Fallback>
                <p:oleObj name="Rovnice" r:id="rId5" imgW="1129810" imgH="393529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3573016"/>
                        <a:ext cx="3168352" cy="109161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124095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47141415"/>
              </p:ext>
            </p:extLst>
          </p:nvPr>
        </p:nvGraphicFramePr>
        <p:xfrm>
          <a:off x="899592" y="1340768"/>
          <a:ext cx="2592288" cy="11552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4" name="Rovnice" r:id="rId3" imgW="875920" imgH="393529" progId="Equation.3">
                  <p:embed/>
                </p:oleObj>
              </mc:Choice>
              <mc:Fallback>
                <p:oleObj name="Rovnice" r:id="rId3" imgW="875920" imgH="393529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1340768"/>
                        <a:ext cx="2592288" cy="115525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0" y="3905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8937442"/>
              </p:ext>
            </p:extLst>
          </p:nvPr>
        </p:nvGraphicFramePr>
        <p:xfrm>
          <a:off x="899592" y="3645024"/>
          <a:ext cx="2423684" cy="10801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5" name="Rovnice" r:id="rId5" imgW="875920" imgH="393529" progId="Equation.3">
                  <p:embed/>
                </p:oleObj>
              </mc:Choice>
              <mc:Fallback>
                <p:oleObj name="Rovnice" r:id="rId5" imgW="875920" imgH="393529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3645024"/>
                        <a:ext cx="2423684" cy="108012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4211960" y="692696"/>
            <a:ext cx="417646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Výrazy </a:t>
            </a:r>
            <a:r>
              <a:rPr lang="cs-CZ" sz="3600" b="1" dirty="0"/>
              <a:t>se stejným jmenovatelem odčítáme (sčítáme) tak, že odečteme (sečteme) čitatele a rozdíl (součet) lomíme společným jmenovatelem.</a:t>
            </a:r>
          </a:p>
        </p:txBody>
      </p:sp>
    </p:spTree>
    <p:extLst>
      <p:ext uri="{BB962C8B-B14F-4D97-AF65-F5344CB8AC3E}">
        <p14:creationId xmlns:p14="http://schemas.microsoft.com/office/powerpoint/2010/main" val="447110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620688"/>
            <a:ext cx="680397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Vypočítejte a určete podmínky: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51543186"/>
              </p:ext>
            </p:extLst>
          </p:nvPr>
        </p:nvGraphicFramePr>
        <p:xfrm>
          <a:off x="683568" y="1628800"/>
          <a:ext cx="2381533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2" name="Rovnice" r:id="rId3" imgW="1079032" imgH="393529" progId="Equation.3">
                  <p:embed/>
                </p:oleObj>
              </mc:Choice>
              <mc:Fallback>
                <p:oleObj name="Rovnice" r:id="rId3" imgW="1079032" imgH="393529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1628800"/>
                        <a:ext cx="2381533" cy="86409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82795845"/>
              </p:ext>
            </p:extLst>
          </p:nvPr>
        </p:nvGraphicFramePr>
        <p:xfrm>
          <a:off x="3131840" y="1628800"/>
          <a:ext cx="3435308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3" name="Rovnice" r:id="rId5" imgW="1548728" imgH="393529" progId="Equation.3">
                  <p:embed/>
                </p:oleObj>
              </mc:Choice>
              <mc:Fallback>
                <p:oleObj name="Rovnice" r:id="rId5" imgW="1548728" imgH="393529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1840" y="1628800"/>
                        <a:ext cx="3435308" cy="86409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Obdélník 10"/>
          <p:cNvSpPr/>
          <p:nvPr/>
        </p:nvSpPr>
        <p:spPr>
          <a:xfrm>
            <a:off x="5940152" y="2780928"/>
            <a:ext cx="12961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x </a:t>
            </a:r>
            <a:r>
              <a:rPr lang="cs-CZ" sz="2400" dirty="0">
                <a:sym typeface="Symbol"/>
              </a:rPr>
              <a:t></a:t>
            </a:r>
            <a:r>
              <a:rPr lang="cs-CZ" sz="2400" dirty="0"/>
              <a:t> 0</a:t>
            </a:r>
          </a:p>
        </p:txBody>
      </p:sp>
      <p:sp>
        <p:nvSpPr>
          <p:cNvPr id="12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87585310"/>
              </p:ext>
            </p:extLst>
          </p:nvPr>
        </p:nvGraphicFramePr>
        <p:xfrm>
          <a:off x="683568" y="3861048"/>
          <a:ext cx="3721584" cy="9361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4" name="Rovnice" r:id="rId7" imgW="1548728" imgH="393529" progId="Equation.3">
                  <p:embed/>
                </p:oleObj>
              </mc:Choice>
              <mc:Fallback>
                <p:oleObj name="Rovnice" r:id="rId7" imgW="1548728" imgH="393529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3861048"/>
                        <a:ext cx="3721584" cy="93610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29657688"/>
              </p:ext>
            </p:extLst>
          </p:nvPr>
        </p:nvGraphicFramePr>
        <p:xfrm>
          <a:off x="541358" y="4941168"/>
          <a:ext cx="7646049" cy="9018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5" name="Rovnice" r:id="rId9" imgW="4000500" imgH="393700" progId="Equation.3">
                  <p:embed/>
                </p:oleObj>
              </mc:Choice>
              <mc:Fallback>
                <p:oleObj name="Rovnice" r:id="rId9" imgW="4000500" imgH="39370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1358" y="4941168"/>
                        <a:ext cx="7646049" cy="90184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12160" y="5877271"/>
            <a:ext cx="9460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c </a:t>
            </a:r>
            <a:r>
              <a:rPr lang="cs-CZ" sz="2400" dirty="0">
                <a:sym typeface="Symbol"/>
              </a:rPr>
              <a:t></a:t>
            </a:r>
            <a:r>
              <a:rPr lang="cs-CZ" sz="2400" dirty="0"/>
              <a:t> 0</a:t>
            </a:r>
          </a:p>
        </p:txBody>
      </p:sp>
    </p:spTree>
    <p:extLst>
      <p:ext uri="{BB962C8B-B14F-4D97-AF65-F5344CB8AC3E}">
        <p14:creationId xmlns:p14="http://schemas.microsoft.com/office/powerpoint/2010/main" val="3772087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99592" y="476672"/>
            <a:ext cx="68407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Vypočítejte </a:t>
            </a:r>
            <a:r>
              <a:rPr lang="cs-CZ" sz="3600" dirty="0" smtClean="0"/>
              <a:t>a určete podmínky:</a:t>
            </a:r>
            <a:endParaRPr lang="cs-CZ" sz="3600" dirty="0"/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7090191"/>
              </p:ext>
            </p:extLst>
          </p:nvPr>
        </p:nvGraphicFramePr>
        <p:xfrm>
          <a:off x="827584" y="1340768"/>
          <a:ext cx="2002174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0" name="Rovnice" r:id="rId3" imgW="901309" imgH="393529" progId="Equation.3">
                  <p:embed/>
                </p:oleObj>
              </mc:Choice>
              <mc:Fallback>
                <p:oleObj name="Rovnice" r:id="rId3" imgW="901309" imgH="393529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1340768"/>
                        <a:ext cx="2002174" cy="86409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74478488"/>
              </p:ext>
            </p:extLst>
          </p:nvPr>
        </p:nvGraphicFramePr>
        <p:xfrm>
          <a:off x="931863" y="2492375"/>
          <a:ext cx="3502025" cy="865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1" name="Rovnice" r:id="rId5" imgW="1701720" imgH="419040" progId="Equation.3">
                  <p:embed/>
                </p:oleObj>
              </mc:Choice>
              <mc:Fallback>
                <p:oleObj name="Rovnice" r:id="rId5" imgW="1701720" imgH="41904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31863" y="2492375"/>
                        <a:ext cx="3502025" cy="8651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55184942"/>
              </p:ext>
            </p:extLst>
          </p:nvPr>
        </p:nvGraphicFramePr>
        <p:xfrm>
          <a:off x="869904" y="4437112"/>
          <a:ext cx="3372082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2" name="Rovnice" r:id="rId7" imgW="1524000" imgH="393700" progId="Equation.3">
                  <p:embed/>
                </p:oleObj>
              </mc:Choice>
              <mc:Fallback>
                <p:oleObj name="Rovnice" r:id="rId7" imgW="1524000" imgH="39370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69904" y="4437112"/>
                        <a:ext cx="3372082" cy="86409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49214187"/>
              </p:ext>
            </p:extLst>
          </p:nvPr>
        </p:nvGraphicFramePr>
        <p:xfrm>
          <a:off x="2915816" y="1412776"/>
          <a:ext cx="2392524" cy="792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3" name="Rovnice" r:id="rId9" imgW="1269720" imgH="393480" progId="Equation.3">
                  <p:embed/>
                </p:oleObj>
              </mc:Choice>
              <mc:Fallback>
                <p:oleObj name="Rovnice" r:id="rId9" imgW="1269720" imgH="393480" progId="Equation.3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1412776"/>
                        <a:ext cx="2392524" cy="7920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Obdélník 12"/>
          <p:cNvSpPr/>
          <p:nvPr/>
        </p:nvSpPr>
        <p:spPr>
          <a:xfrm>
            <a:off x="5796136" y="1556792"/>
            <a:ext cx="8723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d </a:t>
            </a:r>
            <a:r>
              <a:rPr lang="cs-CZ" sz="2400" dirty="0">
                <a:sym typeface="Symbol"/>
              </a:rPr>
              <a:t></a:t>
            </a:r>
            <a:r>
              <a:rPr lang="cs-CZ" sz="2400" dirty="0"/>
              <a:t> 0</a:t>
            </a:r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17145978"/>
              </p:ext>
            </p:extLst>
          </p:nvPr>
        </p:nvGraphicFramePr>
        <p:xfrm>
          <a:off x="3239852" y="3356992"/>
          <a:ext cx="5112568" cy="9373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4" name="Rovnice" r:id="rId11" imgW="2209680" imgH="419040" progId="Equation.3">
                  <p:embed/>
                </p:oleObj>
              </mc:Choice>
              <mc:Fallback>
                <p:oleObj name="Rovnice" r:id="rId11" imgW="2209680" imgH="419040" progId="Equation.3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9852" y="3356992"/>
                        <a:ext cx="5112568" cy="93730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Obdélník 14"/>
          <p:cNvSpPr/>
          <p:nvPr/>
        </p:nvSpPr>
        <p:spPr>
          <a:xfrm>
            <a:off x="7313792" y="2564904"/>
            <a:ext cx="8531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y </a:t>
            </a:r>
            <a:r>
              <a:rPr lang="cs-CZ" sz="2400" dirty="0">
                <a:sym typeface="Symbol"/>
              </a:rPr>
              <a:t></a:t>
            </a:r>
            <a:r>
              <a:rPr lang="cs-CZ" sz="2400" dirty="0"/>
              <a:t> 0</a:t>
            </a:r>
          </a:p>
        </p:txBody>
      </p:sp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19501081"/>
              </p:ext>
            </p:extLst>
          </p:nvPr>
        </p:nvGraphicFramePr>
        <p:xfrm>
          <a:off x="4319972" y="4437112"/>
          <a:ext cx="4260850" cy="900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5" name="Rovnice" r:id="rId13" imgW="1803240" imgH="393480" progId="Equation.3">
                  <p:embed/>
                </p:oleObj>
              </mc:Choice>
              <mc:Fallback>
                <p:oleObj name="Rovnice" r:id="rId13" imgW="1803240" imgH="393480" progId="Equation.3">
                  <p:embed/>
                  <p:pic>
                    <p:nvPicPr>
                      <p:cNvPr id="0" name="Objek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19972" y="4437112"/>
                        <a:ext cx="4260850" cy="9001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Obdélník 16"/>
          <p:cNvSpPr/>
          <p:nvPr/>
        </p:nvSpPr>
        <p:spPr>
          <a:xfrm>
            <a:off x="6232313" y="5733223"/>
            <a:ext cx="8723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d </a:t>
            </a:r>
            <a:r>
              <a:rPr lang="cs-CZ" sz="2400" dirty="0" smtClean="0">
                <a:sym typeface="Symbol"/>
              </a:rPr>
              <a:t></a:t>
            </a:r>
            <a:r>
              <a:rPr lang="cs-CZ" sz="2400" dirty="0" smtClean="0"/>
              <a:t> 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520795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764704"/>
            <a:ext cx="734481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/>
              <a:t>Lomené výrazy nemají sobě rovné jmenovatele</a:t>
            </a: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33084501"/>
              </p:ext>
            </p:extLst>
          </p:nvPr>
        </p:nvGraphicFramePr>
        <p:xfrm>
          <a:off x="899592" y="2348880"/>
          <a:ext cx="2376264" cy="8471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7" name="Rovnice" r:id="rId3" imgW="1091726" imgH="393529" progId="Equation.3">
                  <p:embed/>
                </p:oleObj>
              </mc:Choice>
              <mc:Fallback>
                <p:oleObj name="Rovnice" r:id="rId3" imgW="1091726" imgH="393529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2348880"/>
                        <a:ext cx="2376264" cy="84719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Obdélník 6"/>
          <p:cNvSpPr/>
          <p:nvPr/>
        </p:nvSpPr>
        <p:spPr>
          <a:xfrm>
            <a:off x="683568" y="3890665"/>
            <a:ext cx="79928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/>
              <a:t>převedeme na společného jmenovatele vhodným rozšířením, potom sečteme nebo odečteme</a:t>
            </a:r>
          </a:p>
        </p:txBody>
      </p:sp>
    </p:spTree>
    <p:extLst>
      <p:ext uri="{BB962C8B-B14F-4D97-AF65-F5344CB8AC3E}">
        <p14:creationId xmlns:p14="http://schemas.microsoft.com/office/powerpoint/2010/main" val="109272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45077111"/>
              </p:ext>
            </p:extLst>
          </p:nvPr>
        </p:nvGraphicFramePr>
        <p:xfrm>
          <a:off x="1187624" y="1340768"/>
          <a:ext cx="3314124" cy="12241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7" name="Rovnice" r:id="rId3" imgW="1054100" imgH="393700" progId="Equation.3">
                  <p:embed/>
                </p:oleObj>
              </mc:Choice>
              <mc:Fallback>
                <p:oleObj name="Rovnice" r:id="rId3" imgW="1054100" imgH="3937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624" y="1340768"/>
                        <a:ext cx="3314124" cy="122413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61202118"/>
              </p:ext>
            </p:extLst>
          </p:nvPr>
        </p:nvGraphicFramePr>
        <p:xfrm>
          <a:off x="1187624" y="3212976"/>
          <a:ext cx="3062975" cy="11521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8" name="Rovnice" r:id="rId5" imgW="1040948" imgH="393529" progId="Equation.3">
                  <p:embed/>
                </p:oleObj>
              </mc:Choice>
              <mc:Fallback>
                <p:oleObj name="Rovnice" r:id="rId5" imgW="1040948" imgH="393529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624" y="3212976"/>
                        <a:ext cx="3062975" cy="115212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Obdélník 7"/>
          <p:cNvSpPr/>
          <p:nvPr/>
        </p:nvSpPr>
        <p:spPr>
          <a:xfrm>
            <a:off x="5508104" y="4023769"/>
            <a:ext cx="229261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b </a:t>
            </a:r>
            <a:r>
              <a:rPr lang="cs-CZ" sz="3200" dirty="0">
                <a:sym typeface="Symbol"/>
              </a:rPr>
              <a:t></a:t>
            </a:r>
            <a:r>
              <a:rPr lang="cs-CZ" sz="3200" dirty="0"/>
              <a:t> 0; d </a:t>
            </a:r>
            <a:r>
              <a:rPr lang="cs-CZ" sz="3200" dirty="0">
                <a:sym typeface="Symbol"/>
              </a:rPr>
              <a:t></a:t>
            </a:r>
            <a:r>
              <a:rPr lang="cs-CZ" sz="3200" dirty="0"/>
              <a:t> 0</a:t>
            </a:r>
          </a:p>
        </p:txBody>
      </p:sp>
    </p:spTree>
    <p:extLst>
      <p:ext uri="{BB962C8B-B14F-4D97-AF65-F5344CB8AC3E}">
        <p14:creationId xmlns:p14="http://schemas.microsoft.com/office/powerpoint/2010/main" val="1616694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57160548"/>
              </p:ext>
            </p:extLst>
          </p:nvPr>
        </p:nvGraphicFramePr>
        <p:xfrm>
          <a:off x="611560" y="1556792"/>
          <a:ext cx="7144599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2" name="Rovnice" r:id="rId3" imgW="3225800" imgH="393700" progId="Equation.3">
                  <p:embed/>
                </p:oleObj>
              </mc:Choice>
              <mc:Fallback>
                <p:oleObj name="Rovnice" r:id="rId3" imgW="3225800" imgH="3937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1556792"/>
                        <a:ext cx="7144599" cy="86409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Obdélník 5"/>
          <p:cNvSpPr/>
          <p:nvPr/>
        </p:nvSpPr>
        <p:spPr>
          <a:xfrm>
            <a:off x="6876256" y="2708920"/>
            <a:ext cx="9541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z </a:t>
            </a:r>
            <a:r>
              <a:rPr lang="cs-CZ" sz="2800" dirty="0">
                <a:sym typeface="Symbol"/>
              </a:rPr>
              <a:t></a:t>
            </a:r>
            <a:r>
              <a:rPr lang="cs-CZ" sz="2800" dirty="0"/>
              <a:t> 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1560" y="611396"/>
            <a:ext cx="17908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Příklad:</a:t>
            </a:r>
            <a:endParaRPr lang="cs-CZ" sz="3600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6365548"/>
              </p:ext>
            </p:extLst>
          </p:nvPr>
        </p:nvGraphicFramePr>
        <p:xfrm>
          <a:off x="611560" y="3573016"/>
          <a:ext cx="4824536" cy="9744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3" name="Rovnice" r:id="rId5" imgW="1930400" imgH="393700" progId="Equation.3">
                  <p:embed/>
                </p:oleObj>
              </mc:Choice>
              <mc:Fallback>
                <p:oleObj name="Rovnice" r:id="rId5" imgW="1930400" imgH="393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3573016"/>
                        <a:ext cx="4824536" cy="97441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Obdélník 9"/>
          <p:cNvSpPr/>
          <p:nvPr/>
        </p:nvSpPr>
        <p:spPr>
          <a:xfrm>
            <a:off x="6516216" y="4653136"/>
            <a:ext cx="18453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x </a:t>
            </a:r>
            <a:r>
              <a:rPr lang="cs-CZ" sz="2400" dirty="0">
                <a:sym typeface="Symbol"/>
              </a:rPr>
              <a:t></a:t>
            </a:r>
            <a:r>
              <a:rPr lang="cs-CZ" sz="2400" dirty="0"/>
              <a:t> 1; x </a:t>
            </a:r>
            <a:r>
              <a:rPr lang="cs-CZ" sz="2400" dirty="0">
                <a:sym typeface="Symbol"/>
              </a:rPr>
              <a:t></a:t>
            </a:r>
            <a:r>
              <a:rPr lang="cs-CZ" sz="2400" dirty="0"/>
              <a:t> -1</a:t>
            </a:r>
          </a:p>
        </p:txBody>
      </p:sp>
    </p:spTree>
    <p:extLst>
      <p:ext uri="{BB962C8B-B14F-4D97-AF65-F5344CB8AC3E}">
        <p14:creationId xmlns:p14="http://schemas.microsoft.com/office/powerpoint/2010/main" val="42718022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548680"/>
            <a:ext cx="18101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Příklad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69058150"/>
              </p:ext>
            </p:extLst>
          </p:nvPr>
        </p:nvGraphicFramePr>
        <p:xfrm>
          <a:off x="755576" y="1916832"/>
          <a:ext cx="7280619" cy="28803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0" name="Rovnice" r:id="rId3" imgW="3327120" imgH="1320480" progId="Equation.3">
                  <p:embed/>
                </p:oleObj>
              </mc:Choice>
              <mc:Fallback>
                <p:oleObj name="Rovnice" r:id="rId3" imgW="3327120" imgH="132048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1916832"/>
                        <a:ext cx="7280619" cy="288032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Obdélník 6"/>
          <p:cNvSpPr/>
          <p:nvPr/>
        </p:nvSpPr>
        <p:spPr>
          <a:xfrm>
            <a:off x="5588640" y="5047289"/>
            <a:ext cx="27462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a </a:t>
            </a:r>
            <a:r>
              <a:rPr lang="cs-CZ" sz="2400" dirty="0">
                <a:sym typeface="Symbol"/>
              </a:rPr>
              <a:t></a:t>
            </a:r>
            <a:r>
              <a:rPr lang="cs-CZ" sz="2400" dirty="0"/>
              <a:t> 0; a </a:t>
            </a:r>
            <a:r>
              <a:rPr lang="cs-CZ" sz="2400" dirty="0">
                <a:sym typeface="Symbol"/>
              </a:rPr>
              <a:t></a:t>
            </a:r>
            <a:r>
              <a:rPr lang="cs-CZ" sz="2400" dirty="0"/>
              <a:t> 1; a </a:t>
            </a:r>
            <a:r>
              <a:rPr lang="cs-CZ" sz="2400" dirty="0">
                <a:sym typeface="Symbol"/>
              </a:rPr>
              <a:t></a:t>
            </a:r>
            <a:r>
              <a:rPr lang="cs-CZ" sz="2400" dirty="0"/>
              <a:t> -1</a:t>
            </a:r>
          </a:p>
        </p:txBody>
      </p:sp>
    </p:spTree>
    <p:extLst>
      <p:ext uri="{BB962C8B-B14F-4D97-AF65-F5344CB8AC3E}">
        <p14:creationId xmlns:p14="http://schemas.microsoft.com/office/powerpoint/2010/main" val="22650351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613716"/>
            <a:ext cx="2018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Příklady:</a:t>
            </a:r>
            <a:endParaRPr lang="cs-CZ" sz="36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27848366"/>
              </p:ext>
            </p:extLst>
          </p:nvPr>
        </p:nvGraphicFramePr>
        <p:xfrm>
          <a:off x="792207" y="1412776"/>
          <a:ext cx="2360457" cy="1008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8" name="Rovnice" r:id="rId4" imgW="914400" imgH="393700" progId="Equation.3">
                  <p:embed/>
                </p:oleObj>
              </mc:Choice>
              <mc:Fallback>
                <p:oleObj name="Rovnice" r:id="rId4" imgW="914400" imgH="3937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92207" y="1412776"/>
                        <a:ext cx="2360457" cy="10081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57986502"/>
              </p:ext>
            </p:extLst>
          </p:nvPr>
        </p:nvGraphicFramePr>
        <p:xfrm>
          <a:off x="1619671" y="2636912"/>
          <a:ext cx="7010961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9" name="Rovnice" r:id="rId6" imgW="3403600" imgH="419100" progId="Equation.3">
                  <p:embed/>
                </p:oleObj>
              </mc:Choice>
              <mc:Fallback>
                <p:oleObj name="Rovnice" r:id="rId6" imgW="3403600" imgH="419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1" y="2636912"/>
                        <a:ext cx="7010961" cy="86409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bdélník 8"/>
          <p:cNvSpPr/>
          <p:nvPr/>
        </p:nvSpPr>
        <p:spPr>
          <a:xfrm>
            <a:off x="5508104" y="3890760"/>
            <a:ext cx="24224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vytkneme mínus</a:t>
            </a: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4860032" y="4121592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4860032" y="3212976"/>
            <a:ext cx="0" cy="9086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6102476" y="4869160"/>
            <a:ext cx="16674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t </a:t>
            </a:r>
            <a:r>
              <a:rPr lang="cs-CZ" sz="2400" dirty="0">
                <a:sym typeface="Symbol"/>
              </a:rPr>
              <a:t></a:t>
            </a:r>
            <a:r>
              <a:rPr lang="cs-CZ" sz="2400" dirty="0"/>
              <a:t> 0; </a:t>
            </a:r>
            <a:r>
              <a:rPr lang="cs-CZ" sz="2400" dirty="0" smtClean="0"/>
              <a:t>t </a:t>
            </a:r>
            <a:r>
              <a:rPr lang="cs-CZ" sz="2400" dirty="0">
                <a:sym typeface="Symbol"/>
              </a:rPr>
              <a:t></a:t>
            </a:r>
            <a:r>
              <a:rPr lang="cs-CZ" sz="2400" dirty="0"/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1541754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242592" cy="850900"/>
          </a:xfrm>
        </p:spPr>
        <p:txBody>
          <a:bodyPr/>
          <a:lstStyle/>
          <a:p>
            <a:pPr algn="l" eaLnBrk="1" hangingPunct="1"/>
            <a:r>
              <a:rPr lang="cs-CZ" sz="3200" dirty="0" smtClean="0"/>
              <a:t>Anotace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2692400"/>
          </a:xfrm>
          <a:prstGeom prst="rect">
            <a:avLst/>
          </a:prstGeom>
        </p:spPr>
        <p:txBody>
          <a:bodyPr/>
          <a:lstStyle/>
          <a:p>
            <a:r>
              <a:rPr lang="cs-CZ" sz="2400" dirty="0" smtClean="0"/>
              <a:t>Materiál je věnován sčítání a odčítání lomených výrazů. </a:t>
            </a:r>
            <a:r>
              <a:rPr lang="cs-CZ" sz="2400" dirty="0" smtClean="0"/>
              <a:t>Zpracovává </a:t>
            </a:r>
            <a:r>
              <a:rPr lang="cs-CZ" sz="2400" dirty="0" smtClean="0"/>
              <a:t>sčítání </a:t>
            </a:r>
            <a:r>
              <a:rPr lang="cs-CZ" sz="2400" dirty="0" smtClean="0"/>
              <a:t>a odčítání výrazů </a:t>
            </a:r>
            <a:r>
              <a:rPr lang="cs-CZ" sz="2400" dirty="0" smtClean="0"/>
              <a:t>se stejným jmenovatelem </a:t>
            </a:r>
            <a:r>
              <a:rPr lang="cs-CZ" sz="2400" dirty="0" smtClean="0"/>
              <a:t>a </a:t>
            </a:r>
            <a:r>
              <a:rPr lang="cs-CZ" sz="2400" dirty="0" smtClean="0"/>
              <a:t>výrazů </a:t>
            </a:r>
            <a:r>
              <a:rPr lang="cs-CZ" sz="2400"/>
              <a:t>s </a:t>
            </a:r>
            <a:r>
              <a:rPr lang="cs-CZ" sz="2400" smtClean="0"/>
              <a:t>různým jmenovatelem</a:t>
            </a:r>
            <a:r>
              <a:rPr lang="cs-CZ" sz="2400" dirty="0"/>
              <a:t>. </a:t>
            </a:r>
            <a:r>
              <a:rPr lang="cs-CZ" sz="2400" dirty="0" smtClean="0"/>
              <a:t>Materiál je doplněn o pracovní list s příklady k procvičení. Je určen pro žáky 9. třídy.</a:t>
            </a:r>
          </a:p>
        </p:txBody>
      </p:sp>
    </p:spTree>
    <p:extLst>
      <p:ext uri="{BB962C8B-B14F-4D97-AF65-F5344CB8AC3E}">
        <p14:creationId xmlns:p14="http://schemas.microsoft.com/office/powerpoint/2010/main" val="2075751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105</TotalTime>
  <Words>189</Words>
  <Application>Microsoft Office PowerPoint</Application>
  <PresentationFormat>Předvádění na obrazovce (4:3)</PresentationFormat>
  <Paragraphs>30</Paragraphs>
  <Slides>12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Aerodynamika</vt:lpstr>
      <vt:lpstr>Rovnice</vt:lpstr>
      <vt:lpstr>Vy_32_Inovace_12_Sčítání a odčítání lomených výrazů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pcbazar</cp:lastModifiedBy>
  <cp:revision>11</cp:revision>
  <dcterms:created xsi:type="dcterms:W3CDTF">2011-12-25T19:58:57Z</dcterms:created>
  <dcterms:modified xsi:type="dcterms:W3CDTF">2012-02-14T20:15:47Z</dcterms:modified>
</cp:coreProperties>
</file>