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68" r:id="rId3"/>
    <p:sldId id="256" r:id="rId4"/>
    <p:sldId id="257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ED2229-9345-4080-9B64-BF83FD3DB230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CDF129-D7E4-415F-AF29-788253D35C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80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2B55A-DC0C-4FA5-9EDB-E6052F79574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549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156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1874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9971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15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22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152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152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7387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310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076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848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000">
              <a:schemeClr val="accent3">
                <a:lumMod val="48000"/>
                <a:lumOff val="52000"/>
              </a:schemeClr>
            </a:gs>
            <a:gs pos="7000">
              <a:schemeClr val="bg1"/>
            </a:gs>
            <a:gs pos="100000">
              <a:srgbClr val="92D050">
                <a:lumMod val="95000"/>
                <a:alpha val="90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78DF9-993D-4405-A26F-766EE526DD2F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D7009-FE59-43FB-A136-E24A779F121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521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7/70/Sphagnum_palustre.jpe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a/a5/Sphagnum_angustifolium_astblatt_zellen.jpe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1/Pleurozium_schreberi.jpe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d/d5/Leucobryum.glaucum.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1/17/Leucobryum.glaucum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0/Sphagnum_palustre.jpe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8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phagnum_angustifolium_astblatt_zellen.jpeg" TargetMode="External"/><Relationship Id="rId13" Type="http://schemas.openxmlformats.org/officeDocument/2006/relationships/hyperlink" Target="http://upload.wikimedia.org/wikipedia/commons/thumb/e/e9/Funaria_hygrometrica_03_ies.jpg/549px-Funaria_hygrometrica_03_ies.jpg" TargetMode="External"/><Relationship Id="rId3" Type="http://schemas.openxmlformats.org/officeDocument/2006/relationships/hyperlink" Target="http://upload.wikimedia.org/wikipedia/commons/thumb/c/c0/Marchantia_polymorphaLamiot616.jpg/381px-Marchantia_polymorphaLamiot616.jpg" TargetMode="External"/><Relationship Id="rId7" Type="http://schemas.openxmlformats.org/officeDocument/2006/relationships/hyperlink" Target="http://commons.wikimedia.org/wiki/File:Sphagnum_palustre.jpeg" TargetMode="External"/><Relationship Id="rId12" Type="http://schemas.openxmlformats.org/officeDocument/2006/relationships/hyperlink" Target="http://commons.wikimedia.org/wiki/File:Pleurozium_schreberi.jpeg?uselang=cs" TargetMode="External"/><Relationship Id="rId2" Type="http://schemas.openxmlformats.org/officeDocument/2006/relationships/hyperlink" Target="http://upload.wikimedia.org/wikipedia/commons/thumb/b/be/Brunnenlebermoos_Marchantia_polymorpha_Regen_nahe_Viechtach-001.jpg/640px-Brunnenlebermoos_Marchantia_polymorpha_Regen_nahe_Viechtach-001.jpg" TargetMode="External"/><Relationship Id="rId16" Type="http://schemas.openxmlformats.org/officeDocument/2006/relationships/hyperlink" Target="http://commons.wikimedia.org/wiki/File:Leucobryum.glaucum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5/53/Plagiomnium_affine_(c,_144526-474721)_9729.jpg/640px-Plagiomnium_affine_(c,_144526-474721)_9729.jpg?uselang=cs" TargetMode="External"/><Relationship Id="rId11" Type="http://schemas.openxmlformats.org/officeDocument/2006/relationships/hyperlink" Target="http://upload.wikimedia.org/wikipedia/commons/thumb/7/7d/Moos_4_db.jpg/640px-Moos_4_db.jpg" TargetMode="External"/><Relationship Id="rId5" Type="http://schemas.openxmlformats.org/officeDocument/2006/relationships/hyperlink" Target="http://upload.wikimedia.org/wikipedia/commons/thumb/7/7a/Plagiomnium_affine_2005.08.22_11.21.37-p8220145.jpg/638px-Plagiomnium_affine_2005.08.22_11.21.37-p8220145.jpg" TargetMode="External"/><Relationship Id="rId15" Type="http://schemas.openxmlformats.org/officeDocument/2006/relationships/hyperlink" Target="http://commons.wikimedia.org/wiki/File:Leucobryum.glaucum.2.jpg?uselang=cs" TargetMode="External"/><Relationship Id="rId10" Type="http://schemas.openxmlformats.org/officeDocument/2006/relationships/hyperlink" Target="http://upload.wikimedia.org/wikipedia/commons/thumb/f/f2/Sphagnum_squarrosum_141006.jpg/640px-Sphagnum_squarrosum_141006.jpg?uselang=cs" TargetMode="External"/><Relationship Id="rId4" Type="http://schemas.openxmlformats.org/officeDocument/2006/relationships/hyperlink" Target="http://upload.wikimedia.org/wikipedia/commons/thumb/e/e1/Moss_unknown.jpg/640px-Moss_unknown.jpg" TargetMode="External"/><Relationship Id="rId9" Type="http://schemas.openxmlformats.org/officeDocument/2006/relationships/hyperlink" Target="http://upload.wikimedia.org/wikipedia/commons/thumb/2/2f/L%C3%BCtt-Witt_Moor-2.jpg/640px-L%C3%BCtt-Witt_Moor-2.jpg" TargetMode="External"/><Relationship Id="rId14" Type="http://schemas.openxmlformats.org/officeDocument/2006/relationships/hyperlink" Target="http://upload.wikimedia.org/wikipedia/commons/thumb/c/c0/Echtes_Drehmoos_Funaria_hygrometrica_Basaltwerk_aufgelassen_Sodenberg_Morlesau-001.jpg/640px-Echtes_Drehmoos_Funaria_hygrometrica_Basaltwerk_aufgelassen_Sodenberg_Morlesau-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5344" y="2447131"/>
            <a:ext cx="7489825" cy="10156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Mechorosty - zástupci</a:t>
            </a:r>
            <a:endParaRPr lang="cs-CZ" sz="60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30. </a:t>
            </a:r>
            <a:r>
              <a:rPr lang="cs-CZ" dirty="0" smtClean="0"/>
              <a:t>01. </a:t>
            </a:r>
            <a:r>
              <a:rPr lang="cs-CZ" dirty="0" smtClean="0"/>
              <a:t>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415460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8273130"/>
              </p:ext>
            </p:extLst>
          </p:nvPr>
        </p:nvGraphicFramePr>
        <p:xfrm>
          <a:off x="1475656" y="908720"/>
          <a:ext cx="6696744" cy="422358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CZ.1.07/1.5.00/34.0702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 materiálu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VY_32_INOVACE_BIO.PRIMA -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dirty="0" smtClean="0">
                          <a:effectLst/>
                        </a:rPr>
                        <a:t>08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Gymnázium, Třeboň, Na Sadech 308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Autor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Mechorosty - zástupci</a:t>
                      </a:r>
                      <a:endParaRPr lang="cs-CZ" sz="14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Biologie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III/2 </a:t>
                      </a:r>
                      <a:r>
                        <a:rPr lang="cs-CZ" sz="14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400" dirty="0" smtClean="0">
                          <a:effectLst/>
                        </a:rPr>
                        <a:t>ICT</a:t>
                      </a:r>
                      <a:endParaRPr lang="cs-CZ" sz="14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prima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Metodický list/Anotace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představuje běžné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zástupce mechorostů, fotografie doprovází stručný text. Na konci jsou opakovací cvičení.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386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21896" y="548680"/>
            <a:ext cx="7772400" cy="1010543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Mechorosty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1896" y="1916832"/>
            <a:ext cx="797456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Játrovky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Porostnice mnohotvárná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Mechy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Ploníky – ploník obecný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Měříky – měřík příbuzný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Rašeliníky – rašeliník kostrbatý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Travník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Schreberův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Zkrutek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vláhojevný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Bělomech sivý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456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4376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Játrovky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1896" y="908720"/>
            <a:ext cx="79745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Porostnice mnohotvárná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lupenitá stélka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pohlavní orgány vyrůstají na stopkatých terčích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rozmnožuje se i vegetativně, tělísky vznikajícími v pohárcích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vytváří husté porosty na vlhkých stinných místech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http://upload.wikimedia.org/wikipedia/commons/thumb/b/be/Brunnenlebermoos_Marchantia_polymorpha_Regen_nahe_Viechtach-001.jpg/640px-Brunnenlebermoos_Marchantia_polymorpha_Regen_nahe_Viechtach-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42438"/>
            <a:ext cx="4824536" cy="361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c/c0/Marchantia_polymorphaLamiot616.jpg/381px-Marchantia_polymorphaLamiot61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936" y="2942438"/>
            <a:ext cx="2872106" cy="361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349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94376" y="188640"/>
            <a:ext cx="8229600" cy="5715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1896" y="772748"/>
            <a:ext cx="79745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Ploníky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největší, nejpokročilejší z mechů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štíhlé, protáhlé lístky uprostřed s žebrem, odstávají od lodyžky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lodyžky vzpřímené, v trsech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tobolka hranatá, štět načervenalý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na vlhkých místech, především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jehličnatých lesích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Př.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Ploník obecný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thumb/e/e1/Moss_unknown.jpg/640px-Moss_unknow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08" y="3140968"/>
            <a:ext cx="4615479" cy="346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2/29/Polytrichum_commune.jpe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93" t="-464" r="21249" b="35543"/>
          <a:stretch/>
        </p:blipFill>
        <p:spPr bwMode="auto">
          <a:xfrm>
            <a:off x="5562128" y="3100952"/>
            <a:ext cx="2819455" cy="346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6632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94376" y="188640"/>
            <a:ext cx="8229600" cy="5715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1896" y="772748"/>
            <a:ext cx="79745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Měříky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středně velké rostlinky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okrouhlé, lesklé lístky s žebrem, uspořádané do dvou řad podél lodyžky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poléhavé lodyžky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prameniště, okraje toků, mokřady, na trouchnivějícím dřevu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Př.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Měřík příbuzný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thumb/7/7a/Plagiomnium_affine_2005.08.22_11.21.37-p8220145.jpg/638px-Plagiomnium_affine_2005.08.22_11.21.37-p822014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76" y="2924943"/>
            <a:ext cx="4928421" cy="3707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5/53/Plagiomnium_affine_%28c%2C_144526-474721%29_9729.jpg/640px-Plagiomnium_affine_%28c%2C_144526-474721%29_9729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251938" y="3546032"/>
            <a:ext cx="3703020" cy="247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007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94376" y="188640"/>
            <a:ext cx="8229600" cy="5715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1896" y="772748"/>
            <a:ext cx="79745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Rašeliníky 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neukončený růst, na vrcholu lodyžky tvoří lístky růžici, ve spodní části lodyžky odumírají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dva typy buněk – zelené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chlorocyty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bezbarvé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hyalocyty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mokřady - rašeliniště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Př.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Rašeliník kostrbatý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File:Sphagnum palustre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11740"/>
            <a:ext cx="5219732" cy="391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Sphagnum angustifolium astblatt zellen.jpe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85" t="31979" r="1"/>
          <a:stretch/>
        </p:blipFill>
        <p:spPr bwMode="auto">
          <a:xfrm>
            <a:off x="5623560" y="2711740"/>
            <a:ext cx="2972896" cy="388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795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94376" y="188640"/>
            <a:ext cx="8229600" cy="5715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1896" y="772748"/>
            <a:ext cx="7974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Rašeliníky 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5126" name="Picture 6" descr="http://upload.wikimedia.org/wikipedia/commons/thumb/f/f2/Sphagnum_squarrosum_141006.jpg/640px-Sphagnum_squarrosum_141006.jp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57" y="3164186"/>
            <a:ext cx="4570776" cy="3428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upload.wikimedia.org/wikipedia/commons/thumb/2/2f/L%C3%BCtt-Witt_Moor-2.jpg/640px-L%C3%BCtt-Witt_Moor-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936" y="188640"/>
            <a:ext cx="530087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88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94376" y="188640"/>
            <a:ext cx="8229600" cy="5715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1896" y="772748"/>
            <a:ext cx="79745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Travník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Schreberův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(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pokryvnatec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středně velké poléhavé, větvené lodyžky červenohnědé barvy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žlutozelené drobné lístky hustě přilehlé k lodyžce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častý v jehličnatých lesích s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kyselou půdou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roste na skalách, kamenech, tlejícím dřevě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na zahradách v zastíněném trávníku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http://upload.wikimedia.org/wikipedia/commons/thumb/7/7d/Moos_4_db.jpg/640px-Moos_4_d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52428"/>
            <a:ext cx="5040560" cy="378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File:Pleurozium schreberi.jpe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4" r="23758"/>
          <a:stretch/>
        </p:blipFill>
        <p:spPr bwMode="auto">
          <a:xfrm>
            <a:off x="5422992" y="2850148"/>
            <a:ext cx="3300984" cy="378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55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94376" y="188640"/>
            <a:ext cx="8229600" cy="5715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1896" y="772748"/>
            <a:ext cx="79745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Zkrutek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vláhojevný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velmi drobné lodyžky </a:t>
            </a:r>
          </a:p>
          <a:p>
            <a:pPr marL="342900" indent="-342900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hustě porůstá suchá stanoviště, spáleniště, zídky</a:t>
            </a:r>
          </a:p>
          <a:p>
            <a:pPr marL="342900" indent="-342900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hruškovitá tobolka na zkrouceném štětu, ten se za vlhka napřimuje </a:t>
            </a:r>
          </a:p>
          <a:p>
            <a:pPr marL="342900" indent="-342900">
              <a:buFontTx/>
              <a:buChar char="-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http://upload.wikimedia.org/wikipedia/commons/thumb/e/e9/Funaria_hygrometrica_03_ies.jpg/549px-Funaria_hygrometrica_03_i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96952"/>
            <a:ext cx="3744416" cy="327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upload.wikimedia.org/wikipedia/commons/thumb/c/c0/Echtes_Drehmoos_Funaria_hygrometrica_Basaltwerk_aufgelassen_Sodenberg_Morlesau-001.jpg/640px-Echtes_Drehmoos_Funaria_hygrometrica_Basaltwerk_aufgelassen_Sodenberg_Morlesau-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848" y="2996952"/>
            <a:ext cx="4894968" cy="367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55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94376" y="188640"/>
            <a:ext cx="8229600" cy="5715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1896" y="772748"/>
            <a:ext cx="79745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Bělomech sivý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vytváří oblé, bochníkovité trsy, velmi husté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světle zelený až bělavý, dva typy buněk – zelené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chlorocyty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bezbarvé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hyalocyty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chudé, kyselé půdy, hlavně jehličnaté lesy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File:Leucobryum.glaucum.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4904"/>
            <a:ext cx="4261230" cy="284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ile:Leucobryum.glaucum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768" y="3717032"/>
            <a:ext cx="4343195" cy="2884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55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Urči rostliny na obrázcích: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http://upload.wikimedia.org/wikipedia/commons/thumb/7/7d/Moos_4_db.jpg/640px-Moos_4_d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704144"/>
            <a:ext cx="3464768" cy="259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ile:Sphagnum palustre.jpe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6632"/>
            <a:ext cx="3543305" cy="265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upload.wikimedia.org/wikipedia/commons/thumb/5/53/Plagiomnium_affine_%28c%2C_144526-474721%29_9729.jpg/640px-Plagiomnium_affine_%28c%2C_144526-474721%29_9729.jpg?uselang=c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3872274"/>
            <a:ext cx="3703020" cy="247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upload.wikimedia.org/wikipedia/commons/thumb/c/c0/Marchantia_polymorphaLamiot616.jpg/381px-Marchantia_polymorphaLamiot61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058" y="3327140"/>
            <a:ext cx="2600210" cy="327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7741" y="3316342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dirty="0" err="1" smtClean="0"/>
              <a:t>travník</a:t>
            </a:r>
            <a:r>
              <a:rPr lang="cs-CZ" dirty="0" smtClean="0"/>
              <a:t> </a:t>
            </a:r>
            <a:r>
              <a:rPr lang="cs-CZ" dirty="0" err="1" smtClean="0"/>
              <a:t>Schreberův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40024" y="2830166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rašeliník kostrbatý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6867" y="6376174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měřík příbuzný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128496"/>
            <a:ext cx="18002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porostnice mnohotvárná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63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60" y="404664"/>
            <a:ext cx="828092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Odpověz na otázky: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čemu slouží mechům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hyalocyty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Jakým způsobem vzniká rašelina?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Který mech roste často na spáleništích?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Který mech vyhledává kyselé půdy?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DÚ: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Najdi, kde se na území České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republiky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nacházejí významná rašeliniště.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Které rašeliniště je nejbližší tvému bydlišti?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124744"/>
            <a:ext cx="61926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Tyto buňky zadržují vodu.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060848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Spodní část stélky odumírá a v prostředí bez kyslíku se nerozkládá.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924944"/>
            <a:ext cx="4320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 to zkrutek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vláhojevný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933056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Jedná se o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travník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Schreberův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25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32656"/>
            <a:ext cx="813690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upload.wikimedia.org/wikipedia/commons/thumb/b/be/Brunnenlebermoos_Marchantia_polymorpha_Regen_nahe_Viechtach-001.jpg/640px-Brunnenlebermoos_Marchantia_polymorpha_Regen_nahe_Viechtach-001.jpg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upload.wikimedia.org/wikipedia/commons/thumb/c/c0/Marchantia_polymorphaLamiot616.jpg/381px-Marchantia_polymorphaLamiot616.jpg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upload.wikimedia.org/wikipedia/commons/thumb/e/e1/Moss_unknown.jpg/640px-Moss_unknown.jpg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upload.wikimedia.org/wikipedia/commons/thumb/7/7a/Plagiomnium_affine_2005.08.22_11.21.37-p8220145.jpg/638px-Plagiomnium_affine_2005.08.22_11.21.37-p8220145.jpg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http://upload.wikimedia.org/wikipedia/commons/thumb/5/53/Plagiomnium_affine_%28c%2C_144526-474721%29_9729.jpg/640px-Plagiomnium_affine_%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28c%2C_144526-474721%29_9729.jpg?uselang=cs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commons.wikimedia.org/wiki/File:Sphagnum_palustre.jpeg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commons.wikimedia.org/wiki/File:Sphagnum_angustifolium_astblatt_zellen.jpeg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upload.wikimedia.org/wikipedia/commons/thumb/2/2f/L%C3%BCtt-Witt_Moor-2.jpg/640px-L%C3%BCtt-Witt_Moor-2.jpg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upload.wikimedia.org/wikipedia/commons/thumb/f/f2/Sphagnum_squarrosum_141006.jpg/640px-Sphagnum_squarrosum_141006.jpg?uselang=cs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upload.wikimedia.org/wikipedia/commons/thumb/7/7d/Moos_4_db.jpg/640px-Moos_4_db.jpg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commons.wikimedia.org/wiki/File:Pleurozium_schreberi.jpeg?uselang=cs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upload.wikimedia.org/wikipedia/commons/thumb/e/e9/Funaria_hygrometrica_03_ies.jpg/549px-Funaria_hygrometrica_03_ies.jpg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upload.wikimedia.org/wikipedia/commons/thumb/c/c0/Echtes_Drehmoos_Funaria_hygrometrica_Basaltwerk_aufgelassen_Sodenberg_Morlesau-001.jpg/640px-Echtes_Drehmoos_Funaria_hygrometrica_Basaltwerk_aufgelassen_Sodenberg_Morlesau-001.jpg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commons.wikimedia.org/wiki/File:Leucobryum.glaucum.2.jpg?uselang=cs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commons.wikimedia.org/wiki/File:Leucobryum.glaucum.jpg?uselang=cs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13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547</Words>
  <Application>Microsoft Office PowerPoint</Application>
  <PresentationFormat>Předvádění na obrazovce (4:3)</PresentationFormat>
  <Paragraphs>126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Mechorosty</vt:lpstr>
      <vt:lpstr>Játrovky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Mechorosty - zástupci</dc:title>
  <dc:creator>jitka maskova</dc:creator>
  <cp:lastModifiedBy>jitka maskova</cp:lastModifiedBy>
  <cp:revision>20</cp:revision>
  <dcterms:created xsi:type="dcterms:W3CDTF">2013-04-17T16:52:51Z</dcterms:created>
  <dcterms:modified xsi:type="dcterms:W3CDTF">2013-04-24T17:15:23Z</dcterms:modified>
</cp:coreProperties>
</file>