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7" r:id="rId2"/>
    <p:sldId id="28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FF66"/>
    <a:srgbClr val="FF99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728" autoAdjust="0"/>
  </p:normalViewPr>
  <p:slideViewPr>
    <p:cSldViewPr>
      <p:cViewPr>
        <p:scale>
          <a:sx n="77" d="100"/>
          <a:sy n="77" d="100"/>
        </p:scale>
        <p:origin x="-1764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896EF-2B4C-4198-839B-BD5A3588A03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864B9-09A2-45FB-8366-325E390F8D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30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0CCCC">
                <a:lumMod val="32000"/>
                <a:lumOff val="68000"/>
              </a:srgbClr>
            </a:gs>
            <a:gs pos="52000">
              <a:srgbClr val="9999FF">
                <a:lumMod val="69000"/>
                <a:lumOff val="31000"/>
              </a:srgbClr>
            </a:gs>
            <a:gs pos="82000">
              <a:srgbClr val="1170FF">
                <a:lumMod val="71000"/>
                <a:lumOff val="29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BA42B-7939-4C04-A98B-F7022B3FB1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96F30-17C6-47D4-942B-1FDA6B317A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2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0.xml"/><Relationship Id="rId7" Type="http://schemas.openxmlformats.org/officeDocument/2006/relationships/slide" Target="slide7.xml"/><Relationship Id="rId12" Type="http://schemas.openxmlformats.org/officeDocument/2006/relationships/slide" Target="slide15.xml"/><Relationship Id="rId17" Type="http://schemas.openxmlformats.org/officeDocument/2006/relationships/slide" Target="slide21.xml"/><Relationship Id="rId25" Type="http://schemas.openxmlformats.org/officeDocument/2006/relationships/slide" Target="slide28.xml"/><Relationship Id="rId2" Type="http://schemas.openxmlformats.org/officeDocument/2006/relationships/slide" Target="slide4.xml"/><Relationship Id="rId16" Type="http://schemas.openxmlformats.org/officeDocument/2006/relationships/slide" Target="slide14.xml"/><Relationship Id="rId20" Type="http://schemas.openxmlformats.org/officeDocument/2006/relationships/slide" Target="slide24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10" Type="http://schemas.openxmlformats.org/officeDocument/2006/relationships/slide" Target="slide13.xml"/><Relationship Id="rId19" Type="http://schemas.openxmlformats.org/officeDocument/2006/relationships/slide" Target="slide23.xml"/><Relationship Id="rId4" Type="http://schemas.openxmlformats.org/officeDocument/2006/relationships/slide" Target="slide5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088" y="2447131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Úvodní botanické opakování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T-CO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2" y="4642643"/>
            <a:ext cx="29518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6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30. 10. 2012</a:t>
            </a:r>
            <a:endParaRPr lang="cs-CZ" dirty="0"/>
          </a:p>
        </p:txBody>
      </p:sp>
      <p:sp>
        <p:nvSpPr>
          <p:cNvPr id="7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874993"/>
              </p:ext>
            </p:extLst>
          </p:nvPr>
        </p:nvGraphicFramePr>
        <p:xfrm>
          <a:off x="1475656" y="908720"/>
          <a:ext cx="6696744" cy="557892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Číslo projektu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CZ.1.07/1.5.00/34.0702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Číslo materiálu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VY_32_INOVACE_BIO.prima -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  <a:effectLst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11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Škola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Gymnázium, Třeboň, Na Sadech 308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Autor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Název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AZ kvíz, úvodní botanické opakování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Předmět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Biologie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Tematická oblast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Šablona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III/2 </a:t>
                      </a: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- Inovace a zkvalitnění výuky prostřednictvím </a:t>
                      </a: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ICT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Ročník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</a:rPr>
                        <a:t>prima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7030A0"/>
                          </a:solidFill>
                          <a:effectLst/>
                        </a:rPr>
                        <a:t>Metodický list/Anotace</a:t>
                      </a:r>
                      <a:endParaRPr lang="cs-CZ" sz="180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7030A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Hra slouží k zopakování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upevňování pojmů z kapitol: buňka, pletiva, řasy, mechorosty, kapraďorosty</a:t>
                      </a:r>
                      <a:endParaRPr lang="cs-CZ" sz="1800" dirty="0" smtClean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 smtClean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7030A0"/>
                          </a:solidFill>
                          <a:effectLst/>
                        </a:rPr>
                        <a:t>Pokud není uvedeno jinak, použitý materiál je z vlastních zdrojů autora</a:t>
                      </a:r>
                      <a:endParaRPr lang="cs-CZ" sz="1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236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478632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25</a:t>
            </a:r>
            <a:endParaRPr lang="cs-CZ" sz="1100" dirty="0"/>
          </a:p>
        </p:txBody>
      </p:sp>
      <p:sp>
        <p:nvSpPr>
          <p:cNvPr id="3" name="Obdélník 2"/>
          <p:cNvSpPr/>
          <p:nvPr/>
        </p:nvSpPr>
        <p:spPr>
          <a:xfrm>
            <a:off x="214282" y="442913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23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214282" y="407194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21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214282" y="371475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19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214282" y="335756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17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214282" y="300037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15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214282" y="264318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13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214282" y="228599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11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214282" y="192880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9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214282" y="157161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7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214282" y="121442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5</a:t>
            </a:r>
            <a:endParaRPr lang="cs-CZ" sz="1100" dirty="0"/>
          </a:p>
        </p:txBody>
      </p:sp>
      <p:sp>
        <p:nvSpPr>
          <p:cNvPr id="13" name="Obdélník 12"/>
          <p:cNvSpPr/>
          <p:nvPr/>
        </p:nvSpPr>
        <p:spPr>
          <a:xfrm>
            <a:off x="214282" y="85723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3</a:t>
            </a:r>
            <a:endParaRPr lang="cs-CZ" sz="1100" dirty="0"/>
          </a:p>
        </p:txBody>
      </p:sp>
      <p:sp>
        <p:nvSpPr>
          <p:cNvPr id="14" name="Obdélník 13"/>
          <p:cNvSpPr/>
          <p:nvPr/>
        </p:nvSpPr>
        <p:spPr>
          <a:xfrm>
            <a:off x="214282" y="50004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</a:t>
            </a:r>
            <a:endParaRPr lang="cs-CZ" sz="1100" dirty="0"/>
          </a:p>
        </p:txBody>
      </p:sp>
      <p:sp>
        <p:nvSpPr>
          <p:cNvPr id="15" name="Obdélník 14"/>
          <p:cNvSpPr/>
          <p:nvPr/>
        </p:nvSpPr>
        <p:spPr>
          <a:xfrm>
            <a:off x="214282" y="514351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27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571472" y="478632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26</a:t>
            </a:r>
            <a:endParaRPr lang="cs-CZ" sz="1100" dirty="0"/>
          </a:p>
        </p:txBody>
      </p:sp>
      <p:sp>
        <p:nvSpPr>
          <p:cNvPr id="17" name="Obdélník 16"/>
          <p:cNvSpPr/>
          <p:nvPr/>
        </p:nvSpPr>
        <p:spPr>
          <a:xfrm>
            <a:off x="571472" y="442913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24</a:t>
            </a:r>
            <a:endParaRPr lang="cs-CZ" sz="1100" dirty="0"/>
          </a:p>
        </p:txBody>
      </p:sp>
      <p:sp>
        <p:nvSpPr>
          <p:cNvPr id="18" name="Obdélník 17"/>
          <p:cNvSpPr/>
          <p:nvPr/>
        </p:nvSpPr>
        <p:spPr>
          <a:xfrm>
            <a:off x="571472" y="407194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22</a:t>
            </a:r>
            <a:endParaRPr lang="cs-CZ" sz="1100" dirty="0"/>
          </a:p>
        </p:txBody>
      </p:sp>
      <p:sp>
        <p:nvSpPr>
          <p:cNvPr id="19" name="Obdélník 18"/>
          <p:cNvSpPr/>
          <p:nvPr/>
        </p:nvSpPr>
        <p:spPr>
          <a:xfrm>
            <a:off x="571472" y="371475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20</a:t>
            </a:r>
            <a:endParaRPr lang="cs-CZ" sz="1100" dirty="0"/>
          </a:p>
        </p:txBody>
      </p:sp>
      <p:sp>
        <p:nvSpPr>
          <p:cNvPr id="20" name="Obdélník 19"/>
          <p:cNvSpPr/>
          <p:nvPr/>
        </p:nvSpPr>
        <p:spPr>
          <a:xfrm>
            <a:off x="571472" y="335756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18</a:t>
            </a:r>
            <a:endParaRPr lang="cs-CZ" sz="1100" dirty="0"/>
          </a:p>
        </p:txBody>
      </p:sp>
      <p:sp>
        <p:nvSpPr>
          <p:cNvPr id="21" name="Obdélník 20"/>
          <p:cNvSpPr/>
          <p:nvPr/>
        </p:nvSpPr>
        <p:spPr>
          <a:xfrm>
            <a:off x="571472" y="300037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16</a:t>
            </a:r>
            <a:endParaRPr lang="cs-CZ" sz="1100" dirty="0"/>
          </a:p>
        </p:txBody>
      </p:sp>
      <p:sp>
        <p:nvSpPr>
          <p:cNvPr id="22" name="Obdélník 21"/>
          <p:cNvSpPr/>
          <p:nvPr/>
        </p:nvSpPr>
        <p:spPr>
          <a:xfrm>
            <a:off x="571472" y="264318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14</a:t>
            </a:r>
            <a:endParaRPr lang="cs-CZ" sz="1100" dirty="0"/>
          </a:p>
        </p:txBody>
      </p:sp>
      <p:sp>
        <p:nvSpPr>
          <p:cNvPr id="23" name="Obdélník 22"/>
          <p:cNvSpPr/>
          <p:nvPr/>
        </p:nvSpPr>
        <p:spPr>
          <a:xfrm>
            <a:off x="571472" y="228599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12</a:t>
            </a:r>
            <a:endParaRPr lang="cs-CZ" sz="1100" dirty="0"/>
          </a:p>
        </p:txBody>
      </p:sp>
      <p:sp>
        <p:nvSpPr>
          <p:cNvPr id="24" name="Obdélník 23"/>
          <p:cNvSpPr/>
          <p:nvPr/>
        </p:nvSpPr>
        <p:spPr>
          <a:xfrm>
            <a:off x="571472" y="192880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10</a:t>
            </a:r>
            <a:endParaRPr lang="cs-CZ" sz="1100" dirty="0"/>
          </a:p>
        </p:txBody>
      </p:sp>
      <p:sp>
        <p:nvSpPr>
          <p:cNvPr id="25" name="Obdélník 24"/>
          <p:cNvSpPr/>
          <p:nvPr/>
        </p:nvSpPr>
        <p:spPr>
          <a:xfrm>
            <a:off x="571472" y="157161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8</a:t>
            </a:r>
            <a:endParaRPr lang="cs-CZ" sz="1100" dirty="0"/>
          </a:p>
        </p:txBody>
      </p:sp>
      <p:sp>
        <p:nvSpPr>
          <p:cNvPr id="26" name="Obdélník 25"/>
          <p:cNvSpPr/>
          <p:nvPr/>
        </p:nvSpPr>
        <p:spPr>
          <a:xfrm>
            <a:off x="571472" y="121442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6</a:t>
            </a:r>
            <a:endParaRPr lang="cs-CZ" sz="1100" dirty="0"/>
          </a:p>
        </p:txBody>
      </p:sp>
      <p:sp>
        <p:nvSpPr>
          <p:cNvPr id="27" name="Obdélník 26"/>
          <p:cNvSpPr/>
          <p:nvPr/>
        </p:nvSpPr>
        <p:spPr>
          <a:xfrm>
            <a:off x="571472" y="85723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4</a:t>
            </a:r>
            <a:endParaRPr lang="cs-CZ" sz="1100" dirty="0"/>
          </a:p>
        </p:txBody>
      </p:sp>
      <p:sp>
        <p:nvSpPr>
          <p:cNvPr id="28" name="Obdélník 27"/>
          <p:cNvSpPr/>
          <p:nvPr/>
        </p:nvSpPr>
        <p:spPr>
          <a:xfrm>
            <a:off x="571472" y="50004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</a:t>
            </a:r>
            <a:endParaRPr lang="cs-CZ" sz="1100" dirty="0"/>
          </a:p>
        </p:txBody>
      </p:sp>
      <p:sp>
        <p:nvSpPr>
          <p:cNvPr id="29" name="Obdélník 28"/>
          <p:cNvSpPr/>
          <p:nvPr/>
        </p:nvSpPr>
        <p:spPr>
          <a:xfrm>
            <a:off x="571472" y="5143512"/>
            <a:ext cx="357190" cy="35719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28</a:t>
            </a:r>
            <a:endParaRPr lang="cs-CZ" sz="1100" dirty="0"/>
          </a:p>
        </p:txBody>
      </p:sp>
      <p:sp>
        <p:nvSpPr>
          <p:cNvPr id="114" name="Šestiúhelník 11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31055" y="487725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Šestiúhelník 114">
            <a:hlinkClick r:id="rId3" action="ppaction://hlinksldjump"/>
          </p:cNvPr>
          <p:cNvSpPr>
            <a:spLocks noChangeAspect="1"/>
          </p:cNvSpPr>
          <p:nvPr/>
        </p:nvSpPr>
        <p:spPr>
          <a:xfrm rot="16200000">
            <a:off x="4512879" y="1130667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Šestiúhelník 115">
            <a:hlinkClick r:id="rId4" action="ppaction://hlinksldjump"/>
          </p:cNvPr>
          <p:cNvSpPr>
            <a:spLocks noChangeAspect="1"/>
          </p:cNvSpPr>
          <p:nvPr/>
        </p:nvSpPr>
        <p:spPr>
          <a:xfrm rot="16200000">
            <a:off x="3773865" y="1130667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Šestiúhelník 116">
            <a:hlinkClick r:id="rId5" action="ppaction://hlinksldjump"/>
          </p:cNvPr>
          <p:cNvSpPr>
            <a:spLocks noChangeAspect="1"/>
          </p:cNvSpPr>
          <p:nvPr/>
        </p:nvSpPr>
        <p:spPr>
          <a:xfrm rot="16200000">
            <a:off x="4131055" y="1773610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Šestiúhelník 117">
            <a:hlinkClick r:id="rId6" action="ppaction://hlinksldjump"/>
          </p:cNvPr>
          <p:cNvSpPr>
            <a:spLocks noChangeAspect="1"/>
          </p:cNvSpPr>
          <p:nvPr/>
        </p:nvSpPr>
        <p:spPr>
          <a:xfrm rot="16200000">
            <a:off x="4870069" y="1773610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Šestiúhelník 118">
            <a:hlinkClick r:id="rId7" action="ppaction://hlinksldjump"/>
          </p:cNvPr>
          <p:cNvSpPr>
            <a:spLocks noChangeAspect="1"/>
          </p:cNvSpPr>
          <p:nvPr/>
        </p:nvSpPr>
        <p:spPr>
          <a:xfrm rot="16200000">
            <a:off x="3416675" y="1773610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Šestiúhelník 119">
            <a:hlinkClick r:id="rId8" action="ppaction://hlinksldjump"/>
          </p:cNvPr>
          <p:cNvSpPr>
            <a:spLocks noChangeAspect="1"/>
          </p:cNvSpPr>
          <p:nvPr/>
        </p:nvSpPr>
        <p:spPr>
          <a:xfrm rot="16200000">
            <a:off x="3773865" y="2416551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Šestiúhelník 120">
            <a:hlinkClick r:id="rId9" action="ppaction://hlinksldjump"/>
          </p:cNvPr>
          <p:cNvSpPr>
            <a:spLocks noChangeAspect="1"/>
          </p:cNvSpPr>
          <p:nvPr/>
        </p:nvSpPr>
        <p:spPr>
          <a:xfrm rot="16200000">
            <a:off x="4512879" y="2416551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Šestiúhelník 121">
            <a:hlinkClick r:id="rId10" action="ppaction://hlinksldjump"/>
          </p:cNvPr>
          <p:cNvSpPr>
            <a:spLocks noChangeAspect="1"/>
          </p:cNvSpPr>
          <p:nvPr/>
        </p:nvSpPr>
        <p:spPr>
          <a:xfrm rot="16200000">
            <a:off x="5227259" y="2416552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Šestiúhelník 122">
            <a:hlinkClick r:id="rId11" action="ppaction://hlinksldjump"/>
          </p:cNvPr>
          <p:cNvSpPr>
            <a:spLocks noChangeAspect="1"/>
          </p:cNvSpPr>
          <p:nvPr/>
        </p:nvSpPr>
        <p:spPr>
          <a:xfrm rot="16200000">
            <a:off x="3059485" y="2416552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Šestiúhelník 123">
            <a:hlinkClick r:id="rId12" action="ppaction://hlinksldjump"/>
          </p:cNvPr>
          <p:cNvSpPr>
            <a:spLocks noChangeAspect="1"/>
          </p:cNvSpPr>
          <p:nvPr/>
        </p:nvSpPr>
        <p:spPr>
          <a:xfrm rot="16200000">
            <a:off x="3416675" y="3059494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Šestiúhelník 124">
            <a:hlinkClick r:id="rId13" action="ppaction://hlinksldjump"/>
          </p:cNvPr>
          <p:cNvSpPr>
            <a:spLocks noChangeAspect="1"/>
          </p:cNvSpPr>
          <p:nvPr/>
        </p:nvSpPr>
        <p:spPr>
          <a:xfrm rot="16200000">
            <a:off x="4155689" y="3059493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Šestiúhelník 125">
            <a:hlinkClick r:id="rId14" action="ppaction://hlinksldjump"/>
          </p:cNvPr>
          <p:cNvSpPr>
            <a:spLocks noChangeAspect="1"/>
          </p:cNvSpPr>
          <p:nvPr/>
        </p:nvSpPr>
        <p:spPr>
          <a:xfrm rot="16200000">
            <a:off x="4870069" y="3059494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Šestiúhelník 126">
            <a:hlinkClick r:id="rId15" action="ppaction://hlinksldjump"/>
          </p:cNvPr>
          <p:cNvSpPr>
            <a:spLocks noChangeAspect="1"/>
          </p:cNvSpPr>
          <p:nvPr/>
        </p:nvSpPr>
        <p:spPr>
          <a:xfrm rot="16200000">
            <a:off x="5584449" y="3059494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Šestiúhelník 127">
            <a:hlinkClick r:id="rId16" action="ppaction://hlinksldjump"/>
          </p:cNvPr>
          <p:cNvSpPr>
            <a:spLocks noChangeAspect="1"/>
          </p:cNvSpPr>
          <p:nvPr/>
        </p:nvSpPr>
        <p:spPr>
          <a:xfrm rot="16200000">
            <a:off x="2702295" y="3059493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Šestiúhelník 128">
            <a:hlinkClick r:id="rId17" action="ppaction://hlinksldjump"/>
          </p:cNvPr>
          <p:cNvSpPr>
            <a:spLocks noChangeAspect="1"/>
          </p:cNvSpPr>
          <p:nvPr/>
        </p:nvSpPr>
        <p:spPr>
          <a:xfrm rot="16200000">
            <a:off x="3798499" y="3702435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Šestiúhelník 129">
            <a:hlinkClick r:id="rId18" action="ppaction://hlinksldjump"/>
          </p:cNvPr>
          <p:cNvSpPr>
            <a:spLocks noChangeAspect="1"/>
          </p:cNvSpPr>
          <p:nvPr/>
        </p:nvSpPr>
        <p:spPr>
          <a:xfrm rot="16200000">
            <a:off x="4512879" y="3702436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Šestiúhelník 130">
            <a:hlinkClick r:id="rId19" action="ppaction://hlinksldjump"/>
          </p:cNvPr>
          <p:cNvSpPr>
            <a:spLocks noChangeAspect="1"/>
          </p:cNvSpPr>
          <p:nvPr/>
        </p:nvSpPr>
        <p:spPr>
          <a:xfrm rot="16200000">
            <a:off x="5227259" y="3702436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Šestiúhelník 131">
            <a:hlinkClick r:id="rId20" action="ppaction://hlinksldjump"/>
          </p:cNvPr>
          <p:cNvSpPr>
            <a:spLocks noChangeAspect="1"/>
          </p:cNvSpPr>
          <p:nvPr/>
        </p:nvSpPr>
        <p:spPr>
          <a:xfrm rot="16200000">
            <a:off x="5941639" y="3702436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Šestiúhelník 132">
            <a:hlinkClick r:id="rId21" action="ppaction://hlinksldjump"/>
          </p:cNvPr>
          <p:cNvSpPr>
            <a:spLocks noChangeAspect="1"/>
          </p:cNvSpPr>
          <p:nvPr/>
        </p:nvSpPr>
        <p:spPr>
          <a:xfrm rot="16200000">
            <a:off x="3059485" y="3702435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Šestiúhelník 133">
            <a:hlinkClick r:id="rId22" action="ppaction://hlinksldjump"/>
          </p:cNvPr>
          <p:cNvSpPr>
            <a:spLocks noChangeAspect="1"/>
          </p:cNvSpPr>
          <p:nvPr/>
        </p:nvSpPr>
        <p:spPr>
          <a:xfrm rot="16200000">
            <a:off x="2345104" y="3702435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Šestiúhelník 134">
            <a:hlinkClick r:id="rId23" action="ppaction://hlinksldjump"/>
          </p:cNvPr>
          <p:cNvSpPr>
            <a:spLocks noChangeAspect="1"/>
          </p:cNvSpPr>
          <p:nvPr/>
        </p:nvSpPr>
        <p:spPr>
          <a:xfrm rot="16200000">
            <a:off x="2702295" y="4345377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Šestiúhelník 135">
            <a:hlinkClick r:id="rId24" action="ppaction://hlinksldjump"/>
          </p:cNvPr>
          <p:cNvSpPr>
            <a:spLocks noChangeAspect="1"/>
          </p:cNvSpPr>
          <p:nvPr/>
        </p:nvSpPr>
        <p:spPr>
          <a:xfrm rot="16200000">
            <a:off x="3441309" y="4345378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Šestiúhelník 136">
            <a:hlinkClick r:id="rId25" action="ppaction://hlinksldjump"/>
          </p:cNvPr>
          <p:cNvSpPr>
            <a:spLocks noChangeAspect="1"/>
          </p:cNvSpPr>
          <p:nvPr/>
        </p:nvSpPr>
        <p:spPr>
          <a:xfrm rot="16200000">
            <a:off x="4155689" y="4345378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estiúhelník 137">
            <a:hlinkClick r:id="rId26" action="ppaction://hlinksldjump"/>
          </p:cNvPr>
          <p:cNvSpPr>
            <a:spLocks noChangeAspect="1"/>
          </p:cNvSpPr>
          <p:nvPr/>
        </p:nvSpPr>
        <p:spPr>
          <a:xfrm rot="16200000">
            <a:off x="4870069" y="4345378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estiúhelník 138">
            <a:hlinkClick r:id="rId27" action="ppaction://hlinksldjump"/>
          </p:cNvPr>
          <p:cNvSpPr>
            <a:spLocks noChangeAspect="1"/>
          </p:cNvSpPr>
          <p:nvPr/>
        </p:nvSpPr>
        <p:spPr>
          <a:xfrm rot="16200000">
            <a:off x="5584449" y="4345378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Šestiúhelník 139">
            <a:hlinkClick r:id="rId28" action="ppaction://hlinksldjump"/>
          </p:cNvPr>
          <p:cNvSpPr>
            <a:spLocks noChangeAspect="1"/>
          </p:cNvSpPr>
          <p:nvPr/>
        </p:nvSpPr>
        <p:spPr>
          <a:xfrm rot="16200000">
            <a:off x="6298829" y="4345378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Šestiúhelník 140">
            <a:hlinkClick r:id="rId29" action="ppaction://hlinksldjump"/>
          </p:cNvPr>
          <p:cNvSpPr>
            <a:spLocks noChangeAspect="1"/>
          </p:cNvSpPr>
          <p:nvPr/>
        </p:nvSpPr>
        <p:spPr>
          <a:xfrm rot="16200000">
            <a:off x="1987915" y="4345377"/>
            <a:ext cx="857256" cy="739014"/>
          </a:xfrm>
          <a:prstGeom prst="hexagon">
            <a:avLst/>
          </a:prstGeom>
          <a:solidFill>
            <a:srgbClr val="FFFF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TextovéPole 141"/>
          <p:cNvSpPr txBox="1"/>
          <p:nvPr/>
        </p:nvSpPr>
        <p:spPr>
          <a:xfrm>
            <a:off x="4357686" y="64291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3929058" y="128586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4" action="ppaction://hlinksldjump"/>
              </a:rPr>
              <a:t>2</a:t>
            </a:r>
            <a:endParaRPr lang="cs-CZ" dirty="0"/>
          </a:p>
        </p:txBody>
      </p:sp>
      <p:sp>
        <p:nvSpPr>
          <p:cNvPr id="144" name="TextovéPole 143">
            <a:hlinkClick r:id="rId3" action="ppaction://hlinksldjump"/>
          </p:cNvPr>
          <p:cNvSpPr txBox="1"/>
          <p:nvPr/>
        </p:nvSpPr>
        <p:spPr>
          <a:xfrm>
            <a:off x="4714876" y="128586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3" action="ppaction://hlinksldjump"/>
              </a:rPr>
              <a:t>3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3643306" y="1928802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7" action="ppaction://hlinksldjump"/>
              </a:rPr>
              <a:t>4</a:t>
            </a:r>
            <a:endParaRPr lang="cs-CZ" dirty="0"/>
          </a:p>
        </p:txBody>
      </p:sp>
      <p:sp>
        <p:nvSpPr>
          <p:cNvPr id="146" name="TextovéPole 145">
            <a:hlinkClick r:id="rId5" action="ppaction://hlinksldjump"/>
          </p:cNvPr>
          <p:cNvSpPr txBox="1"/>
          <p:nvPr/>
        </p:nvSpPr>
        <p:spPr>
          <a:xfrm>
            <a:off x="4357686" y="1928802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5" action="ppaction://hlinksldjump"/>
              </a:rPr>
              <a:t>5</a:t>
            </a:r>
            <a:endParaRPr lang="cs-CZ" dirty="0"/>
          </a:p>
        </p:txBody>
      </p:sp>
      <p:sp>
        <p:nvSpPr>
          <p:cNvPr id="147" name="TextovéPole 146">
            <a:hlinkClick r:id="rId6" action="ppaction://hlinksldjump"/>
          </p:cNvPr>
          <p:cNvSpPr txBox="1"/>
          <p:nvPr/>
        </p:nvSpPr>
        <p:spPr>
          <a:xfrm>
            <a:off x="5072066" y="1928802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6" action="ppaction://hlinksldjump"/>
              </a:rPr>
              <a:t>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3286116" y="2571744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11" action="ppaction://hlinksldjump"/>
              </a:rPr>
              <a:t>7</a:t>
            </a:r>
            <a:endParaRPr lang="cs-CZ" dirty="0"/>
          </a:p>
        </p:txBody>
      </p:sp>
      <p:sp>
        <p:nvSpPr>
          <p:cNvPr id="149" name="TextovéPole 148">
            <a:hlinkClick r:id="rId8" action="ppaction://hlinksldjump"/>
          </p:cNvPr>
          <p:cNvSpPr txBox="1"/>
          <p:nvPr/>
        </p:nvSpPr>
        <p:spPr>
          <a:xfrm>
            <a:off x="4000496" y="2571744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8" action="ppaction://hlinksldjump"/>
              </a:rPr>
              <a:t>8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4714876" y="2571744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9" action="ppaction://hlinksldjump"/>
              </a:rPr>
              <a:t>9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5429256" y="2571744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0" action="ppaction://hlinksldjump"/>
              </a:rPr>
              <a:t>10</a:t>
            </a:r>
            <a:endParaRPr lang="cs-CZ" dirty="0"/>
          </a:p>
        </p:txBody>
      </p:sp>
      <p:sp>
        <p:nvSpPr>
          <p:cNvPr id="152" name="TextovéPole 151">
            <a:hlinkClick r:id="rId16" action="ppaction://hlinksldjump"/>
          </p:cNvPr>
          <p:cNvSpPr txBox="1"/>
          <p:nvPr/>
        </p:nvSpPr>
        <p:spPr>
          <a:xfrm>
            <a:off x="2928926" y="3214686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hlinkClick r:id="rId16" action="ppaction://hlinksldjump"/>
              </a:rPr>
              <a:t>11</a:t>
            </a:r>
            <a:endParaRPr lang="cs-CZ" u="sng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3643306" y="3214686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2" action="ppaction://hlinksldjump"/>
              </a:rPr>
              <a:t>12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4357686" y="3214686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3" action="ppaction://hlinksldjump"/>
              </a:rPr>
              <a:t>13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5072066" y="3214686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4" action="ppaction://hlinksldjump"/>
              </a:rPr>
              <a:t>14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5786446" y="3214686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5" action="ppaction://hlinksldjump"/>
              </a:rPr>
              <a:t>15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57173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2" action="ppaction://hlinksldjump"/>
              </a:rPr>
              <a:t>16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328611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1" action="ppaction://hlinksldjump"/>
              </a:rPr>
              <a:t>17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400049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7" action="ppaction://hlinksldjump"/>
              </a:rPr>
              <a:t>18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471487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8" action="ppaction://hlinksldjump"/>
              </a:rPr>
              <a:t>19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542925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19" action="ppaction://hlinksldjump"/>
              </a:rPr>
              <a:t>20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6143636" y="3857628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20" action="ppaction://hlinksldjump"/>
              </a:rPr>
              <a:t>2</a:t>
            </a:r>
            <a:r>
              <a:rPr lang="cs-CZ" dirty="0" smtClean="0">
                <a:hlinkClick r:id="rId20" action="ppaction://hlinksldjump"/>
              </a:rPr>
              <a:t>1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21454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9" action="ppaction://hlinksldjump"/>
              </a:rPr>
              <a:t>22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292892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3" action="ppaction://hlinksldjump"/>
              </a:rPr>
              <a:t>23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364330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4" action="ppaction://hlinksldjump"/>
              </a:rPr>
              <a:t>24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435768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5" action="ppaction://hlinksldjump"/>
              </a:rPr>
              <a:t>25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507206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6" action="ppaction://hlinksldjump"/>
              </a:rPr>
              <a:t>26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578644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7" action="ppaction://hlinksldjump"/>
              </a:rPr>
              <a:t>27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6500826" y="4500570"/>
            <a:ext cx="428628" cy="369332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28" action="ppaction://hlinksldjump"/>
              </a:rPr>
              <a:t>28</a:t>
            </a:r>
            <a:endParaRPr lang="cs-CZ" dirty="0"/>
          </a:p>
        </p:txBody>
      </p:sp>
      <p:sp>
        <p:nvSpPr>
          <p:cNvPr id="211" name="Obdélník 210"/>
          <p:cNvSpPr/>
          <p:nvPr/>
        </p:nvSpPr>
        <p:spPr>
          <a:xfrm>
            <a:off x="8215338" y="478632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25</a:t>
            </a:r>
            <a:endParaRPr lang="cs-CZ" sz="1100" dirty="0"/>
          </a:p>
        </p:txBody>
      </p:sp>
      <p:sp>
        <p:nvSpPr>
          <p:cNvPr id="212" name="Obdélník 211"/>
          <p:cNvSpPr/>
          <p:nvPr/>
        </p:nvSpPr>
        <p:spPr>
          <a:xfrm>
            <a:off x="8215338" y="442913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23</a:t>
            </a:r>
            <a:endParaRPr lang="cs-CZ" sz="1100" dirty="0"/>
          </a:p>
        </p:txBody>
      </p:sp>
      <p:sp>
        <p:nvSpPr>
          <p:cNvPr id="213" name="Obdélník 212"/>
          <p:cNvSpPr/>
          <p:nvPr/>
        </p:nvSpPr>
        <p:spPr>
          <a:xfrm>
            <a:off x="8215338" y="407194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21</a:t>
            </a:r>
            <a:endParaRPr lang="cs-CZ" sz="1100" dirty="0"/>
          </a:p>
        </p:txBody>
      </p:sp>
      <p:sp>
        <p:nvSpPr>
          <p:cNvPr id="214" name="Obdélník 213"/>
          <p:cNvSpPr/>
          <p:nvPr/>
        </p:nvSpPr>
        <p:spPr>
          <a:xfrm>
            <a:off x="8215338" y="371475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19</a:t>
            </a:r>
            <a:endParaRPr lang="cs-CZ" sz="1100" dirty="0"/>
          </a:p>
        </p:txBody>
      </p:sp>
      <p:sp>
        <p:nvSpPr>
          <p:cNvPr id="215" name="Obdélník 214"/>
          <p:cNvSpPr/>
          <p:nvPr/>
        </p:nvSpPr>
        <p:spPr>
          <a:xfrm>
            <a:off x="8215338" y="335756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17</a:t>
            </a:r>
            <a:endParaRPr lang="cs-CZ" sz="1100" dirty="0"/>
          </a:p>
        </p:txBody>
      </p:sp>
      <p:sp>
        <p:nvSpPr>
          <p:cNvPr id="216" name="Obdélník 215"/>
          <p:cNvSpPr/>
          <p:nvPr/>
        </p:nvSpPr>
        <p:spPr>
          <a:xfrm>
            <a:off x="8215338" y="300037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15</a:t>
            </a:r>
            <a:endParaRPr lang="cs-CZ" sz="1100" dirty="0"/>
          </a:p>
        </p:txBody>
      </p:sp>
      <p:sp>
        <p:nvSpPr>
          <p:cNvPr id="217" name="Obdélník 216"/>
          <p:cNvSpPr/>
          <p:nvPr/>
        </p:nvSpPr>
        <p:spPr>
          <a:xfrm>
            <a:off x="8215338" y="264318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13</a:t>
            </a:r>
            <a:endParaRPr lang="cs-CZ" sz="1100" dirty="0"/>
          </a:p>
        </p:txBody>
      </p:sp>
      <p:sp>
        <p:nvSpPr>
          <p:cNvPr id="218" name="Obdélník 217"/>
          <p:cNvSpPr/>
          <p:nvPr/>
        </p:nvSpPr>
        <p:spPr>
          <a:xfrm>
            <a:off x="8215338" y="228599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11</a:t>
            </a:r>
            <a:endParaRPr lang="cs-CZ" sz="1100" dirty="0"/>
          </a:p>
        </p:txBody>
      </p:sp>
      <p:sp>
        <p:nvSpPr>
          <p:cNvPr id="219" name="Obdélník 218"/>
          <p:cNvSpPr/>
          <p:nvPr/>
        </p:nvSpPr>
        <p:spPr>
          <a:xfrm>
            <a:off x="8215338" y="192880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9</a:t>
            </a:r>
            <a:endParaRPr lang="cs-CZ" sz="1100" dirty="0"/>
          </a:p>
        </p:txBody>
      </p:sp>
      <p:sp>
        <p:nvSpPr>
          <p:cNvPr id="220" name="Obdélník 219"/>
          <p:cNvSpPr/>
          <p:nvPr/>
        </p:nvSpPr>
        <p:spPr>
          <a:xfrm>
            <a:off x="8215338" y="157161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7</a:t>
            </a:r>
            <a:endParaRPr lang="cs-CZ" sz="1100" dirty="0"/>
          </a:p>
        </p:txBody>
      </p:sp>
      <p:sp>
        <p:nvSpPr>
          <p:cNvPr id="221" name="Obdélník 220"/>
          <p:cNvSpPr/>
          <p:nvPr/>
        </p:nvSpPr>
        <p:spPr>
          <a:xfrm>
            <a:off x="8215338" y="121442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5</a:t>
            </a:r>
            <a:endParaRPr lang="cs-CZ" sz="1100" dirty="0"/>
          </a:p>
        </p:txBody>
      </p:sp>
      <p:sp>
        <p:nvSpPr>
          <p:cNvPr id="222" name="Obdélník 221"/>
          <p:cNvSpPr/>
          <p:nvPr/>
        </p:nvSpPr>
        <p:spPr>
          <a:xfrm>
            <a:off x="8215338" y="85723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3</a:t>
            </a:r>
            <a:endParaRPr lang="cs-CZ" sz="1100" dirty="0"/>
          </a:p>
        </p:txBody>
      </p:sp>
      <p:sp>
        <p:nvSpPr>
          <p:cNvPr id="223" name="Obdélník 222"/>
          <p:cNvSpPr/>
          <p:nvPr/>
        </p:nvSpPr>
        <p:spPr>
          <a:xfrm>
            <a:off x="8215338" y="50004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</a:t>
            </a:r>
            <a:endParaRPr lang="cs-CZ" sz="1100" dirty="0"/>
          </a:p>
        </p:txBody>
      </p:sp>
      <p:sp>
        <p:nvSpPr>
          <p:cNvPr id="224" name="Obdélník 223"/>
          <p:cNvSpPr/>
          <p:nvPr/>
        </p:nvSpPr>
        <p:spPr>
          <a:xfrm>
            <a:off x="8215338" y="514351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27</a:t>
            </a:r>
            <a:endParaRPr lang="cs-CZ" sz="1100" dirty="0"/>
          </a:p>
        </p:txBody>
      </p:sp>
      <p:sp>
        <p:nvSpPr>
          <p:cNvPr id="225" name="Obdélník 224"/>
          <p:cNvSpPr/>
          <p:nvPr/>
        </p:nvSpPr>
        <p:spPr>
          <a:xfrm>
            <a:off x="8572528" y="478632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26</a:t>
            </a:r>
            <a:endParaRPr lang="cs-CZ" sz="1100" dirty="0"/>
          </a:p>
        </p:txBody>
      </p:sp>
      <p:sp>
        <p:nvSpPr>
          <p:cNvPr id="226" name="Obdélník 225"/>
          <p:cNvSpPr/>
          <p:nvPr/>
        </p:nvSpPr>
        <p:spPr>
          <a:xfrm>
            <a:off x="8572528" y="442913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24</a:t>
            </a:r>
            <a:endParaRPr lang="cs-CZ" sz="1100" dirty="0"/>
          </a:p>
        </p:txBody>
      </p:sp>
      <p:sp>
        <p:nvSpPr>
          <p:cNvPr id="227" name="Obdélník 226"/>
          <p:cNvSpPr/>
          <p:nvPr/>
        </p:nvSpPr>
        <p:spPr>
          <a:xfrm>
            <a:off x="8572528" y="407194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22</a:t>
            </a:r>
            <a:endParaRPr lang="cs-CZ" sz="1100" dirty="0"/>
          </a:p>
        </p:txBody>
      </p:sp>
      <p:sp>
        <p:nvSpPr>
          <p:cNvPr id="228" name="Obdélník 227"/>
          <p:cNvSpPr/>
          <p:nvPr/>
        </p:nvSpPr>
        <p:spPr>
          <a:xfrm>
            <a:off x="8572528" y="371475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20</a:t>
            </a:r>
            <a:endParaRPr lang="cs-CZ" sz="1100" dirty="0"/>
          </a:p>
        </p:txBody>
      </p:sp>
      <p:sp>
        <p:nvSpPr>
          <p:cNvPr id="229" name="Obdélník 228"/>
          <p:cNvSpPr/>
          <p:nvPr/>
        </p:nvSpPr>
        <p:spPr>
          <a:xfrm>
            <a:off x="8572528" y="335756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18</a:t>
            </a:r>
            <a:endParaRPr lang="cs-CZ" sz="1100" dirty="0"/>
          </a:p>
        </p:txBody>
      </p:sp>
      <p:sp>
        <p:nvSpPr>
          <p:cNvPr id="230" name="Obdélník 229"/>
          <p:cNvSpPr/>
          <p:nvPr/>
        </p:nvSpPr>
        <p:spPr>
          <a:xfrm>
            <a:off x="8572528" y="300037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16</a:t>
            </a:r>
            <a:endParaRPr lang="cs-CZ" sz="1100" dirty="0"/>
          </a:p>
        </p:txBody>
      </p:sp>
      <p:sp>
        <p:nvSpPr>
          <p:cNvPr id="231" name="Obdélník 230"/>
          <p:cNvSpPr/>
          <p:nvPr/>
        </p:nvSpPr>
        <p:spPr>
          <a:xfrm>
            <a:off x="8572528" y="264318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14</a:t>
            </a:r>
            <a:endParaRPr lang="cs-CZ" sz="1100" dirty="0"/>
          </a:p>
        </p:txBody>
      </p:sp>
      <p:sp>
        <p:nvSpPr>
          <p:cNvPr id="232" name="Obdélník 231"/>
          <p:cNvSpPr/>
          <p:nvPr/>
        </p:nvSpPr>
        <p:spPr>
          <a:xfrm>
            <a:off x="8572528" y="228599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12</a:t>
            </a:r>
            <a:endParaRPr lang="cs-CZ" sz="1100" dirty="0"/>
          </a:p>
        </p:txBody>
      </p:sp>
      <p:sp>
        <p:nvSpPr>
          <p:cNvPr id="233" name="Obdélník 232"/>
          <p:cNvSpPr/>
          <p:nvPr/>
        </p:nvSpPr>
        <p:spPr>
          <a:xfrm>
            <a:off x="8572528" y="192880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10</a:t>
            </a:r>
            <a:endParaRPr lang="cs-CZ" sz="1100" dirty="0"/>
          </a:p>
        </p:txBody>
      </p:sp>
      <p:sp>
        <p:nvSpPr>
          <p:cNvPr id="234" name="Obdélník 233"/>
          <p:cNvSpPr/>
          <p:nvPr/>
        </p:nvSpPr>
        <p:spPr>
          <a:xfrm>
            <a:off x="8572528" y="157161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8</a:t>
            </a:r>
            <a:endParaRPr lang="cs-CZ" sz="1100" dirty="0"/>
          </a:p>
        </p:txBody>
      </p:sp>
      <p:sp>
        <p:nvSpPr>
          <p:cNvPr id="235" name="Obdélník 234"/>
          <p:cNvSpPr/>
          <p:nvPr/>
        </p:nvSpPr>
        <p:spPr>
          <a:xfrm>
            <a:off x="8572528" y="121442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6</a:t>
            </a:r>
            <a:endParaRPr lang="cs-CZ" sz="1100" dirty="0"/>
          </a:p>
        </p:txBody>
      </p:sp>
      <p:sp>
        <p:nvSpPr>
          <p:cNvPr id="236" name="Obdélník 235"/>
          <p:cNvSpPr/>
          <p:nvPr/>
        </p:nvSpPr>
        <p:spPr>
          <a:xfrm>
            <a:off x="8572528" y="85723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4</a:t>
            </a:r>
            <a:endParaRPr lang="cs-CZ" sz="1100" dirty="0"/>
          </a:p>
        </p:txBody>
      </p:sp>
      <p:sp>
        <p:nvSpPr>
          <p:cNvPr id="237" name="Obdélník 236"/>
          <p:cNvSpPr/>
          <p:nvPr/>
        </p:nvSpPr>
        <p:spPr>
          <a:xfrm>
            <a:off x="8572528" y="50004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</a:t>
            </a:r>
            <a:endParaRPr lang="cs-CZ" sz="1100" dirty="0"/>
          </a:p>
        </p:txBody>
      </p:sp>
      <p:sp>
        <p:nvSpPr>
          <p:cNvPr id="238" name="Obdélník 237"/>
          <p:cNvSpPr/>
          <p:nvPr/>
        </p:nvSpPr>
        <p:spPr>
          <a:xfrm>
            <a:off x="8572528" y="5143512"/>
            <a:ext cx="357190" cy="35719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28</a:t>
            </a:r>
            <a:endParaRPr lang="cs-CZ" sz="1100" dirty="0"/>
          </a:p>
        </p:txBody>
      </p:sp>
      <p:sp>
        <p:nvSpPr>
          <p:cNvPr id="170" name="Šestiúhelník 16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43372" y="484233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Šestiúhelník 17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761548" y="113066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Šestiúhelník 17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12879" y="113066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Šestiúhelník 17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04358" y="1773610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Šestiúhelník 174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55689" y="1773609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Šestiúhelník 175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870069" y="1737890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Šestiúhelník 176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059485" y="2402055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Šestiúhelník 177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786182" y="242541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Šestiúhelník 17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25196" y="2425418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Šestiúhelník 17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239576" y="2391995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estiúhelník 180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714612" y="3038726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Šestiúhelník 18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28992" y="3059492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Šestiúhelník 18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59978" y="3057350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Šestiúhelník 18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898992" y="3059801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Šestiúhelník 184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596766" y="305511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Šestiúhelník 185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332788" y="367278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Šestiúhelník 186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059485" y="369063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Šestiúhelník 187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803218" y="369063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22158" y="3702436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Šestiúhelník 18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239576" y="3702436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Šestiúhelník 190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978590" y="369063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Šestiúhelník 19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1975597" y="4345377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Šestiúhelník 19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714612" y="4335045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Šestiúhelník 19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33592" y="4345378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Šestiúhelník 194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52651" y="4345378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Šestiúhelník 195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879037" y="4345378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Šestiúhelník 196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582918" y="4350870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Šestiúhelník 197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6311146" y="4336584"/>
            <a:ext cx="857256" cy="739014"/>
          </a:xfrm>
          <a:prstGeom prst="hexagon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Šestiúhelník 19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59978" y="484233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Šestiúhelník 19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773865" y="113066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Šestiúhelník 200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16107" y="110101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Šestiúhelník 20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28992" y="178787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Šestiúhelník 20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59978" y="177360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Šestiúhelník 20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898992" y="1743961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Šestiúhelník 204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059485" y="2416552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Šestiúhelník 205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802078" y="242541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Šestiúhelník 206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42232" y="241824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Šestiúhelník 207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268499" y="240205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Šestiúhelník 20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714611" y="303872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Šestiúhelník 20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53626" y="3059801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Šestiúhelník 23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71585" y="3055116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0" name="Šestiúhelník 23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911739" y="3055116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1" name="Šestiúhelník 240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628017" y="3038724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Šestiúhelník 24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320095" y="368233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Šestiúhelník 24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059484" y="371670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Šestiúhelník 24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802078" y="371670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Šestiúhelník 244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529485" y="371670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Šestiúhelník 245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258510" y="3716705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Šestiúhelník 246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997524" y="369063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Šestiúhelník 247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1987914" y="4348728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Šestiúhelník 248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2714611" y="435921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0" name="Šestiúhelník 249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3441309" y="435921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Šestiúhelník 250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171585" y="435921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Šestiúhelník 251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4898992" y="4372669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3" name="Šestiúhelník 252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5618051" y="4359217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Šestiúhelník 253">
            <a:hlinkClick r:id="rId2" action="ppaction://hlinksldjump"/>
          </p:cNvPr>
          <p:cNvSpPr>
            <a:spLocks noChangeAspect="1"/>
          </p:cNvSpPr>
          <p:nvPr/>
        </p:nvSpPr>
        <p:spPr>
          <a:xfrm rot="16200000">
            <a:off x="6335780" y="4360312"/>
            <a:ext cx="857256" cy="739014"/>
          </a:xfrm>
          <a:prstGeom prst="hexagon">
            <a:avLst/>
          </a:prstGeom>
          <a:solidFill>
            <a:srgbClr val="FF3300"/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7"/>
                  </p:tgtEl>
                </p:cond>
              </p:nextCondLst>
            </p:seq>
            <p:seq concurrent="1" nextAc="seek">
              <p:cTn id="253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4" fill="hold">
                      <p:stCondLst>
                        <p:cond delay="0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59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0" fill="hold">
                      <p:stCondLst>
                        <p:cond delay="0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71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2" fill="hold">
                      <p:stCondLst>
                        <p:cond delay="0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4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295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6" fill="hold">
                      <p:stCondLst>
                        <p:cond delay="0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301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2" fill="hold">
                      <p:stCondLst>
                        <p:cond delay="0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313" restart="whenNotActive" fill="hold" evtFilter="cancelBubble" nodeType="interactiveSeq">
                <p:stCondLst>
                  <p:cond evt="onClick" delay="0">
                    <p:tgtEl>
                      <p:spTgt spid="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4" fill="hold">
                      <p:stCondLst>
                        <p:cond delay="0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1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32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6" fill="hold">
                      <p:stCondLst>
                        <p:cond delay="0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</p:childTnLst>
        </p:cTn>
      </p:par>
    </p:tnLst>
    <p:bldLst>
      <p:bldP spid="170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39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1475656" y="780756"/>
            <a:ext cx="5732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 algn="ctr">
              <a:buAutoNum type="arabicPeriod"/>
            </a:pPr>
            <a:r>
              <a:rPr lang="cs-CZ" sz="4000" b="1" dirty="0" smtClean="0">
                <a:solidFill>
                  <a:srgbClr val="7030A0"/>
                </a:solidFill>
              </a:rPr>
              <a:t>Tělo řas se nazývá: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stélka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54372" y="5773164"/>
            <a:ext cx="27146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ŘEŠENÍ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4" name="Stužka nahoru 33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Šestiúhelník 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s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2. Věda o vnitřní stavbě organismů se nazývá: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anatomie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a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3. Otvory v krycím pletivu, které slouží k výměně plynů, se nazývají: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průduchy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4. Vynálezce mikroskopu: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8665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Antony van </a:t>
            </a:r>
            <a:r>
              <a:rPr lang="cs-CZ" sz="3600" b="1" dirty="0" err="1" smtClean="0">
                <a:solidFill>
                  <a:srgbClr val="FFFF66"/>
                </a:solidFill>
              </a:rPr>
              <a:t>Leeuwenhoek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</a:rPr>
              <a:t>AvL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5. Každá buňka má na povrchu polopropustnou blánu zvanou: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plazmatická membrána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</a:rPr>
              <a:t>pm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6. Samičí pohlavní orgány mechů a kapradin se nazývají: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zárodečníky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z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7. Dendrologie je vědní obor, který se zabývá: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dřevinami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7544" y="78075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8. Struktura v eukaryotické buňce, kde dochází k syntéze látek se nazývá: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36096" y="3189373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endoplazmatické retikulum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</a:rPr>
              <a:t>er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9. Vnější pevný propustný obal některých buněk je: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FFFF66"/>
                </a:solidFill>
              </a:rPr>
              <a:t>b</a:t>
            </a:r>
            <a:r>
              <a:rPr lang="cs-CZ" sz="3600" b="1" dirty="0" smtClean="0">
                <a:solidFill>
                  <a:srgbClr val="FFFF66"/>
                </a:solidFill>
              </a:rPr>
              <a:t>uněčná stěna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</a:rPr>
              <a:t>bs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10. V lodyze přesličky rolní se ukládá chemická sloučenina, díky které je lodyha drsná. Jde o: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oxid křemičitý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ok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11. Játrovky řadíme do oddělení: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mechorosty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m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39552" y="780756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12. Drobná tělíska v buňce, která umí syntetizovat bílkoviny se nazývají: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ribozomy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r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13. Typ buňky, evolučně starší s jednodušší stavbou nazýváme: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66"/>
                </a:solidFill>
              </a:rPr>
              <a:t>prokaryotní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Stužka nahoru 10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14. Buněčné součásti, které vykonávají určité funkce jsou: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organely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o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15. Ve kterých buňkách jsou přítomny mitochondrie?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eukaryotické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16. Která buněčná součást obsahuje chromozomy?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jádro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j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780756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17. Díky fotosyntéze vznikla ochranná vrstva Země, která odráží UV záření. Jedná se o: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FFFF66"/>
                </a:solidFill>
              </a:rPr>
              <a:t>o</a:t>
            </a:r>
            <a:r>
              <a:rPr lang="cs-CZ" sz="3600" b="1" dirty="0" smtClean="0">
                <a:solidFill>
                  <a:srgbClr val="FFFF66"/>
                </a:solidFill>
              </a:rPr>
              <a:t>zonová vrstva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ov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18. Soubory buněk stejného tvaru a funkce u rostlin vytváří: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pletiva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780756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19. Buňky s velmi tlustými buněčnými stěnami tvoří pletivo zvané: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sklerenchym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s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20. Kořen, stonek a list jsou orgány rostlin společně nazývané: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vegetativní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21. U některých buněk se nachází orgán pohybu. Je to: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bičík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b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22. Autorem evoluční teorie vzniku života je: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Charles Darwin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rgbClr val="FF0000"/>
                </a:solidFill>
              </a:rPr>
              <a:t>ChD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23. Samčí pohlavní orgány mechů a kapradin se nazývají: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pelatky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24. Základní systematickou jednotkou v biologii je: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druh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25. Český vědec, který studoval buňky, pletiva a tkáně byl: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65894" y="3189373"/>
            <a:ext cx="27146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Jan Evangelista Purkyně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0" name="Stužka nahoru 9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JEP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26. Z výtrusu u mechů vyklíčí: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66"/>
                </a:solidFill>
              </a:rPr>
              <a:t>prvoklíček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27. Autorem binomické nomenklatury je: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</a:rPr>
              <a:t>Carl von Linné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</a:rPr>
              <a:t>CvL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780756"/>
            <a:ext cx="75529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28. Útvar, který vyklíčí z výtrusu kapradin se nazývá: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65894" y="318937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66"/>
                </a:solidFill>
              </a:rPr>
              <a:t>prokel</a:t>
            </a:r>
            <a:endParaRPr lang="cs-CZ" sz="3600" b="1" dirty="0">
              <a:solidFill>
                <a:srgbClr val="FF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372" y="572108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ŘEŠENÍ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Stužka nahoru 8">
            <a:hlinkClick r:id="rId2" action="ppaction://hlinksldjump"/>
          </p:cNvPr>
          <p:cNvSpPr/>
          <p:nvPr/>
        </p:nvSpPr>
        <p:spPr>
          <a:xfrm>
            <a:off x="6035054" y="5298530"/>
            <a:ext cx="2345484" cy="845114"/>
          </a:xfrm>
          <a:prstGeom prst="ribbon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ZPĚT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529628" y="2766907"/>
            <a:ext cx="1584176" cy="1368152"/>
          </a:xfrm>
          <a:prstGeom prst="hexagon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77768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rgbClr val="7030A0"/>
                </a:solidFill>
              </a:rPr>
              <a:t>Pravidla hry: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Hru </a:t>
            </a:r>
            <a:r>
              <a:rPr lang="cs-CZ" sz="2000" dirty="0" smtClean="0">
                <a:solidFill>
                  <a:srgbClr val="7030A0"/>
                </a:solidFill>
              </a:rPr>
              <a:t>hrají dva hráči (dvě družstva).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Hru zahajuje hráč, který </a:t>
            </a:r>
            <a:r>
              <a:rPr lang="cs-CZ" sz="2000" dirty="0" smtClean="0">
                <a:solidFill>
                  <a:srgbClr val="7030A0"/>
                </a:solidFill>
              </a:rPr>
              <a:t>vyhrál rozlosování (kostkou, losováním, </a:t>
            </a:r>
            <a:r>
              <a:rPr lang="cs-CZ" sz="2000" smtClean="0">
                <a:solidFill>
                  <a:srgbClr val="7030A0"/>
                </a:solidFill>
              </a:rPr>
              <a:t>střiháním...).</a:t>
            </a:r>
            <a:endParaRPr lang="cs-CZ" sz="2000" dirty="0" smtClean="0">
              <a:solidFill>
                <a:srgbClr val="7030A0"/>
              </a:solidFill>
            </a:endParaRPr>
          </a:p>
          <a:p>
            <a:pPr marL="342900" indent="-3429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Hráč vybere políčko  s číslem od 1 do 28 z hracího pole. Po kliknutí na vybrané políčko se otevře soutěžní otázka. </a:t>
            </a:r>
            <a:r>
              <a:rPr lang="cs-CZ" sz="2000" dirty="0" smtClean="0">
                <a:solidFill>
                  <a:srgbClr val="7030A0"/>
                </a:solidFill>
              </a:rPr>
              <a:t>V </a:t>
            </a:r>
            <a:r>
              <a:rPr lang="cs-CZ" sz="2000" dirty="0" smtClean="0">
                <a:solidFill>
                  <a:srgbClr val="7030A0"/>
                </a:solidFill>
              </a:rPr>
              <a:t>případě správné odpovědi se hra vrací </a:t>
            </a:r>
            <a:r>
              <a:rPr lang="cs-CZ" sz="2000" dirty="0" smtClean="0">
                <a:solidFill>
                  <a:srgbClr val="7030A0"/>
                </a:solidFill>
              </a:rPr>
              <a:t>pomocí tlačítka </a:t>
            </a:r>
            <a:r>
              <a:rPr lang="cs-CZ" sz="2000" u="sng" dirty="0" smtClean="0">
                <a:solidFill>
                  <a:srgbClr val="7030A0"/>
                </a:solidFill>
              </a:rPr>
              <a:t>zpět</a:t>
            </a:r>
            <a:r>
              <a:rPr lang="cs-CZ" sz="2000" dirty="0" smtClean="0">
                <a:solidFill>
                  <a:srgbClr val="7030A0"/>
                </a:solidFill>
              </a:rPr>
              <a:t> zpátky na </a:t>
            </a:r>
            <a:r>
              <a:rPr lang="cs-CZ" sz="2000" dirty="0" smtClean="0">
                <a:solidFill>
                  <a:srgbClr val="7030A0"/>
                </a:solidFill>
              </a:rPr>
              <a:t>základní hrací pole  a </a:t>
            </a:r>
            <a:r>
              <a:rPr lang="cs-CZ" sz="2000" dirty="0" smtClean="0">
                <a:solidFill>
                  <a:srgbClr val="7030A0"/>
                </a:solidFill>
              </a:rPr>
              <a:t>získané políčko </a:t>
            </a:r>
            <a:r>
              <a:rPr lang="cs-CZ" sz="2000" dirty="0" smtClean="0">
                <a:solidFill>
                  <a:srgbClr val="7030A0"/>
                </a:solidFill>
              </a:rPr>
              <a:t>je označeno barvou hráče kliknutím na příslušné políčko hodnotící tabulky po straně hracího pole.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 případě nesprávné odpovědi dostává možnost odpovědět druhý hráč. Pokud odmítne odpovědět, rozhoduje o přidělení hracího políčka </a:t>
            </a:r>
            <a:r>
              <a:rPr lang="cs-CZ" sz="2000" dirty="0" smtClean="0">
                <a:solidFill>
                  <a:srgbClr val="7030A0"/>
                </a:solidFill>
              </a:rPr>
              <a:t>los (kostkou, losováním, stříháním ...).</a:t>
            </a:r>
            <a:endParaRPr lang="cs-CZ" sz="2000" dirty="0" smtClean="0">
              <a:solidFill>
                <a:srgbClr val="7030A0"/>
              </a:solidFill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Ve hře pokračuje hráč, který nezískal barevné pole.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Ve hře vítězí hráč, kterému se podaří  dříve propojit všechny tři strany trojúhelníku.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Moderátor (učitel či pověřený žák) dohlíží na správnost </a:t>
            </a:r>
            <a:r>
              <a:rPr lang="cs-CZ" sz="2000" dirty="0" smtClean="0">
                <a:solidFill>
                  <a:srgbClr val="7030A0"/>
                </a:solidFill>
              </a:rPr>
              <a:t>odpovědí a obsluhuje  herní pole.</a:t>
            </a:r>
            <a:endParaRPr lang="cs-CZ" sz="2000" dirty="0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773</Words>
  <Application>Microsoft Office PowerPoint</Application>
  <PresentationFormat>Předvádění na obrazovce (4:3)</PresentationFormat>
  <Paragraphs>258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36</cp:revision>
  <dcterms:created xsi:type="dcterms:W3CDTF">2009-05-04T14:26:57Z</dcterms:created>
  <dcterms:modified xsi:type="dcterms:W3CDTF">2013-05-20T09:35:50Z</dcterms:modified>
</cp:coreProperties>
</file>