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68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9" r:id="rId14"/>
    <p:sldId id="27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737DCC-00A5-4E88-B625-5D682B9429DF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0D6A98-2DCD-4FDD-A3D7-270A275495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737DCC-00A5-4E88-B625-5D682B9429DF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0D6A98-2DCD-4FDD-A3D7-270A275495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737DCC-00A5-4E88-B625-5D682B9429DF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0D6A98-2DCD-4FDD-A3D7-270A275495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737DCC-00A5-4E88-B625-5D682B9429DF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0D6A98-2DCD-4FDD-A3D7-270A275495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737DCC-00A5-4E88-B625-5D682B9429DF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0D6A98-2DCD-4FDD-A3D7-270A275495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737DCC-00A5-4E88-B625-5D682B9429DF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0D6A98-2DCD-4FDD-A3D7-270A275495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737DCC-00A5-4E88-B625-5D682B9429DF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0D6A98-2DCD-4FDD-A3D7-270A275495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737DCC-00A5-4E88-B625-5D682B9429DF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0D6A98-2DCD-4FDD-A3D7-270A275495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737DCC-00A5-4E88-B625-5D682B9429DF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0D6A98-2DCD-4FDD-A3D7-270A275495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737DCC-00A5-4E88-B625-5D682B9429DF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0D6A98-2DCD-4FDD-A3D7-270A275495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737DCC-00A5-4E88-B625-5D682B9429DF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0D6A98-2DCD-4FDD-A3D7-270A2754954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737DCC-00A5-4E88-B625-5D682B9429DF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0D6A98-2DCD-4FDD-A3D7-270A2754954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image" Target="../media/image4.jpeg"/><Relationship Id="rId2" Type="http://schemas.openxmlformats.org/officeDocument/2006/relationships/hyperlink" Target="//upload.wikimedia.org/wikipedia/commons/3/30/Plane_loucky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2/2c/Alnus_glutinosa_-_fruits_and_seeds.jpg" TargetMode="External"/><Relationship Id="rId5" Type="http://schemas.openxmlformats.org/officeDocument/2006/relationships/image" Target="../media/image3.jpeg"/><Relationship Id="rId4" Type="http://schemas.openxmlformats.org/officeDocument/2006/relationships/hyperlink" Target="//upload.wikimedia.org/wikipedia/commons/c/c9/Alnus_glutinosa_tervalepp%C3%A4_lehti.jpg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//upload.wikimedia.org/wikipedia/commons/e/ef/Illustration_Quercus_robur0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hyperlink" Target="//upload.wikimedia.org/wikipedia/commons/8/8b/Praha,_Doln%C3%AD_B%C4%9Bchovice,_Xaverovsk%C3%BD_h%C3%A1j,_cesta.jpg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//upload.wikimedia.org/wikipedia/commons/0/0a/Bucina-na-uboci-Bourneho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eg"/><Relationship Id="rId4" Type="http://schemas.openxmlformats.org/officeDocument/2006/relationships/hyperlink" Target="//upload.wikimedia.org/wikipedia/commons/9/9e/Podbranc.jpg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3/3f/Acer_pseudoplatanus_infloresc_kz.JPG" TargetMode="Externa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hyperlink" Target="//upload.wikimedia.org/wikipedia/commons/5/52/Tilia-cordata2.JPG" TargetMode="External"/><Relationship Id="rId4" Type="http://schemas.openxmlformats.org/officeDocument/2006/relationships/image" Target="../media/image10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hyperlink" Target="//upload.wikimedia.org/wikipedia/commons/f/fa/Illustration_Abies_alba0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jpeg"/><Relationship Id="rId4" Type="http://schemas.openxmlformats.org/officeDocument/2006/relationships/hyperlink" Target="//upload.wikimedia.org/wikipedia/commons/c/c1/Choustnik_pohled_z_hradu_choustnika.jpg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hyperlink" Target="//upload.wikimedia.org/wikipedia/commons/f/f8/Picea_abies_Karkonosze.JPG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hyperlink" Target="//upload.wikimedia.org/wikipedia/commons/b/ba/Pohori_na_sumave_global.jpg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hyperlink" Target="//upload.wikimedia.org/wikipedia/commons/d/d3/Praded.JPG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hyperlink" Target="//upload.wikimedia.org/wikipedia/commons/8/8b/VelkaKotlina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jpeg"/><Relationship Id="rId4" Type="http://schemas.openxmlformats.org/officeDocument/2006/relationships/hyperlink" Target="//upload.wikimedia.org/wikipedia/commons/6/60/PR_Kle%C4%8Dov%C3%A9_louky_-_Velk%C3%A1_Kle%C4%8Dov%C3%A1_louka3.jpg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Praded.JPG" TargetMode="External"/><Relationship Id="rId3" Type="http://schemas.openxmlformats.org/officeDocument/2006/relationships/hyperlink" Target="http://cs.wikipedia.org/wiki/Soubor:Tilia-cordata2.JPG" TargetMode="External"/><Relationship Id="rId7" Type="http://schemas.openxmlformats.org/officeDocument/2006/relationships/hyperlink" Target="http://cs.wikipedia.org/wiki/Soubor:Pohori_na_sumave_global.jpg" TargetMode="External"/><Relationship Id="rId2" Type="http://schemas.openxmlformats.org/officeDocument/2006/relationships/hyperlink" Target="http://cs.wikipedia.org/wiki/Soubor:Acer_pseudoplatanus_infloresc_kz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Picea_abies_Karkonosze.JPG" TargetMode="External"/><Relationship Id="rId5" Type="http://schemas.openxmlformats.org/officeDocument/2006/relationships/hyperlink" Target="http://cs.wikipedia.org/wiki/Soubor:Choustnik_pohled_z_hradu_choustnika.jpg" TargetMode="External"/><Relationship Id="rId4" Type="http://schemas.openxmlformats.org/officeDocument/2006/relationships/hyperlink" Target="http://upload.wikimedia.org/wikipedia/commons/f/fa/Illustration_Abies_alba0.jpg" TargetMode="External"/><Relationship Id="rId9" Type="http://schemas.openxmlformats.org/officeDocument/2006/relationships/hyperlink" Target="http://cs.wikipedia.org/wiki/Soubor:VelkaKotlina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VY_52_INOVACE_52_Výšková </a:t>
            </a:r>
            <a:r>
              <a:rPr lang="cs-CZ" sz="3200" b="1" smtClean="0"/>
              <a:t>členitost bioty </a:t>
            </a:r>
            <a:r>
              <a:rPr lang="cs-CZ" sz="3200" b="1" dirty="0" smtClean="0"/>
              <a:t>ČR</a:t>
            </a: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hangingPunct="1"/>
            <a:r>
              <a:rPr lang="cs-CZ">
                <a:latin typeface="Arial" charset="0"/>
                <a:cs typeface="Arial" charset="0"/>
              </a:rPr>
              <a:t>Základní škola a Mateřská škola Choustník, okres Tábor</a:t>
            </a:r>
            <a:endParaRPr lang="cs-CZ">
              <a:latin typeface="Calibri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16529297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</a:p>
          <a:p>
            <a:r>
              <a:rPr lang="cs-CZ" dirty="0"/>
              <a:t>Základní škola, 2. stupeň.</a:t>
            </a:r>
          </a:p>
          <a:p>
            <a:r>
              <a:rPr lang="cs-CZ" dirty="0" smtClean="0"/>
              <a:t>Žáci se seznámí s vegetačními stupni na území ČR, jejich původním pokryvem a současným využitím.</a:t>
            </a:r>
          </a:p>
          <a:p>
            <a:r>
              <a:rPr lang="cs-CZ" dirty="0" smtClean="0"/>
              <a:t>Pomůcky: Školní atlas ČR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584700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Výšková členitost bioty ČR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Celé území leží v oblasti </a:t>
            </a:r>
            <a:r>
              <a:rPr lang="cs-CZ" b="1" dirty="0" smtClean="0"/>
              <a:t>lesů mírného pásu </a:t>
            </a:r>
            <a:r>
              <a:rPr lang="cs-CZ" dirty="0" smtClean="0"/>
              <a:t>Odlišnosti jsou dány </a:t>
            </a:r>
            <a:r>
              <a:rPr lang="cs-CZ" b="1" dirty="0" smtClean="0"/>
              <a:t>nadmořskou výškou</a:t>
            </a:r>
            <a:r>
              <a:rPr lang="cs-CZ" dirty="0" smtClean="0"/>
              <a:t>, se kterou klesá teplota a roste množství srážek</a:t>
            </a:r>
          </a:p>
          <a:p>
            <a:r>
              <a:rPr lang="cs-CZ" dirty="0" smtClean="0"/>
              <a:t>Podle tohoto kritéria rozlišujeme 9 </a:t>
            </a:r>
            <a:r>
              <a:rPr lang="cs-CZ" b="1" dirty="0" smtClean="0"/>
              <a:t>vegetačních stupňů</a:t>
            </a:r>
            <a:r>
              <a:rPr lang="cs-CZ" dirty="0" smtClean="0"/>
              <a:t>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 Údolní niva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oblastech pravidelně </a:t>
            </a:r>
            <a:r>
              <a:rPr lang="cs-CZ" b="1" dirty="0" smtClean="0"/>
              <a:t>zaplavovaných</a:t>
            </a:r>
            <a:r>
              <a:rPr lang="cs-CZ" dirty="0" smtClean="0"/>
              <a:t>, na nivních půdách, vyskytují se zde </a:t>
            </a:r>
          </a:p>
          <a:p>
            <a:pPr marL="0" indent="0">
              <a:buNone/>
            </a:pPr>
            <a:r>
              <a:rPr lang="cs-CZ" dirty="0" smtClean="0"/>
              <a:t>    tzv. </a:t>
            </a:r>
            <a:r>
              <a:rPr lang="cs-CZ" b="1" dirty="0" smtClean="0"/>
              <a:t>lužní lesy </a:t>
            </a:r>
          </a:p>
          <a:p>
            <a:r>
              <a:rPr lang="cs-CZ" dirty="0" smtClean="0"/>
              <a:t>Vrba, olše, jasan, dub, habr, jilm</a:t>
            </a:r>
          </a:p>
          <a:p>
            <a:r>
              <a:rPr lang="cs-CZ" dirty="0" smtClean="0"/>
              <a:t>Bohatá přízemní vegetace</a:t>
            </a:r>
            <a:endParaRPr lang="cs-CZ" dirty="0"/>
          </a:p>
        </p:txBody>
      </p:sp>
      <p:pic>
        <p:nvPicPr>
          <p:cNvPr id="1026" name="Picture 2" descr="Soubor:Plane loucky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500327"/>
            <a:ext cx="2936310" cy="22022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Soubor:Alnus glutinosa tervaleppä lehti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6481" y="4309452"/>
            <a:ext cx="2385117" cy="23931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Soubor:Alnus glutinosa - fruits and seeds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2204864"/>
            <a:ext cx="2676545" cy="1910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5292080" y="630932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475862" y="630932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8676456" y="400506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2. Dubový vegetační stupeň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Nížiny a ploché pahorkatiny</a:t>
            </a:r>
          </a:p>
          <a:p>
            <a:r>
              <a:rPr lang="cs-CZ" dirty="0" smtClean="0"/>
              <a:t>Původně dub zimní, dnes zemědělská půda</a:t>
            </a:r>
          </a:p>
          <a:p>
            <a:r>
              <a:rPr lang="cs-CZ" dirty="0" smtClean="0"/>
              <a:t>3 % </a:t>
            </a:r>
            <a:r>
              <a:rPr lang="cs-CZ" dirty="0" smtClean="0"/>
              <a:t>lesů</a:t>
            </a:r>
            <a:endParaRPr lang="cs-CZ" dirty="0"/>
          </a:p>
        </p:txBody>
      </p:sp>
      <p:pic>
        <p:nvPicPr>
          <p:cNvPr id="2050" name="Picture 2" descr="Soubor:Illustration Quercus robur0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765539"/>
            <a:ext cx="1535039" cy="24651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Soubor:Praha, Dolní Běchovice, Xaverovský háj, cesta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5" y="2988347"/>
            <a:ext cx="4336097" cy="2888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2583153" y="5823913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7236296" y="6008579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3. Bukovo – dubový stupeň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Pahorkatiny</a:t>
            </a:r>
          </a:p>
          <a:p>
            <a:r>
              <a:rPr lang="cs-CZ" dirty="0" smtClean="0"/>
              <a:t>Zemědělské využití</a:t>
            </a:r>
          </a:p>
          <a:p>
            <a:r>
              <a:rPr lang="cs-CZ" dirty="0" smtClean="0"/>
              <a:t>10 % </a:t>
            </a:r>
            <a:r>
              <a:rPr lang="cs-CZ" dirty="0" smtClean="0"/>
              <a:t>lesů</a:t>
            </a:r>
            <a:endParaRPr lang="cs-CZ" dirty="0"/>
          </a:p>
        </p:txBody>
      </p:sp>
      <p:pic>
        <p:nvPicPr>
          <p:cNvPr id="3074" name="Picture 2" descr="Soubor:Bucina-na-uboci-Bourneho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573016"/>
            <a:ext cx="3665984" cy="2749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Soubor:Podbranc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2564904"/>
            <a:ext cx="4017674" cy="26717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225486" y="595317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884368" y="537321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4. Dubovo – bukový stupeň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Převaha buku + dub, javor, lípa</a:t>
            </a:r>
          </a:p>
          <a:p>
            <a:r>
              <a:rPr lang="cs-CZ" dirty="0" smtClean="0"/>
              <a:t>30 % </a:t>
            </a:r>
            <a:r>
              <a:rPr lang="cs-CZ" dirty="0" smtClean="0"/>
              <a:t>lesů</a:t>
            </a:r>
            <a:endParaRPr lang="cs-CZ" dirty="0"/>
          </a:p>
        </p:txBody>
      </p:sp>
      <p:pic>
        <p:nvPicPr>
          <p:cNvPr id="5" name="Obrázek 4" descr="buk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05408" y="3154440"/>
            <a:ext cx="1676400" cy="2724150"/>
          </a:xfrm>
          <a:prstGeom prst="rect">
            <a:avLst/>
          </a:prstGeom>
        </p:spPr>
      </p:pic>
      <p:pic>
        <p:nvPicPr>
          <p:cNvPr id="4098" name="Picture 2" descr="Soubor:Acer pseudoplatanus infloresc kz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2790506"/>
            <a:ext cx="2589014" cy="34520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Soubor:Tilia-cordata2.JPG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3063568"/>
            <a:ext cx="3601957" cy="29058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539552" y="596946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347864" y="633879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444208" y="6069595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5. Dubovo – jehličnatý stupeň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Pahorkatiny a vrchoviny</a:t>
            </a:r>
          </a:p>
          <a:p>
            <a:r>
              <a:rPr lang="cs-CZ" dirty="0" smtClean="0"/>
              <a:t>Dub, jedle, smrk</a:t>
            </a:r>
          </a:p>
          <a:p>
            <a:r>
              <a:rPr lang="cs-CZ" dirty="0" smtClean="0"/>
              <a:t>Původní vegetace našeho regionu</a:t>
            </a:r>
            <a:endParaRPr lang="cs-CZ" dirty="0"/>
          </a:p>
        </p:txBody>
      </p:sp>
      <p:pic>
        <p:nvPicPr>
          <p:cNvPr id="5122" name="Picture 2" descr="Soubor:Illustration Abies alba0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56992"/>
            <a:ext cx="2149624" cy="32847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Soubor:Choustnik pohled z hradu choustnika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3438015"/>
            <a:ext cx="4163616" cy="31227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2843808" y="6309320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11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8172400" y="6309320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6. Jedlovo – bukový stupeň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600 – 700 m n. m.</a:t>
            </a:r>
          </a:p>
          <a:p>
            <a:r>
              <a:rPr lang="cs-CZ" dirty="0" smtClean="0"/>
              <a:t>Lesů &gt; </a:t>
            </a:r>
            <a:r>
              <a:rPr lang="cs-CZ" dirty="0" smtClean="0"/>
              <a:t>50 %</a:t>
            </a:r>
            <a:endParaRPr lang="cs-CZ" dirty="0" smtClean="0"/>
          </a:p>
          <a:p>
            <a:r>
              <a:rPr lang="cs-CZ" dirty="0" smtClean="0"/>
              <a:t>Původní dřeviny nahrazeny </a:t>
            </a:r>
            <a:r>
              <a:rPr lang="cs-CZ" b="1" dirty="0" smtClean="0"/>
              <a:t>smrkovou monokulturou</a:t>
            </a:r>
          </a:p>
        </p:txBody>
      </p:sp>
      <p:pic>
        <p:nvPicPr>
          <p:cNvPr id="6146" name="Picture 2" descr="Soubor:Picea abies Karkonosze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3356992"/>
            <a:ext cx="2396040" cy="31947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796136" y="6309320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13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7. Smrkovo</a:t>
            </a:r>
            <a:r>
              <a:rPr lang="cs-CZ" dirty="0"/>
              <a:t> </a:t>
            </a:r>
            <a:r>
              <a:rPr lang="cs-CZ" dirty="0" smtClean="0"/>
              <a:t>– bukovo – jedlový stupeň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Pohraniční pohoří</a:t>
            </a:r>
          </a:p>
          <a:p>
            <a:r>
              <a:rPr lang="cs-CZ" dirty="0" smtClean="0"/>
              <a:t>95 % </a:t>
            </a:r>
            <a:r>
              <a:rPr lang="cs-CZ" dirty="0" smtClean="0"/>
              <a:t>lesů + pastviny</a:t>
            </a:r>
          </a:p>
          <a:p>
            <a:endParaRPr lang="cs-CZ" dirty="0"/>
          </a:p>
        </p:txBody>
      </p:sp>
      <p:pic>
        <p:nvPicPr>
          <p:cNvPr id="7170" name="Picture 2" descr="Soubor:Pohori na sumave global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852936"/>
            <a:ext cx="7620000" cy="3619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159552" y="6093296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14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8. Smrkový stupeň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Až k </a:t>
            </a:r>
            <a:r>
              <a:rPr lang="cs-CZ" b="1" dirty="0" smtClean="0"/>
              <a:t>horní hranici lesa </a:t>
            </a:r>
            <a:r>
              <a:rPr lang="cs-CZ" dirty="0" smtClean="0"/>
              <a:t>– 1200 až 1350 m n. m.</a:t>
            </a:r>
          </a:p>
          <a:p>
            <a:r>
              <a:rPr lang="cs-CZ" dirty="0" smtClean="0"/>
              <a:t>Krkonoše, Hrubý Jeseník</a:t>
            </a:r>
            <a:endParaRPr lang="cs-CZ" dirty="0"/>
          </a:p>
        </p:txBody>
      </p:sp>
      <p:pic>
        <p:nvPicPr>
          <p:cNvPr id="8194" name="Picture 2" descr="Soubor:Praded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2708920"/>
            <a:ext cx="5282952" cy="39622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7190656" y="6165304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15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9. Klečový stupeň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Nad horní hranicí lesa</a:t>
            </a:r>
          </a:p>
          <a:p>
            <a:r>
              <a:rPr lang="cs-CZ" dirty="0" smtClean="0"/>
              <a:t>Zakrslé jehličnany</a:t>
            </a:r>
            <a:endParaRPr lang="cs-CZ" dirty="0"/>
          </a:p>
        </p:txBody>
      </p:sp>
      <p:pic>
        <p:nvPicPr>
          <p:cNvPr id="9218" name="Picture 2" descr="Soubor:VelkaKotlina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996952"/>
            <a:ext cx="3810000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0" name="Picture 4" descr="Soubor:PR Klečové louky - Velká Klečová louka3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140968"/>
            <a:ext cx="3443536" cy="229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707904" y="5949280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16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820826" y="5522954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17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cs-CZ" smtClean="0"/>
              <a:t>Zdroje obrázků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968552"/>
          </a:xfrm>
        </p:spPr>
        <p:txBody>
          <a:bodyPr>
            <a:normAutofit fontScale="55000" lnSpcReduction="20000"/>
          </a:bodyPr>
          <a:lstStyle/>
          <a:p>
            <a:r>
              <a:rPr lang="cs-CZ" dirty="0" smtClean="0"/>
              <a:t>1 http</a:t>
            </a:r>
            <a:r>
              <a:rPr lang="cs-CZ" dirty="0"/>
              <a:t>://</a:t>
            </a:r>
            <a:r>
              <a:rPr lang="cs-CZ" dirty="0" smtClean="0"/>
              <a:t>cs.wikipedia.org/wiki/Soubor:Plane_loucky.jpg </a:t>
            </a:r>
            <a:r>
              <a:rPr lang="en-US" dirty="0"/>
              <a:t>[ citov</a:t>
            </a:r>
            <a:r>
              <a:rPr lang="cs-CZ" dirty="0"/>
              <a:t>á</a:t>
            </a:r>
            <a:r>
              <a:rPr lang="en-US" dirty="0"/>
              <a:t>no</a:t>
            </a:r>
            <a:r>
              <a:rPr lang="cs-CZ" dirty="0"/>
              <a:t> 21.11. 2011</a:t>
            </a:r>
            <a:r>
              <a:rPr lang="en-US" dirty="0"/>
              <a:t> </a:t>
            </a:r>
            <a:r>
              <a:rPr lang="en-US" dirty="0" smtClean="0"/>
              <a:t>]</a:t>
            </a:r>
            <a:endParaRPr lang="cs-CZ" dirty="0" smtClean="0"/>
          </a:p>
          <a:p>
            <a:r>
              <a:rPr lang="cs-CZ" dirty="0" smtClean="0"/>
              <a:t>2 http</a:t>
            </a:r>
            <a:r>
              <a:rPr lang="cs-CZ" dirty="0"/>
              <a:t>://</a:t>
            </a:r>
            <a:r>
              <a:rPr lang="cs-CZ" dirty="0" smtClean="0"/>
              <a:t>cs.wikipedia.org/wiki/Soubor:Alnus_glutinosa_tervalepp%C3%A4_lehti.jpg </a:t>
            </a:r>
            <a:r>
              <a:rPr lang="en-US" dirty="0"/>
              <a:t>[ citov</a:t>
            </a:r>
            <a:r>
              <a:rPr lang="cs-CZ" dirty="0"/>
              <a:t>á</a:t>
            </a:r>
            <a:r>
              <a:rPr lang="en-US" dirty="0"/>
              <a:t>no</a:t>
            </a:r>
            <a:r>
              <a:rPr lang="cs-CZ" dirty="0"/>
              <a:t> 21.11. 2011</a:t>
            </a:r>
            <a:r>
              <a:rPr lang="en-US" dirty="0"/>
              <a:t> </a:t>
            </a:r>
            <a:r>
              <a:rPr lang="en-US" dirty="0" smtClean="0"/>
              <a:t>]</a:t>
            </a:r>
            <a:endParaRPr lang="cs-CZ" dirty="0" smtClean="0"/>
          </a:p>
          <a:p>
            <a:r>
              <a:rPr lang="cs-CZ" dirty="0" smtClean="0"/>
              <a:t>3 http</a:t>
            </a:r>
            <a:r>
              <a:rPr lang="cs-CZ" dirty="0"/>
              <a:t>://cs.wikipedia.org/wiki/Soubor:Alnus_glutinosa_-_</a:t>
            </a:r>
            <a:r>
              <a:rPr lang="cs-CZ" dirty="0" smtClean="0"/>
              <a:t>fruits_and_seeds.jpg</a:t>
            </a:r>
            <a:r>
              <a:rPr lang="cs-CZ" dirty="0"/>
              <a:t> </a:t>
            </a:r>
            <a:r>
              <a:rPr lang="en-US" dirty="0"/>
              <a:t>[ citov</a:t>
            </a:r>
            <a:r>
              <a:rPr lang="cs-CZ" dirty="0"/>
              <a:t>á</a:t>
            </a:r>
            <a:r>
              <a:rPr lang="en-US" dirty="0"/>
              <a:t>no</a:t>
            </a:r>
            <a:r>
              <a:rPr lang="cs-CZ" dirty="0"/>
              <a:t> 21.11. 2011</a:t>
            </a:r>
            <a:r>
              <a:rPr lang="en-US" dirty="0"/>
              <a:t> </a:t>
            </a:r>
            <a:r>
              <a:rPr lang="en-US" dirty="0" smtClean="0"/>
              <a:t>]</a:t>
            </a:r>
            <a:endParaRPr lang="cs-CZ" dirty="0" smtClean="0"/>
          </a:p>
          <a:p>
            <a:r>
              <a:rPr lang="cs-CZ" dirty="0" smtClean="0"/>
              <a:t>4 http</a:t>
            </a:r>
            <a:r>
              <a:rPr lang="cs-CZ" dirty="0"/>
              <a:t>://</a:t>
            </a:r>
            <a:r>
              <a:rPr lang="cs-CZ" dirty="0" smtClean="0"/>
              <a:t>cs.wikipedia.org/wiki/Soubor:Illustration_Quercus_robur0.jpg </a:t>
            </a:r>
            <a:r>
              <a:rPr lang="en-US" dirty="0"/>
              <a:t>[ citov</a:t>
            </a:r>
            <a:r>
              <a:rPr lang="cs-CZ" dirty="0"/>
              <a:t>á</a:t>
            </a:r>
            <a:r>
              <a:rPr lang="en-US" dirty="0"/>
              <a:t>no</a:t>
            </a:r>
            <a:r>
              <a:rPr lang="cs-CZ" dirty="0"/>
              <a:t> 21.11. 2011</a:t>
            </a:r>
            <a:r>
              <a:rPr lang="en-US" dirty="0"/>
              <a:t> </a:t>
            </a:r>
            <a:r>
              <a:rPr lang="en-US" dirty="0" smtClean="0"/>
              <a:t>]</a:t>
            </a:r>
            <a:endParaRPr lang="cs-CZ" dirty="0" smtClean="0"/>
          </a:p>
          <a:p>
            <a:r>
              <a:rPr lang="cs-CZ" dirty="0" smtClean="0"/>
              <a:t>5 http</a:t>
            </a:r>
            <a:r>
              <a:rPr lang="cs-CZ" dirty="0"/>
              <a:t>://cs.wikipedia.org/wiki/Soubor:Praha,_Doln%C3%AD_B%C4%9Bchovice,_Xaverovsk%C3%BD_h%C3%A1j,_</a:t>
            </a:r>
            <a:r>
              <a:rPr lang="cs-CZ" dirty="0" smtClean="0"/>
              <a:t>cesta.jpg </a:t>
            </a:r>
            <a:r>
              <a:rPr lang="en-US" dirty="0"/>
              <a:t>[ citov</a:t>
            </a:r>
            <a:r>
              <a:rPr lang="cs-CZ" dirty="0"/>
              <a:t>á</a:t>
            </a:r>
            <a:r>
              <a:rPr lang="en-US" dirty="0"/>
              <a:t>no</a:t>
            </a:r>
            <a:r>
              <a:rPr lang="cs-CZ" dirty="0"/>
              <a:t> 21.11. 2011</a:t>
            </a:r>
            <a:r>
              <a:rPr lang="en-US" dirty="0"/>
              <a:t> </a:t>
            </a:r>
            <a:r>
              <a:rPr lang="en-US" dirty="0" smtClean="0"/>
              <a:t>]</a:t>
            </a:r>
            <a:endParaRPr lang="cs-CZ" dirty="0" smtClean="0"/>
          </a:p>
          <a:p>
            <a:r>
              <a:rPr lang="cs-CZ" dirty="0" smtClean="0"/>
              <a:t>6 http</a:t>
            </a:r>
            <a:r>
              <a:rPr lang="cs-CZ" dirty="0"/>
              <a:t>://</a:t>
            </a:r>
            <a:r>
              <a:rPr lang="cs-CZ" dirty="0" smtClean="0"/>
              <a:t>cs.wikipedia.org/wiki/Soubor:Bucina-na-uboci-Bourneho.jpg </a:t>
            </a:r>
            <a:r>
              <a:rPr lang="en-US" dirty="0"/>
              <a:t>[ citov</a:t>
            </a:r>
            <a:r>
              <a:rPr lang="cs-CZ" dirty="0"/>
              <a:t>á</a:t>
            </a:r>
            <a:r>
              <a:rPr lang="en-US" dirty="0"/>
              <a:t>no</a:t>
            </a:r>
            <a:r>
              <a:rPr lang="cs-CZ" dirty="0"/>
              <a:t> 21.11. 2011</a:t>
            </a:r>
            <a:r>
              <a:rPr lang="en-US" dirty="0"/>
              <a:t> </a:t>
            </a:r>
            <a:r>
              <a:rPr lang="en-US" dirty="0" smtClean="0"/>
              <a:t>]</a:t>
            </a:r>
            <a:endParaRPr lang="cs-CZ" dirty="0" smtClean="0"/>
          </a:p>
          <a:p>
            <a:r>
              <a:rPr lang="cs-CZ" dirty="0" smtClean="0"/>
              <a:t>7 http</a:t>
            </a:r>
            <a:r>
              <a:rPr lang="cs-CZ" dirty="0"/>
              <a:t>://</a:t>
            </a:r>
            <a:r>
              <a:rPr lang="cs-CZ" dirty="0" smtClean="0"/>
              <a:t>cs.wikipedia.org/wiki/Soubor:Podbranc.jpg </a:t>
            </a:r>
            <a:r>
              <a:rPr lang="en-US" dirty="0"/>
              <a:t>[ citov</a:t>
            </a:r>
            <a:r>
              <a:rPr lang="cs-CZ" dirty="0"/>
              <a:t>á</a:t>
            </a:r>
            <a:r>
              <a:rPr lang="en-US" dirty="0"/>
              <a:t>no</a:t>
            </a:r>
            <a:r>
              <a:rPr lang="cs-CZ" dirty="0"/>
              <a:t> 21.11. 2011</a:t>
            </a:r>
            <a:r>
              <a:rPr lang="en-US" dirty="0"/>
              <a:t> </a:t>
            </a:r>
            <a:r>
              <a:rPr lang="en-US" dirty="0" smtClean="0"/>
              <a:t>]</a:t>
            </a:r>
            <a:endParaRPr lang="cs-CZ" dirty="0" smtClean="0"/>
          </a:p>
          <a:p>
            <a:r>
              <a:rPr lang="cs-CZ" dirty="0" smtClean="0"/>
              <a:t>8 http</a:t>
            </a:r>
            <a:r>
              <a:rPr lang="cs-CZ" dirty="0"/>
              <a:t>://</a:t>
            </a:r>
            <a:r>
              <a:rPr lang="cs-CZ" dirty="0" smtClean="0"/>
              <a:t>cs.wikipedia.org/wiki/Soubor:Illustration_Fagus_sylvatica0.jpg </a:t>
            </a:r>
            <a:r>
              <a:rPr lang="en-US" dirty="0"/>
              <a:t>[ citov</a:t>
            </a:r>
            <a:r>
              <a:rPr lang="cs-CZ" dirty="0"/>
              <a:t>á</a:t>
            </a:r>
            <a:r>
              <a:rPr lang="en-US" dirty="0"/>
              <a:t>no</a:t>
            </a:r>
            <a:r>
              <a:rPr lang="cs-CZ" dirty="0"/>
              <a:t> 21.11. 2011</a:t>
            </a:r>
            <a:r>
              <a:rPr lang="en-US" dirty="0"/>
              <a:t> </a:t>
            </a:r>
            <a:r>
              <a:rPr lang="en-US" dirty="0" smtClean="0"/>
              <a:t>]</a:t>
            </a:r>
            <a:endParaRPr lang="cs-CZ" dirty="0" smtClean="0"/>
          </a:p>
          <a:p>
            <a:r>
              <a:rPr lang="cs-CZ" dirty="0" smtClean="0"/>
              <a:t>9 http</a:t>
            </a:r>
            <a:r>
              <a:rPr lang="cs-CZ" dirty="0"/>
              <a:t>://</a:t>
            </a:r>
            <a:r>
              <a:rPr lang="cs-CZ" dirty="0" smtClean="0"/>
              <a:t>cs.wikipedia.org/wiki/Soubor:Illustration_Fagus_sylvatica0.jpg  </a:t>
            </a:r>
            <a:r>
              <a:rPr lang="en-US" dirty="0"/>
              <a:t>[ citov</a:t>
            </a:r>
            <a:r>
              <a:rPr lang="cs-CZ" dirty="0"/>
              <a:t>á</a:t>
            </a:r>
            <a:r>
              <a:rPr lang="en-US" dirty="0"/>
              <a:t>no</a:t>
            </a:r>
            <a:r>
              <a:rPr lang="cs-CZ" dirty="0"/>
              <a:t> 21.11. 2011</a:t>
            </a:r>
            <a:r>
              <a:rPr lang="en-US" dirty="0"/>
              <a:t> </a:t>
            </a:r>
            <a:r>
              <a:rPr lang="en-US" dirty="0" smtClean="0"/>
              <a:t>]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621350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dirty="0" smtClean="0">
                <a:hlinkClick r:id="rId2"/>
              </a:rPr>
              <a:t>10 http</a:t>
            </a:r>
            <a:r>
              <a:rPr lang="cs-CZ" dirty="0">
                <a:hlinkClick r:id="rId2"/>
              </a:rPr>
              <a:t>://cs.wikipedia.org/wiki/Soubor:Acer_pseudoplatanus_infloresc_kz.JPG</a:t>
            </a:r>
            <a:endParaRPr lang="cs-CZ" dirty="0"/>
          </a:p>
          <a:p>
            <a:r>
              <a:rPr lang="cs-CZ" dirty="0" smtClean="0">
                <a:hlinkClick r:id="rId3"/>
              </a:rPr>
              <a:t>11 http</a:t>
            </a:r>
            <a:r>
              <a:rPr lang="cs-CZ" dirty="0">
                <a:hlinkClick r:id="rId3"/>
              </a:rPr>
              <a:t>://cs.wikipedia.org/wiki/Soubor:Tilia-cordata2.JPG</a:t>
            </a:r>
            <a:endParaRPr lang="cs-CZ" dirty="0"/>
          </a:p>
          <a:p>
            <a:r>
              <a:rPr lang="cs-CZ" dirty="0" smtClean="0">
                <a:hlinkClick r:id="rId4"/>
              </a:rPr>
              <a:t>12 http</a:t>
            </a:r>
            <a:r>
              <a:rPr lang="cs-CZ" dirty="0">
                <a:hlinkClick r:id="rId4"/>
              </a:rPr>
              <a:t>://upload.wikimedia.org/wikipedia/commons/f/fa/Illustration_Abies_alba0.jpg</a:t>
            </a:r>
            <a:endParaRPr lang="cs-CZ" dirty="0"/>
          </a:p>
          <a:p>
            <a:r>
              <a:rPr lang="cs-CZ" dirty="0" smtClean="0">
                <a:hlinkClick r:id="rId5"/>
              </a:rPr>
              <a:t>13 http</a:t>
            </a:r>
            <a:r>
              <a:rPr lang="cs-CZ" dirty="0">
                <a:hlinkClick r:id="rId5"/>
              </a:rPr>
              <a:t>://cs.wikipedia.org/wiki/Soubor:Choustnik_pohled_z_hradu_choustnika.jpg</a:t>
            </a:r>
            <a:endParaRPr lang="cs-CZ" dirty="0"/>
          </a:p>
          <a:p>
            <a:r>
              <a:rPr lang="cs-CZ" dirty="0" smtClean="0">
                <a:hlinkClick r:id="rId6"/>
              </a:rPr>
              <a:t>14 http</a:t>
            </a:r>
            <a:r>
              <a:rPr lang="cs-CZ" dirty="0">
                <a:hlinkClick r:id="rId6"/>
              </a:rPr>
              <a:t>://cs.wikipedia.org/wiki/Soubor:Picea_abies_Karkonosze.JPG</a:t>
            </a:r>
            <a:endParaRPr lang="cs-CZ" dirty="0"/>
          </a:p>
          <a:p>
            <a:r>
              <a:rPr lang="cs-CZ" dirty="0" smtClean="0">
                <a:hlinkClick r:id="rId7"/>
              </a:rPr>
              <a:t>15 http</a:t>
            </a:r>
            <a:r>
              <a:rPr lang="cs-CZ" dirty="0">
                <a:hlinkClick r:id="rId7"/>
              </a:rPr>
              <a:t>://cs.wikipedia.org/wiki/Soubor:Pohori_na_sumave_global.jpg</a:t>
            </a:r>
            <a:endParaRPr lang="cs-CZ" dirty="0"/>
          </a:p>
          <a:p>
            <a:r>
              <a:rPr lang="cs-CZ" dirty="0" smtClean="0">
                <a:hlinkClick r:id="rId8"/>
              </a:rPr>
              <a:t>16 http</a:t>
            </a:r>
            <a:r>
              <a:rPr lang="cs-CZ" dirty="0">
                <a:hlinkClick r:id="rId8"/>
              </a:rPr>
              <a:t>://</a:t>
            </a:r>
            <a:r>
              <a:rPr lang="cs-CZ" dirty="0" smtClean="0">
                <a:hlinkClick r:id="rId8"/>
              </a:rPr>
              <a:t>cs.wikipedia.org/wiki/Soubor:Praded.JPG</a:t>
            </a:r>
            <a:endParaRPr lang="cs-CZ" dirty="0" smtClean="0"/>
          </a:p>
          <a:p>
            <a:r>
              <a:rPr lang="cs-CZ" smtClean="0">
                <a:hlinkClick r:id="rId9"/>
              </a:rPr>
              <a:t>17 http</a:t>
            </a:r>
            <a:r>
              <a:rPr lang="cs-CZ" dirty="0">
                <a:hlinkClick r:id="rId9"/>
              </a:rPr>
              <a:t>://</a:t>
            </a:r>
            <a:r>
              <a:rPr lang="cs-CZ" dirty="0" smtClean="0">
                <a:hlinkClick r:id="rId9"/>
              </a:rPr>
              <a:t>cs.wikipedia.org/wiki/Soubor:VelkaKotlina.jpg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95102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105</TotalTime>
  <Words>416</Words>
  <Application>Microsoft Office PowerPoint</Application>
  <PresentationFormat>Předvádění na obrazovce (4:3)</PresentationFormat>
  <Paragraphs>77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VY_52_INOVACE_52_Výšková členitost bioty ČR</vt:lpstr>
      <vt:lpstr>Prezentace aplikace PowerPoint</vt:lpstr>
      <vt:lpstr>Výšková členitost bioty ČR</vt:lpstr>
      <vt:lpstr>1. Údolní niva</vt:lpstr>
      <vt:lpstr>2. Dubový vegetační stupeň</vt:lpstr>
      <vt:lpstr>3. Bukovo – dubový stupeň</vt:lpstr>
      <vt:lpstr>4. Dubovo – bukový stupeň</vt:lpstr>
      <vt:lpstr>5. Dubovo – jehličnatý stupeň</vt:lpstr>
      <vt:lpstr>6. Jedlovo – bukový stupeň</vt:lpstr>
      <vt:lpstr>7. Smrkovo – bukovo – jedlový stupeň</vt:lpstr>
      <vt:lpstr>8. Smrkový stupeň</vt:lpstr>
      <vt:lpstr>9. Klečový stupeň</vt:lpstr>
      <vt:lpstr>Zdroje obrázků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Výšková členitost bioty ČR</dc:title>
  <dc:creator>notebook</dc:creator>
  <cp:lastModifiedBy>Martin Králík</cp:lastModifiedBy>
  <cp:revision>17</cp:revision>
  <dcterms:created xsi:type="dcterms:W3CDTF">2011-12-14T20:53:08Z</dcterms:created>
  <dcterms:modified xsi:type="dcterms:W3CDTF">2012-03-14T14:32:54Z</dcterms:modified>
</cp:coreProperties>
</file>