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40"/>
  </p:notesMasterIdLst>
  <p:handoutMasterIdLst>
    <p:handoutMasterId r:id="rId41"/>
  </p:handoutMasterIdLst>
  <p:sldIdLst>
    <p:sldId id="256" r:id="rId2"/>
    <p:sldId id="257" r:id="rId3"/>
    <p:sldId id="258" r:id="rId4"/>
    <p:sldId id="263" r:id="rId5"/>
    <p:sldId id="264" r:id="rId6"/>
    <p:sldId id="265" r:id="rId7"/>
    <p:sldId id="266" r:id="rId8"/>
    <p:sldId id="267" r:id="rId9"/>
    <p:sldId id="268" r:id="rId10"/>
    <p:sldId id="259" r:id="rId11"/>
    <p:sldId id="269" r:id="rId12"/>
    <p:sldId id="270" r:id="rId13"/>
    <p:sldId id="271" r:id="rId14"/>
    <p:sldId id="272" r:id="rId15"/>
    <p:sldId id="273" r:id="rId16"/>
    <p:sldId id="274" r:id="rId17"/>
    <p:sldId id="260" r:id="rId18"/>
    <p:sldId id="275" r:id="rId19"/>
    <p:sldId id="276" r:id="rId20"/>
    <p:sldId id="277" r:id="rId21"/>
    <p:sldId id="278" r:id="rId22"/>
    <p:sldId id="279" r:id="rId23"/>
    <p:sldId id="280" r:id="rId24"/>
    <p:sldId id="261" r:id="rId25"/>
    <p:sldId id="281" r:id="rId26"/>
    <p:sldId id="282" r:id="rId27"/>
    <p:sldId id="283" r:id="rId28"/>
    <p:sldId id="284" r:id="rId29"/>
    <p:sldId id="285" r:id="rId30"/>
    <p:sldId id="286" r:id="rId31"/>
    <p:sldId id="262" r:id="rId32"/>
    <p:sldId id="287" r:id="rId33"/>
    <p:sldId id="288" r:id="rId34"/>
    <p:sldId id="289" r:id="rId35"/>
    <p:sldId id="290" r:id="rId36"/>
    <p:sldId id="291" r:id="rId37"/>
    <p:sldId id="292" r:id="rId38"/>
    <p:sldId id="293" r:id="rId39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3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handoutMaster" Target="handoutMasters/handout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45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411C471-B6D2-4B36-B3F4-31A307B2C5AF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FBD624-C819-4BE8-ACC5-0A60C914917C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CC6B300-23BA-4A6C-A35C-5937244E483C}" type="datetimeFigureOut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16AEC27-093F-4012-8D0B-CD2A1B236246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7" name="Footer Placeholder 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71C1EF0-9E4F-4EDD-88C2-71ADD1C7C774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7951668-F750-43E7-BB2A-FD8E187766BD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29A063A-6F2E-49FF-A156-25D3E28E18C4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80DAF0E-FF16-4A21-9128-AF10C84E1961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FFE44C-DEFA-44D6-AC4B-592A2DFF6774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396A668-A494-44AD-B34E-2B6D84C1E9CF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F8E29-00A8-43A9-8AA3-33D0B336C82A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8D6112-1E21-4C32-A47D-A9DAE472B2DC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32EBE8-B2C3-4FA9-9775-F602E2740115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81A0A3-7CA6-45BF-A5FA-0152FE405FBE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20EB349-30F3-4DCA-B478-326734196E3A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tx2">
                <a:lumMod val="60000"/>
                <a:lumOff val="4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cs-CZ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cs-CZ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C02C5FB-D694-41F0-BB1D-5C233545C4CF}" type="datetime1">
              <a:rPr lang="cs-CZ" smtClean="0"/>
              <a:pPr/>
              <a:t>23.4.2012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VY_32_INOVACE_S1.1_M.4.13</a:t>
            </a:r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79FF91-4D60-486C-B473-43D4934256B5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7.xml"/><Relationship Id="rId13" Type="http://schemas.openxmlformats.org/officeDocument/2006/relationships/slide" Target="slide12.xml"/><Relationship Id="rId18" Type="http://schemas.openxmlformats.org/officeDocument/2006/relationships/slide" Target="slide17.xml"/><Relationship Id="rId26" Type="http://schemas.openxmlformats.org/officeDocument/2006/relationships/slide" Target="slide25.xml"/><Relationship Id="rId3" Type="http://schemas.openxmlformats.org/officeDocument/2006/relationships/image" Target="../media/image1.jpeg"/><Relationship Id="rId21" Type="http://schemas.openxmlformats.org/officeDocument/2006/relationships/slide" Target="slide20.xml"/><Relationship Id="rId34" Type="http://schemas.openxmlformats.org/officeDocument/2006/relationships/slide" Target="slide33.xml"/><Relationship Id="rId7" Type="http://schemas.openxmlformats.org/officeDocument/2006/relationships/slide" Target="slide6.xml"/><Relationship Id="rId12" Type="http://schemas.openxmlformats.org/officeDocument/2006/relationships/slide" Target="slide11.xml"/><Relationship Id="rId17" Type="http://schemas.openxmlformats.org/officeDocument/2006/relationships/slide" Target="slide16.xml"/><Relationship Id="rId25" Type="http://schemas.openxmlformats.org/officeDocument/2006/relationships/slide" Target="slide24.xml"/><Relationship Id="rId33" Type="http://schemas.openxmlformats.org/officeDocument/2006/relationships/slide" Target="slide32.xml"/><Relationship Id="rId38" Type="http://schemas.openxmlformats.org/officeDocument/2006/relationships/slide" Target="slide37.xml"/><Relationship Id="rId2" Type="http://schemas.openxmlformats.org/officeDocument/2006/relationships/notesSlide" Target="../notesSlides/notesSlide2.xml"/><Relationship Id="rId16" Type="http://schemas.openxmlformats.org/officeDocument/2006/relationships/slide" Target="slide15.xml"/><Relationship Id="rId20" Type="http://schemas.openxmlformats.org/officeDocument/2006/relationships/slide" Target="slide19.xml"/><Relationship Id="rId29" Type="http://schemas.openxmlformats.org/officeDocument/2006/relationships/slide" Target="slide28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11" Type="http://schemas.openxmlformats.org/officeDocument/2006/relationships/slide" Target="slide10.xml"/><Relationship Id="rId24" Type="http://schemas.openxmlformats.org/officeDocument/2006/relationships/slide" Target="slide23.xml"/><Relationship Id="rId32" Type="http://schemas.openxmlformats.org/officeDocument/2006/relationships/slide" Target="slide31.xml"/><Relationship Id="rId37" Type="http://schemas.openxmlformats.org/officeDocument/2006/relationships/slide" Target="slide36.xml"/><Relationship Id="rId5" Type="http://schemas.openxmlformats.org/officeDocument/2006/relationships/slide" Target="slide4.xml"/><Relationship Id="rId15" Type="http://schemas.openxmlformats.org/officeDocument/2006/relationships/slide" Target="slide14.xml"/><Relationship Id="rId23" Type="http://schemas.openxmlformats.org/officeDocument/2006/relationships/slide" Target="slide22.xml"/><Relationship Id="rId28" Type="http://schemas.openxmlformats.org/officeDocument/2006/relationships/slide" Target="slide27.xml"/><Relationship Id="rId36" Type="http://schemas.openxmlformats.org/officeDocument/2006/relationships/slide" Target="slide35.xml"/><Relationship Id="rId10" Type="http://schemas.openxmlformats.org/officeDocument/2006/relationships/slide" Target="slide9.xml"/><Relationship Id="rId19" Type="http://schemas.openxmlformats.org/officeDocument/2006/relationships/slide" Target="slide18.xml"/><Relationship Id="rId31" Type="http://schemas.openxmlformats.org/officeDocument/2006/relationships/slide" Target="slide30.xml"/><Relationship Id="rId4" Type="http://schemas.openxmlformats.org/officeDocument/2006/relationships/slide" Target="slide3.xml"/><Relationship Id="rId9" Type="http://schemas.openxmlformats.org/officeDocument/2006/relationships/slide" Target="slide8.xml"/><Relationship Id="rId14" Type="http://schemas.openxmlformats.org/officeDocument/2006/relationships/slide" Target="slide13.xml"/><Relationship Id="rId22" Type="http://schemas.openxmlformats.org/officeDocument/2006/relationships/slide" Target="slide21.xml"/><Relationship Id="rId27" Type="http://schemas.openxmlformats.org/officeDocument/2006/relationships/slide" Target="slide26.xml"/><Relationship Id="rId30" Type="http://schemas.openxmlformats.org/officeDocument/2006/relationships/slide" Target="slide29.xml"/><Relationship Id="rId35" Type="http://schemas.openxmlformats.org/officeDocument/2006/relationships/slide" Target="slide34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2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slide" Target="slide2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cs-CZ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RISKUJ</a:t>
            </a:r>
            <a:br>
              <a:rPr lang="cs-CZ" sz="88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</a:br>
            <a:r>
              <a:rPr lang="cs-CZ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</a:rPr>
              <a:t>v matematice</a:t>
            </a:r>
            <a:endParaRPr lang="cs-CZ" b="1" cap="all" dirty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gradFill>
                <a:gsLst>
                  <a:gs pos="0">
                    <a:schemeClr val="accent4">
                      <a:shade val="20000"/>
                      <a:satMod val="245000"/>
                    </a:schemeClr>
                  </a:gs>
                  <a:gs pos="43000">
                    <a:schemeClr val="accent4">
                      <a:satMod val="255000"/>
                    </a:schemeClr>
                  </a:gs>
                  <a:gs pos="48000">
                    <a:schemeClr val="accent4">
                      <a:shade val="85000"/>
                      <a:satMod val="255000"/>
                    </a:schemeClr>
                  </a:gs>
                  <a:gs pos="100000">
                    <a:schemeClr val="accent4">
                      <a:shade val="20000"/>
                      <a:satMod val="245000"/>
                    </a:schemeClr>
                  </a:gs>
                </a:gsLst>
                <a:lin ang="5400000"/>
              </a:gra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Koala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907704" y="1340768"/>
            <a:ext cx="6528725" cy="4896544"/>
          </a:xfrm>
          <a:prstGeom prst="rect">
            <a:avLst/>
          </a:prstGeom>
        </p:spPr>
      </p:pic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179514" y="764704"/>
          <a:ext cx="8280918" cy="545026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0"/>
                <a:gridCol w="936104"/>
                <a:gridCol w="936104"/>
                <a:gridCol w="936104"/>
                <a:gridCol w="936104"/>
                <a:gridCol w="936104"/>
                <a:gridCol w="936104"/>
                <a:gridCol w="936104"/>
              </a:tblGrid>
              <a:tr h="576064">
                <a:tc>
                  <a:txBody>
                    <a:bodyPr/>
                    <a:lstStyle/>
                    <a:p>
                      <a:pPr algn="ctr"/>
                      <a:endParaRPr lang="cs-CZ" sz="2800" dirty="0">
                        <a:effectLst>
                          <a:outerShdw blurRad="38100" dist="38100" dir="2700000" sy="30000" kx="-1800000" algn="tl" rotWithShape="0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10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20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30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40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50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60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38100" dist="38100" dir="2700000" algn="tl">
                              <a:srgbClr val="000000">
                                <a:alpha val="43137"/>
                              </a:srgbClr>
                            </a:outerShdw>
                          </a:effectLst>
                        </a:rPr>
                        <a:t>70</a:t>
                      </a:r>
                      <a:endParaRPr lang="cs-CZ" sz="2800" dirty="0">
                        <a:effectLst>
                          <a:outerShdw blurRad="38100" dist="38100" dir="2700000" algn="tl">
                            <a:srgbClr val="000000">
                              <a:alpha val="43137"/>
                            </a:srgb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97484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60007" dist="200025" dir="15000000" sy="30000" kx="-1800000" algn="bl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sčítání</a:t>
                      </a:r>
                      <a:endParaRPr lang="cs-CZ" sz="2800" dirty="0">
                        <a:effectLst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84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60007" dist="200025" dir="15000000" sy="30000" kx="-1800000" algn="bl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odčítání</a:t>
                      </a:r>
                      <a:endParaRPr lang="cs-CZ" sz="2800" dirty="0">
                        <a:effectLst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84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60007" dist="200025" dir="15000000" sy="30000" kx="-1800000" algn="bl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násobení</a:t>
                      </a:r>
                      <a:endParaRPr lang="cs-CZ" sz="2800" dirty="0">
                        <a:effectLst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84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60007" dist="200025" dir="15000000" sy="30000" kx="-1800000" algn="bl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dělení</a:t>
                      </a:r>
                      <a:endParaRPr lang="cs-CZ" sz="2800" dirty="0">
                        <a:effectLst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974841">
                <a:tc>
                  <a:txBody>
                    <a:bodyPr/>
                    <a:lstStyle/>
                    <a:p>
                      <a:pPr algn="ctr"/>
                      <a:r>
                        <a:rPr lang="cs-CZ" sz="2800" dirty="0" smtClean="0">
                          <a:effectLst>
                            <a:outerShdw blurRad="60007" dist="200025" dir="15000000" sy="30000" kx="-1800000" algn="bl" rotWithShape="0">
                              <a:prstClr val="black">
                                <a:alpha val="32000"/>
                              </a:prstClr>
                            </a:outerShdw>
                          </a:effectLst>
                        </a:rPr>
                        <a:t>zaokrouhli</a:t>
                      </a:r>
                      <a:endParaRPr lang="cs-CZ" sz="2800" dirty="0">
                        <a:effectLst>
                          <a:outerShdw blurRad="60007" dist="200025" dir="15000000" sy="30000" kx="-1800000" algn="bl" rotWithShape="0">
                            <a:prstClr val="black">
                              <a:alpha val="32000"/>
                            </a:prstClr>
                          </a:outerShdw>
                        </a:effectLst>
                      </a:endParaRPr>
                    </a:p>
                  </a:txBody>
                  <a:tcPr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cell3D prstMaterial="dkEdge">
                      <a:bevel/>
                      <a:lightRig rig="flood" dir="t"/>
                    </a:cell3D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Rectangle 3">
            <a:hlinkClick r:id="rId4" action="ppaction://hlinksldjump"/>
          </p:cNvPr>
          <p:cNvSpPr/>
          <p:nvPr/>
        </p:nvSpPr>
        <p:spPr>
          <a:xfrm>
            <a:off x="1907704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6" name="Rectangle 5">
            <a:hlinkClick r:id="rId5" action="ppaction://hlinksldjump"/>
          </p:cNvPr>
          <p:cNvSpPr/>
          <p:nvPr/>
        </p:nvSpPr>
        <p:spPr>
          <a:xfrm>
            <a:off x="2843808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7" name="Rectangle 6">
            <a:hlinkClick r:id="rId6" action="ppaction://hlinksldjump"/>
          </p:cNvPr>
          <p:cNvSpPr/>
          <p:nvPr/>
        </p:nvSpPr>
        <p:spPr>
          <a:xfrm>
            <a:off x="3779912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8" name="Rectangle 7">
            <a:hlinkClick r:id="rId7" action="ppaction://hlinksldjump"/>
          </p:cNvPr>
          <p:cNvSpPr/>
          <p:nvPr/>
        </p:nvSpPr>
        <p:spPr>
          <a:xfrm>
            <a:off x="4716016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9" name="Rectangle 8">
            <a:hlinkClick r:id="rId8" action="ppaction://hlinksldjump"/>
          </p:cNvPr>
          <p:cNvSpPr/>
          <p:nvPr/>
        </p:nvSpPr>
        <p:spPr>
          <a:xfrm>
            <a:off x="5652120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0" name="Rectangle 9">
            <a:hlinkClick r:id="rId9" action="ppaction://hlinksldjump"/>
          </p:cNvPr>
          <p:cNvSpPr/>
          <p:nvPr/>
        </p:nvSpPr>
        <p:spPr>
          <a:xfrm>
            <a:off x="6588224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1" name="Rectangle 10">
            <a:hlinkClick r:id="rId10" action="ppaction://hlinksldjump"/>
          </p:cNvPr>
          <p:cNvSpPr/>
          <p:nvPr/>
        </p:nvSpPr>
        <p:spPr>
          <a:xfrm>
            <a:off x="7524328" y="1340768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2" name="Rectangle 11">
            <a:hlinkClick r:id="rId11" action="ppaction://hlinksldjump"/>
          </p:cNvPr>
          <p:cNvSpPr/>
          <p:nvPr/>
        </p:nvSpPr>
        <p:spPr>
          <a:xfrm>
            <a:off x="1907704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3" name="Rectangle 12">
            <a:hlinkClick r:id="rId12" action="ppaction://hlinksldjump"/>
          </p:cNvPr>
          <p:cNvSpPr/>
          <p:nvPr/>
        </p:nvSpPr>
        <p:spPr>
          <a:xfrm>
            <a:off x="2843808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4" name="Rectangle 13">
            <a:hlinkClick r:id="rId13" action="ppaction://hlinksldjump"/>
          </p:cNvPr>
          <p:cNvSpPr/>
          <p:nvPr/>
        </p:nvSpPr>
        <p:spPr>
          <a:xfrm>
            <a:off x="3779912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5" name="Rectangle 14">
            <a:hlinkClick r:id="rId14" action="ppaction://hlinksldjump"/>
          </p:cNvPr>
          <p:cNvSpPr/>
          <p:nvPr/>
        </p:nvSpPr>
        <p:spPr>
          <a:xfrm>
            <a:off x="4716016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6" name="Rectangle 15">
            <a:hlinkClick r:id="rId15" action="ppaction://hlinksldjump"/>
          </p:cNvPr>
          <p:cNvSpPr/>
          <p:nvPr/>
        </p:nvSpPr>
        <p:spPr>
          <a:xfrm>
            <a:off x="5652120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7" name="Rectangle 16">
            <a:hlinkClick r:id="rId16" action="ppaction://hlinksldjump"/>
          </p:cNvPr>
          <p:cNvSpPr/>
          <p:nvPr/>
        </p:nvSpPr>
        <p:spPr>
          <a:xfrm>
            <a:off x="6588224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8" name="Rectangle 17">
            <a:hlinkClick r:id="rId17" action="ppaction://hlinksldjump"/>
          </p:cNvPr>
          <p:cNvSpPr/>
          <p:nvPr/>
        </p:nvSpPr>
        <p:spPr>
          <a:xfrm>
            <a:off x="7524328" y="2276872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19" name="Rectangle 18">
            <a:hlinkClick r:id="rId18" action="ppaction://hlinksldjump"/>
          </p:cNvPr>
          <p:cNvSpPr/>
          <p:nvPr/>
        </p:nvSpPr>
        <p:spPr>
          <a:xfrm>
            <a:off x="1907704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0" name="Rectangle 19">
            <a:hlinkClick r:id="rId19" action="ppaction://hlinksldjump"/>
          </p:cNvPr>
          <p:cNvSpPr/>
          <p:nvPr/>
        </p:nvSpPr>
        <p:spPr>
          <a:xfrm>
            <a:off x="2843808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1" name="Rectangle 20">
            <a:hlinkClick r:id="rId20" action="ppaction://hlinksldjump"/>
          </p:cNvPr>
          <p:cNvSpPr/>
          <p:nvPr/>
        </p:nvSpPr>
        <p:spPr>
          <a:xfrm>
            <a:off x="3779912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2" name="Rectangle 21">
            <a:hlinkClick r:id="rId21" action="ppaction://hlinksldjump"/>
          </p:cNvPr>
          <p:cNvSpPr/>
          <p:nvPr/>
        </p:nvSpPr>
        <p:spPr>
          <a:xfrm>
            <a:off x="4716016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3" name="Rectangle 22">
            <a:hlinkClick r:id="rId22" action="ppaction://hlinksldjump"/>
          </p:cNvPr>
          <p:cNvSpPr/>
          <p:nvPr/>
        </p:nvSpPr>
        <p:spPr>
          <a:xfrm>
            <a:off x="5652120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4" name="Rectangle 23">
            <a:hlinkClick r:id="rId23" action="ppaction://hlinksldjump"/>
          </p:cNvPr>
          <p:cNvSpPr/>
          <p:nvPr/>
        </p:nvSpPr>
        <p:spPr>
          <a:xfrm>
            <a:off x="6588224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5" name="Rectangle 24">
            <a:hlinkClick r:id="rId24" action="ppaction://hlinksldjump"/>
          </p:cNvPr>
          <p:cNvSpPr/>
          <p:nvPr/>
        </p:nvSpPr>
        <p:spPr>
          <a:xfrm>
            <a:off x="7524328" y="3284984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6" name="Rectangle 25">
            <a:hlinkClick r:id="rId25" action="ppaction://hlinksldjump"/>
          </p:cNvPr>
          <p:cNvSpPr/>
          <p:nvPr/>
        </p:nvSpPr>
        <p:spPr>
          <a:xfrm>
            <a:off x="1907704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7" name="Rectangle 26">
            <a:hlinkClick r:id="rId26" action="ppaction://hlinksldjump"/>
          </p:cNvPr>
          <p:cNvSpPr/>
          <p:nvPr/>
        </p:nvSpPr>
        <p:spPr>
          <a:xfrm>
            <a:off x="2843808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8" name="Rectangle 27">
            <a:hlinkClick r:id="rId27" action="ppaction://hlinksldjump"/>
          </p:cNvPr>
          <p:cNvSpPr/>
          <p:nvPr/>
        </p:nvSpPr>
        <p:spPr>
          <a:xfrm>
            <a:off x="3779912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29" name="Rectangle 28">
            <a:hlinkClick r:id="rId28" action="ppaction://hlinksldjump"/>
          </p:cNvPr>
          <p:cNvSpPr/>
          <p:nvPr/>
        </p:nvSpPr>
        <p:spPr>
          <a:xfrm>
            <a:off x="4716016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0" name="Rectangle 29">
            <a:hlinkClick r:id="rId29" action="ppaction://hlinksldjump"/>
          </p:cNvPr>
          <p:cNvSpPr/>
          <p:nvPr/>
        </p:nvSpPr>
        <p:spPr>
          <a:xfrm>
            <a:off x="5652120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1" name="Rectangle 30">
            <a:hlinkClick r:id="rId30" action="ppaction://hlinksldjump"/>
          </p:cNvPr>
          <p:cNvSpPr/>
          <p:nvPr/>
        </p:nvSpPr>
        <p:spPr>
          <a:xfrm>
            <a:off x="6588224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2" name="Rectangle 31">
            <a:hlinkClick r:id="rId31" action="ppaction://hlinksldjump"/>
          </p:cNvPr>
          <p:cNvSpPr/>
          <p:nvPr/>
        </p:nvSpPr>
        <p:spPr>
          <a:xfrm>
            <a:off x="7524328" y="4293096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3" name="Rectangle 32">
            <a:hlinkClick r:id="rId32" action="ppaction://hlinksldjump"/>
          </p:cNvPr>
          <p:cNvSpPr/>
          <p:nvPr/>
        </p:nvSpPr>
        <p:spPr>
          <a:xfrm>
            <a:off x="1907704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4" name="Rectangle 33">
            <a:hlinkClick r:id="rId33" action="ppaction://hlinksldjump"/>
          </p:cNvPr>
          <p:cNvSpPr/>
          <p:nvPr/>
        </p:nvSpPr>
        <p:spPr>
          <a:xfrm>
            <a:off x="2843808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5" name="Rectangle 34">
            <a:hlinkClick r:id="rId34" action="ppaction://hlinksldjump"/>
          </p:cNvPr>
          <p:cNvSpPr/>
          <p:nvPr/>
        </p:nvSpPr>
        <p:spPr>
          <a:xfrm>
            <a:off x="3779912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6" name="Rectangle 35">
            <a:hlinkClick r:id="rId35" action="ppaction://hlinksldjump"/>
          </p:cNvPr>
          <p:cNvSpPr/>
          <p:nvPr/>
        </p:nvSpPr>
        <p:spPr>
          <a:xfrm>
            <a:off x="4716016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7" name="Rectangle 36">
            <a:hlinkClick r:id="rId36" action="ppaction://hlinksldjump"/>
          </p:cNvPr>
          <p:cNvSpPr/>
          <p:nvPr/>
        </p:nvSpPr>
        <p:spPr>
          <a:xfrm>
            <a:off x="5652120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8" name="Rectangle 37">
            <a:hlinkClick r:id="rId37" action="ppaction://hlinksldjump"/>
          </p:cNvPr>
          <p:cNvSpPr/>
          <p:nvPr/>
        </p:nvSpPr>
        <p:spPr>
          <a:xfrm>
            <a:off x="6588224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9" name="Rectangle 38">
            <a:hlinkClick r:id="rId38" action="ppaction://hlinksldjump"/>
          </p:cNvPr>
          <p:cNvSpPr/>
          <p:nvPr/>
        </p:nvSpPr>
        <p:spPr>
          <a:xfrm>
            <a:off x="7524328" y="5229200"/>
            <a:ext cx="936104" cy="1008112"/>
          </a:xfrm>
          <a:prstGeom prst="rect">
            <a:avLst/>
          </a:prstGeom>
          <a:solidFill>
            <a:schemeClr val="bg1">
              <a:lumMod val="75000"/>
            </a:schemeClr>
          </a:soli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seq concurrent="1" nextAc="seek">
              <p:cTn id="7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" fill="hold">
                      <p:stCondLst>
                        <p:cond delay="0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seq concurrent="1" nextAc="seek">
              <p:cTn id="1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" fill="hold">
                      <p:stCondLst>
                        <p:cond delay="0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seq concurrent="1" nextAc="seek">
              <p:cTn id="17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8" fill="hold">
                      <p:stCondLst>
                        <p:cond delay="0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  <p:seq concurrent="1" nextAc="seek">
              <p:cTn id="22" restart="whenNotActive" fill="hold" evtFilter="cancelBubble" nodeType="interactiveSeq">
                <p:stCondLst>
                  <p:cond evt="onClick" delay="0">
                    <p:tgtEl>
                      <p:spTgt spid="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3" fill="hold">
                      <p:stCondLst>
                        <p:cond delay="0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9"/>
                  </p:tgtEl>
                </p:cond>
              </p:nextCondLst>
            </p:seq>
            <p:seq concurrent="1" nextAc="seek">
              <p:cTn id="27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8" fill="hold">
                      <p:stCondLst>
                        <p:cond delay="0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seq concurrent="1" nextAc="seek">
              <p:cTn id="32" restart="whenNotActive" fill="hold" evtFilter="cancelBubble" nodeType="interactiveSeq">
                <p:stCondLst>
                  <p:cond evt="onClick" delay="0">
                    <p:tgtEl>
                      <p:spTgt spid="1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3" fill="hold">
                      <p:stCondLst>
                        <p:cond delay="0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1"/>
                  </p:tgtEl>
                </p:cond>
              </p:nextCondLst>
            </p:seq>
            <p:seq concurrent="1" nextAc="seek">
              <p:cTn id="37" restart="whenNotActive" fill="hold" evtFilter="cancelBubble" nodeType="interactiveSeq">
                <p:stCondLst>
                  <p:cond evt="onClick" delay="0">
                    <p:tgtEl>
                      <p:spTgt spid="1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8" fill="hold">
                      <p:stCondLst>
                        <p:cond delay="0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2"/>
                  </p:tgtEl>
                </p:cond>
              </p:nextCondLst>
            </p:seq>
            <p:seq concurrent="1" nextAc="seek">
              <p:cTn id="42" restart="whenNotActive" fill="hold" evtFilter="cancelBubble" nodeType="interactiveSeq">
                <p:stCondLst>
                  <p:cond evt="onClick" delay="0">
                    <p:tgtEl>
                      <p:spTgt spid="1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3" fill="hold">
                      <p:stCondLst>
                        <p:cond delay="0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3"/>
                  </p:tgtEl>
                </p:cond>
              </p:nextCondLst>
            </p:seq>
            <p:seq concurrent="1" nextAc="seek">
              <p:cTn id="47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48" fill="hold">
                      <p:stCondLst>
                        <p:cond delay="0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  <p:seq concurrent="1" nextAc="seek">
              <p:cTn id="52" restart="whenNotActive" fill="hold" evtFilter="cancelBubble" nodeType="interactiveSeq">
                <p:stCondLst>
                  <p:cond evt="onClick" delay="0">
                    <p:tgtEl>
                      <p:spTgt spid="1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3" fill="hold">
                      <p:stCondLst>
                        <p:cond delay="0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5"/>
                  </p:tgtEl>
                </p:cond>
              </p:nextCondLst>
            </p:seq>
            <p:seq concurrent="1" nextAc="seek">
              <p:cTn id="57" restart="whenNotActive" fill="hold" evtFilter="cancelBubble" nodeType="interactiveSeq">
                <p:stCondLst>
                  <p:cond evt="onClick" delay="0">
                    <p:tgtEl>
                      <p:spTgt spid="1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58" fill="hold">
                      <p:stCondLst>
                        <p:cond delay="0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6"/>
                  </p:tgtEl>
                </p:cond>
              </p:nextCondLst>
            </p:seq>
            <p:seq concurrent="1" nextAc="seek">
              <p:cTn id="62" restart="whenNotActive" fill="hold" evtFilter="cancelBubble" nodeType="interactiveSeq">
                <p:stCondLst>
                  <p:cond evt="onClick" delay="0">
                    <p:tgtEl>
                      <p:spTgt spid="1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3" fill="hold">
                      <p:stCondLst>
                        <p:cond delay="0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7"/>
                  </p:tgtEl>
                </p:cond>
              </p:nextCondLst>
            </p:seq>
            <p:seq concurrent="1" nextAc="seek">
              <p:cTn id="67" restart="whenNotActive" fill="hold" evtFilter="cancelBubble" nodeType="interactiveSeq">
                <p:stCondLst>
                  <p:cond evt="onClick" delay="0">
                    <p:tgtEl>
                      <p:spTgt spid="1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68" fill="hold">
                      <p:stCondLst>
                        <p:cond delay="0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8"/>
                  </p:tgtEl>
                </p:cond>
              </p:nextCondLst>
            </p:seq>
            <p:seq concurrent="1" nextAc="seek">
              <p:cTn id="72" restart="whenNotActive" fill="hold" evtFilter="cancelBubble" nodeType="interactiveSeq">
                <p:stCondLst>
                  <p:cond evt="onClick" delay="0">
                    <p:tgtEl>
                      <p:spTgt spid="1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3" fill="hold">
                      <p:stCondLst>
                        <p:cond delay="0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9"/>
                  </p:tgtEl>
                </p:cond>
              </p:nextCondLst>
            </p:seq>
            <p:seq concurrent="1" nextAc="seek">
              <p:cTn id="77" restart="whenNotActive" fill="hold" evtFilter="cancelBubble" nodeType="interactiveSeq">
                <p:stCondLst>
                  <p:cond evt="onClick" delay="0">
                    <p:tgtEl>
                      <p:spTgt spid="2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78" fill="hold">
                      <p:stCondLst>
                        <p:cond delay="0"/>
                      </p:stCondLst>
                      <p:childTnLst>
                        <p:par>
                          <p:cTn id="79" fill="hold">
                            <p:stCondLst>
                              <p:cond delay="0"/>
                            </p:stCondLst>
                            <p:childTnLst>
                              <p:par>
                                <p:cTn id="8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0"/>
                  </p:tgtEl>
                </p:cond>
              </p:nextCondLst>
            </p:seq>
            <p:seq concurrent="1" nextAc="seek">
              <p:cTn id="82" restart="whenNotActive" fill="hold" evtFilter="cancelBubble" nodeType="interactiveSeq">
                <p:stCondLst>
                  <p:cond evt="onClick" delay="0">
                    <p:tgtEl>
                      <p:spTgt spid="2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3" fill="hold">
                      <p:stCondLst>
                        <p:cond delay="0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1"/>
                  </p:tgtEl>
                </p:cond>
              </p:nextCondLst>
            </p:seq>
            <p:seq concurrent="1" nextAc="seek">
              <p:cTn id="87" restart="whenNotActive" fill="hold" evtFilter="cancelBubble" nodeType="interactiveSeq">
                <p:stCondLst>
                  <p:cond evt="onClick" delay="0">
                    <p:tgtEl>
                      <p:spTgt spid="2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88" fill="hold">
                      <p:stCondLst>
                        <p:cond delay="0"/>
                      </p:stCondLst>
                      <p:childTnLst>
                        <p:par>
                          <p:cTn id="89" fill="hold">
                            <p:stCondLst>
                              <p:cond delay="0"/>
                            </p:stCondLst>
                            <p:childTnLst>
                              <p:par>
                                <p:cTn id="9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2"/>
                  </p:tgtEl>
                </p:cond>
              </p:nextCondLst>
            </p:seq>
            <p:seq concurrent="1" nextAc="seek">
              <p:cTn id="92" restart="whenNotActive" fill="hold" evtFilter="cancelBubble" nodeType="interactiveSeq">
                <p:stCondLst>
                  <p:cond evt="onClick" delay="0">
                    <p:tgtEl>
                      <p:spTgt spid="2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3" fill="hold">
                      <p:stCondLst>
                        <p:cond delay="0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3"/>
                  </p:tgtEl>
                </p:cond>
              </p:nextCondLst>
            </p:seq>
            <p:seq concurrent="1" nextAc="seek">
              <p:cTn id="97" restart="whenNotActive" fill="hold" evtFilter="cancelBubble" nodeType="interactiveSeq">
                <p:stCondLst>
                  <p:cond evt="onClick" delay="0">
                    <p:tgtEl>
                      <p:spTgt spid="2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8" fill="hold">
                      <p:stCondLst>
                        <p:cond delay="0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4"/>
                  </p:tgtEl>
                </p:cond>
              </p:nextCondLst>
            </p:seq>
            <p:seq concurrent="1" nextAc="seek">
              <p:cTn id="102" restart="whenNotActive" fill="hold" evtFilter="cancelBubble" nodeType="interactiveSeq">
                <p:stCondLst>
                  <p:cond evt="onClick" delay="0">
                    <p:tgtEl>
                      <p:spTgt spid="2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3" fill="hold">
                      <p:stCondLst>
                        <p:cond delay="0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5"/>
                  </p:tgtEl>
                </p:cond>
              </p:nextCondLst>
            </p:seq>
            <p:seq concurrent="1" nextAc="seek">
              <p:cTn id="107" restart="whenNotActive" fill="hold" evtFilter="cancelBubble" nodeType="interactiveSeq">
                <p:stCondLst>
                  <p:cond evt="onClick" delay="0">
                    <p:tgtEl>
                      <p:spTgt spid="2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8" fill="hold">
                      <p:stCondLst>
                        <p:cond delay="0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6"/>
                  </p:tgtEl>
                </p:cond>
              </p:nextCondLst>
            </p:seq>
            <p:seq concurrent="1" nextAc="seek">
              <p:cTn id="112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3" fill="hold">
                      <p:stCondLst>
                        <p:cond delay="0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  <p:seq concurrent="1" nextAc="seek">
              <p:cTn id="117" restart="whenNotActive" fill="hold" evtFilter="cancelBubble" nodeType="interactiveSeq">
                <p:stCondLst>
                  <p:cond evt="onClick" delay="0">
                    <p:tgtEl>
                      <p:spTgt spid="2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8" fill="hold">
                      <p:stCondLst>
                        <p:cond delay="0"/>
                      </p:stCondLst>
                      <p:childTnLst>
                        <p:par>
                          <p:cTn id="119" fill="hold">
                            <p:stCondLst>
                              <p:cond delay="0"/>
                            </p:stCondLst>
                            <p:childTnLst>
                              <p:par>
                                <p:cTn id="12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8"/>
                  </p:tgtEl>
                </p:cond>
              </p:nextCondLst>
            </p:seq>
            <p:seq concurrent="1" nextAc="seek">
              <p:cTn id="122" restart="whenNotActive" fill="hold" evtFilter="cancelBubble" nodeType="interactiveSeq">
                <p:stCondLst>
                  <p:cond evt="onClick" delay="0">
                    <p:tgtEl>
                      <p:spTgt spid="2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3" fill="hold">
                      <p:stCondLst>
                        <p:cond delay="0"/>
                      </p:stCondLst>
                      <p:childTnLst>
                        <p:par>
                          <p:cTn id="124" fill="hold">
                            <p:stCondLst>
                              <p:cond delay="0"/>
                            </p:stCondLst>
                            <p:childTnLst>
                              <p:par>
                                <p:cTn id="12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9"/>
                  </p:tgtEl>
                </p:cond>
              </p:nextCondLst>
            </p:seq>
            <p:seq concurrent="1" nextAc="seek">
              <p:cTn id="127" restart="whenNotActive" fill="hold" evtFilter="cancelBubble" nodeType="interactiveSeq">
                <p:stCondLst>
                  <p:cond evt="onClick" delay="0">
                    <p:tgtEl>
                      <p:spTgt spid="3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28" fill="hold">
                      <p:stCondLst>
                        <p:cond delay="0"/>
                      </p:stCondLst>
                      <p:childTnLst>
                        <p:par>
                          <p:cTn id="129" fill="hold">
                            <p:stCondLst>
                              <p:cond delay="0"/>
                            </p:stCondLst>
                            <p:childTnLst>
                              <p:par>
                                <p:cTn id="13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0"/>
                  </p:tgtEl>
                </p:cond>
              </p:nextCondLst>
            </p:seq>
            <p:seq concurrent="1" nextAc="seek">
              <p:cTn id="132" restart="whenNotActive" fill="hold" evtFilter="cancelBubble" nodeType="interactiveSeq">
                <p:stCondLst>
                  <p:cond evt="onClick" delay="0">
                    <p:tgtEl>
                      <p:spTgt spid="31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3" fill="hold">
                      <p:stCondLst>
                        <p:cond delay="0"/>
                      </p:stCondLst>
                      <p:childTnLst>
                        <p:par>
                          <p:cTn id="134" fill="hold">
                            <p:stCondLst>
                              <p:cond delay="0"/>
                            </p:stCondLst>
                            <p:childTnLst>
                              <p:par>
                                <p:cTn id="13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1"/>
                  </p:tgtEl>
                </p:cond>
              </p:nextCondLst>
            </p:seq>
            <p:seq concurrent="1" nextAc="seek">
              <p:cTn id="137" restart="whenNotActive" fill="hold" evtFilter="cancelBubble" nodeType="interactiveSeq">
                <p:stCondLst>
                  <p:cond evt="onClick" delay="0">
                    <p:tgtEl>
                      <p:spTgt spid="3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38" fill="hold">
                      <p:stCondLst>
                        <p:cond delay="0"/>
                      </p:stCondLst>
                      <p:childTnLst>
                        <p:par>
                          <p:cTn id="139" fill="hold">
                            <p:stCondLst>
                              <p:cond delay="0"/>
                            </p:stCondLst>
                            <p:childTnLst>
                              <p:par>
                                <p:cTn id="14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2"/>
                  </p:tgtEl>
                </p:cond>
              </p:nextCondLst>
            </p:seq>
            <p:seq concurrent="1" nextAc="seek">
              <p:cTn id="142" restart="whenNotActive" fill="hold" evtFilter="cancelBubble" nodeType="interactiveSeq">
                <p:stCondLst>
                  <p:cond evt="onClick" delay="0">
                    <p:tgtEl>
                      <p:spTgt spid="3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3" fill="hold">
                      <p:stCondLst>
                        <p:cond delay="0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3"/>
                  </p:tgtEl>
                </p:cond>
              </p:nextCondLst>
            </p:seq>
            <p:seq concurrent="1" nextAc="seek">
              <p:cTn id="147" restart="whenNotActive" fill="hold" evtFilter="cancelBubble" nodeType="interactiveSeq">
                <p:stCondLst>
                  <p:cond evt="onClick" delay="0">
                    <p:tgtEl>
                      <p:spTgt spid="3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48" fill="hold">
                      <p:stCondLst>
                        <p:cond delay="0"/>
                      </p:stCondLst>
                      <p:childTnLst>
                        <p:par>
                          <p:cTn id="149" fill="hold">
                            <p:stCondLst>
                              <p:cond delay="0"/>
                            </p:stCondLst>
                            <p:childTnLst>
                              <p:par>
                                <p:cTn id="15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4"/>
                  </p:tgtEl>
                </p:cond>
              </p:nextCondLst>
            </p:seq>
            <p:seq concurrent="1" nextAc="seek">
              <p:cTn id="152" restart="whenNotActive" fill="hold" evtFilter="cancelBubble" nodeType="interactiveSeq">
                <p:stCondLst>
                  <p:cond evt="onClick" delay="0">
                    <p:tgtEl>
                      <p:spTgt spid="3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3" fill="hold">
                      <p:stCondLst>
                        <p:cond delay="0"/>
                      </p:stCondLst>
                      <p:childTnLst>
                        <p:par>
                          <p:cTn id="154" fill="hold">
                            <p:stCondLst>
                              <p:cond delay="0"/>
                            </p:stCondLst>
                            <p:childTnLst>
                              <p:par>
                                <p:cTn id="15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5"/>
                  </p:tgtEl>
                </p:cond>
              </p:nextCondLst>
            </p:seq>
            <p:seq concurrent="1" nextAc="seek">
              <p:cTn id="157" restart="whenNotActive" fill="hold" evtFilter="cancelBubble" nodeType="interactiveSeq">
                <p:stCondLst>
                  <p:cond evt="onClick" delay="0">
                    <p:tgtEl>
                      <p:spTgt spid="3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58" fill="hold">
                      <p:stCondLst>
                        <p:cond delay="0"/>
                      </p:stCondLst>
                      <p:childTnLst>
                        <p:par>
                          <p:cTn id="159" fill="hold">
                            <p:stCondLst>
                              <p:cond delay="0"/>
                            </p:stCondLst>
                            <p:childTnLst>
                              <p:par>
                                <p:cTn id="16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6"/>
                  </p:tgtEl>
                </p:cond>
              </p:nextCondLst>
            </p:seq>
            <p:seq concurrent="1" nextAc="seek">
              <p:cTn id="162" restart="whenNotActive" fill="hold" evtFilter="cancelBubble" nodeType="interactiveSeq">
                <p:stCondLst>
                  <p:cond evt="onClick" delay="0">
                    <p:tgtEl>
                      <p:spTgt spid="3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3" fill="hold">
                      <p:stCondLst>
                        <p:cond delay="0"/>
                      </p:stCondLst>
                      <p:childTnLst>
                        <p:par>
                          <p:cTn id="164" fill="hold">
                            <p:stCondLst>
                              <p:cond delay="0"/>
                            </p:stCondLst>
                            <p:childTnLst>
                              <p:par>
                                <p:cTn id="16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7"/>
                  </p:tgtEl>
                </p:cond>
              </p:nextCondLst>
            </p:seq>
            <p:seq concurrent="1" nextAc="seek">
              <p:cTn id="167" restart="whenNotActive" fill="hold" evtFilter="cancelBubble" nodeType="interactiveSeq">
                <p:stCondLst>
                  <p:cond evt="onClick" delay="0">
                    <p:tgtEl>
                      <p:spTgt spid="3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68" fill="hold">
                      <p:stCondLst>
                        <p:cond delay="0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8"/>
                  </p:tgtEl>
                </p:cond>
              </p:nextCondLst>
            </p:seq>
            <p:seq concurrent="1" nextAc="seek">
              <p:cTn id="172" restart="whenNotActive" fill="hold" evtFilter="cancelBubble" nodeType="interactiveSeq">
                <p:stCondLst>
                  <p:cond evt="onClick" delay="0">
                    <p:tgtEl>
                      <p:spTgt spid="39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73" fill="hold">
                      <p:stCondLst>
                        <p:cond delay="0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xit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9"/>
                  </p:tgtEl>
                </p:cond>
              </p:nextCondLst>
            </p:seq>
          </p:childTnLst>
        </p:cTn>
      </p:par>
    </p:tnLst>
    <p:bldLst>
      <p:bldP spid="4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  <p:bldP spid="13" grpId="0" animBg="1"/>
      <p:bldP spid="14" grpId="0" animBg="1"/>
      <p:bldP spid="15" grpId="0" animBg="1"/>
      <p:bldP spid="16" grpId="0" animBg="1"/>
      <p:bldP spid="17" grpId="0" animBg="1"/>
      <p:bldP spid="18" grpId="0" animBg="1"/>
      <p:bldP spid="19" grpId="0" animBg="1"/>
      <p:bldP spid="20" grpId="0" animBg="1"/>
      <p:bldP spid="21" grpId="0" animBg="1"/>
      <p:bldP spid="22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  <p:bldP spid="32" grpId="0" animBg="1"/>
      <p:bldP spid="33" grpId="0" animBg="1"/>
      <p:bldP spid="34" grpId="0" animBg="1"/>
      <p:bldP spid="35" grpId="0" animBg="1"/>
      <p:bldP spid="36" grpId="0" animBg="1"/>
      <p:bldP spid="37" grpId="0" animBg="1"/>
      <p:bldP spid="38" grpId="0" animBg="1"/>
      <p:bldP spid="39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4267</a:t>
            </a:r>
            <a:endParaRPr lang="cs-CZ" sz="4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8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763688" y="2276872"/>
              <a:ext cx="20882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2 6 7 8</a:t>
              </a:r>
            </a:p>
            <a:p>
              <a:r>
                <a:rPr lang="cs-CZ" sz="2800" dirty="0" smtClean="0"/>
                <a:t>1 5 8 9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403648" y="3212976"/>
              <a:ext cx="1800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11 551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763688" y="2276872"/>
              <a:ext cx="20882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6 9 7 5</a:t>
              </a:r>
            </a:p>
            <a:p>
              <a:r>
                <a:rPr lang="cs-CZ" sz="2800" dirty="0" smtClean="0"/>
                <a:t>4 5 7 6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547664" y="3140968"/>
              <a:ext cx="151216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93 166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691680" y="2276872"/>
              <a:ext cx="21602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8 4 6 7 9</a:t>
              </a:r>
            </a:p>
            <a:p>
              <a:r>
                <a:rPr lang="cs-CZ" sz="2800" dirty="0"/>
                <a:t> </a:t>
              </a:r>
              <a:r>
                <a:rPr lang="cs-CZ" sz="2800" dirty="0" smtClean="0"/>
                <a:t>  8 4 8 7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547664" y="3284984"/>
              <a:ext cx="158417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97 092</a:t>
            </a:r>
            <a:endParaRPr lang="cs-CZ" sz="4000" dirty="0"/>
          </a:p>
        </p:txBody>
      </p:sp>
      <p:grpSp>
        <p:nvGrpSpPr>
          <p:cNvPr id="19" name="Group 18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763688" y="2276872"/>
              <a:ext cx="20882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  7 6 4 2</a:t>
              </a:r>
            </a:p>
            <a:p>
              <a:r>
                <a:rPr lang="cs-CZ" sz="2800" dirty="0" smtClean="0"/>
                <a:t>8 9 4 5 0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547664" y="3212976"/>
              <a:ext cx="1800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69 771</a:t>
            </a:r>
            <a:endParaRPr lang="cs-CZ" sz="4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187624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sčítej pod sebe:</a:t>
              </a:r>
            </a:p>
            <a:p>
              <a:r>
                <a:rPr lang="cs-CZ" sz="2800" dirty="0" smtClean="0"/>
                <a:t>64 892 + 4 879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52 693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6" name="TextBox 15"/>
            <p:cNvSpPr txBox="1"/>
            <p:nvPr/>
          </p:nvSpPr>
          <p:spPr>
            <a:xfrm>
              <a:off x="1187624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sčítej pod sebe:</a:t>
              </a:r>
            </a:p>
            <a:p>
              <a:r>
                <a:rPr lang="cs-CZ" sz="2800" dirty="0" smtClean="0"/>
                <a:t>2 706 + 49 987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sčítání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1 024 310</a:t>
            </a:r>
            <a:endParaRPr lang="cs-CZ" sz="4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971600" y="2276872"/>
              <a:ext cx="302433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sčítej pod sebou:</a:t>
              </a:r>
            </a:p>
            <a:p>
              <a:r>
                <a:rPr lang="cs-CZ" sz="2800" dirty="0" smtClean="0"/>
                <a:t>36 798 + 987 512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3" action="ppaction://hlinksldjump"/>
          </p:cNvPr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91 234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763688" y="2276872"/>
              <a:ext cx="20882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9 7 5 7 4</a:t>
              </a:r>
            </a:p>
            <a:p>
              <a:r>
                <a:rPr lang="cs-CZ" sz="2800" dirty="0" smtClean="0"/>
                <a:t>-  6 3 4 0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547664" y="3284984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5301208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5301208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5589240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21 918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691680" y="2276872"/>
              <a:ext cx="216024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2 6 7 9 4</a:t>
              </a:r>
            </a:p>
            <a:p>
              <a:r>
                <a:rPr lang="cs-CZ" sz="2800" dirty="0" smtClean="0"/>
                <a:t>-  4 8 7 6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403648" y="3356992"/>
              <a:ext cx="1800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78 977</a:t>
            </a:r>
            <a:endParaRPr lang="cs-CZ" sz="40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763688" y="2276872"/>
              <a:ext cx="208823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8 4 6 7 2</a:t>
              </a:r>
            </a:p>
            <a:p>
              <a:r>
                <a:rPr lang="cs-CZ" sz="2800" dirty="0" smtClean="0"/>
                <a:t>-  5 6 9 5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547664" y="3284984"/>
              <a:ext cx="180020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48 445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331640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/>
                <a:t> </a:t>
              </a:r>
              <a:r>
                <a:rPr lang="cs-CZ" sz="2800" dirty="0" smtClean="0"/>
                <a:t>    9 4 8 2 3</a:t>
              </a:r>
            </a:p>
            <a:p>
              <a:r>
                <a:rPr lang="cs-CZ" sz="2800" dirty="0" smtClean="0"/>
                <a:t>     4 6 3 7 8</a:t>
              </a:r>
              <a:endParaRPr lang="cs-CZ" sz="2800" dirty="0"/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1403648" y="2636912"/>
              <a:ext cx="504056" cy="58477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3200" dirty="0" smtClean="0"/>
                <a:t>-</a:t>
              </a:r>
              <a:endParaRPr lang="cs-CZ" sz="3200" dirty="0"/>
            </a:p>
          </p:txBody>
        </p:sp>
        <p:cxnSp>
          <p:nvCxnSpPr>
            <p:cNvPr id="17" name="Straight Connector 16"/>
            <p:cNvCxnSpPr/>
            <p:nvPr/>
          </p:nvCxnSpPr>
          <p:spPr>
            <a:xfrm>
              <a:off x="1403648" y="3356992"/>
              <a:ext cx="2016224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46 282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1043608" y="2276872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Odečti pod sebou:</a:t>
            </a:r>
          </a:p>
          <a:p>
            <a:r>
              <a:rPr lang="cs-CZ" sz="2800" dirty="0" smtClean="0"/>
              <a:t>59 780 – 13 498=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33 558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6" name="TextBox 15"/>
          <p:cNvSpPr txBox="1"/>
          <p:nvPr/>
        </p:nvSpPr>
        <p:spPr>
          <a:xfrm>
            <a:off x="1043608" y="2276872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Odečti pod sebou:</a:t>
            </a:r>
          </a:p>
          <a:p>
            <a:r>
              <a:rPr lang="cs-CZ" sz="2800" dirty="0" smtClean="0"/>
              <a:t>68 014 – 34 456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237626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odčítání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57 158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5" name="TextBox 14"/>
          <p:cNvSpPr txBox="1"/>
          <p:nvPr/>
        </p:nvSpPr>
        <p:spPr>
          <a:xfrm>
            <a:off x="1043608" y="2276872"/>
            <a:ext cx="288032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Odečti pod sebou:</a:t>
            </a:r>
          </a:p>
          <a:p>
            <a:r>
              <a:rPr lang="cs-CZ" sz="2800" dirty="0" smtClean="0"/>
              <a:t>67 004 – 9 846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51 480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123728" y="2276872"/>
              <a:ext cx="1728192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/>
                <a:t> </a:t>
              </a:r>
              <a:r>
                <a:rPr lang="cs-CZ" sz="2800" dirty="0" smtClean="0"/>
                <a:t>2 8 6 0</a:t>
              </a:r>
            </a:p>
            <a:p>
              <a:r>
                <a:rPr lang="cs-CZ" sz="2800" dirty="0" smtClean="0"/>
                <a:t>x      1 8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619672" y="3284984"/>
              <a:ext cx="187220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157 570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24744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24744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339752" y="2276872"/>
              <a:ext cx="1512168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 4 5 0 2</a:t>
              </a:r>
            </a:p>
            <a:p>
              <a:r>
                <a:rPr lang="cs-CZ" sz="2800" dirty="0" smtClean="0"/>
                <a:t>x      3 5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907704" y="3284984"/>
              <a:ext cx="172819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194 250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267744" y="2276872"/>
              <a:ext cx="158417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/>
                <a:t> </a:t>
              </a:r>
              <a:r>
                <a:rPr lang="cs-CZ" sz="2800" dirty="0" smtClean="0"/>
                <a:t>4 6 2 5</a:t>
              </a:r>
            </a:p>
            <a:p>
              <a:r>
                <a:rPr lang="cs-CZ" sz="2800" dirty="0" smtClean="0"/>
                <a:t>x      4 2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691680" y="3429000"/>
              <a:ext cx="216024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362 942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267744" y="2276872"/>
              <a:ext cx="158417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/>
                <a:t> </a:t>
              </a:r>
              <a:r>
                <a:rPr lang="cs-CZ" sz="2800" dirty="0" smtClean="0"/>
                <a:t>4 0 7 8</a:t>
              </a:r>
            </a:p>
            <a:p>
              <a:r>
                <a:rPr lang="cs-CZ" sz="2800" dirty="0" smtClean="0"/>
                <a:t>x      8 9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691680" y="3501008"/>
              <a:ext cx="1944216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6 414 982</a:t>
            </a:r>
            <a:endParaRPr lang="cs-CZ" sz="4000" dirty="0"/>
          </a:p>
        </p:txBody>
      </p: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411760" y="2276872"/>
              <a:ext cx="1440160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9 5 7 4 6</a:t>
              </a:r>
            </a:p>
            <a:p>
              <a:r>
                <a:rPr lang="cs-CZ" sz="2800" dirty="0" smtClean="0"/>
                <a:t>x        6 7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691680" y="3429000"/>
              <a:ext cx="2160240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61 634 495</a:t>
            </a:r>
            <a:endParaRPr lang="cs-CZ" sz="4000" dirty="0"/>
          </a:p>
        </p:txBody>
      </p:sp>
      <p:grpSp>
        <p:nvGrpSpPr>
          <p:cNvPr id="18" name="Group 17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907704" y="2276872"/>
              <a:ext cx="1944216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8 9 4 5 5</a:t>
              </a:r>
            </a:p>
            <a:p>
              <a:r>
                <a:rPr lang="cs-CZ" sz="2800" dirty="0"/>
                <a:t> </a:t>
              </a:r>
              <a:r>
                <a:rPr lang="cs-CZ" sz="2800" dirty="0" smtClean="0"/>
                <a:t> x   6 8 9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259632" y="3212976"/>
              <a:ext cx="2232248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419872" y="260648"/>
            <a:ext cx="2304256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násobení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32 423 896</a:t>
            </a:r>
            <a:endParaRPr lang="cs-CZ" sz="4000" dirty="0"/>
          </a:p>
        </p:txBody>
      </p:sp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grpSp>
        <p:nvGrpSpPr>
          <p:cNvPr id="17" name="Group 16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2195736" y="2276872"/>
              <a:ext cx="165618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/>
                <a:t> </a:t>
              </a:r>
              <a:r>
                <a:rPr lang="cs-CZ" sz="2800" dirty="0" smtClean="0"/>
                <a:t>5 6 9 8 4</a:t>
              </a:r>
            </a:p>
            <a:p>
              <a:r>
                <a:rPr lang="cs-CZ" sz="2800" dirty="0" smtClean="0"/>
                <a:t>x      5 6 9</a:t>
              </a:r>
              <a:endParaRPr lang="cs-CZ" sz="2800" dirty="0"/>
            </a:p>
          </p:txBody>
        </p:sp>
        <p:cxnSp>
          <p:nvCxnSpPr>
            <p:cNvPr id="16" name="Straight Connector 15"/>
            <p:cNvCxnSpPr/>
            <p:nvPr/>
          </p:nvCxnSpPr>
          <p:spPr>
            <a:xfrm>
              <a:off x="1331640" y="3284984"/>
              <a:ext cx="2448272" cy="0"/>
            </a:xfrm>
            <a:prstGeom prst="line">
              <a:avLst/>
            </a:prstGeom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806 zb. 6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899592" y="227687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/>
              <a:t> </a:t>
            </a:r>
            <a:r>
              <a:rPr lang="cs-CZ" sz="2800" dirty="0" smtClean="0"/>
              <a:t>5 648 : 7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3368 zb. 1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73630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26 945 : 8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4609 zb. 1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861048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861048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88032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27 655 : 6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5140 zb. 1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25 701 : 5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51 647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80831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309 882 : 6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70 445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634 005 : 9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635896" y="260648"/>
            <a:ext cx="18002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dělení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7" name="Group 7"/>
          <p:cNvGrpSpPr/>
          <p:nvPr/>
        </p:nvGrpSpPr>
        <p:grpSpPr>
          <a:xfrm>
            <a:off x="899592" y="1196752"/>
            <a:ext cx="3888432" cy="4896544"/>
            <a:chOff x="899592" y="1196752"/>
            <a:chExt cx="3168352" cy="4896544"/>
          </a:xfrm>
        </p:grpSpPr>
        <p:sp>
          <p:nvSpPr>
            <p:cNvPr id="3" name="Rectangle 2"/>
            <p:cNvSpPr/>
            <p:nvPr/>
          </p:nvSpPr>
          <p:spPr>
            <a:xfrm>
              <a:off x="899592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971600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Vypočti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725144"/>
            <a:ext cx="252028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1 050 116 zb. 5</a:t>
            </a:r>
            <a:endParaRPr lang="cs-CZ" sz="4000" dirty="0"/>
          </a:p>
        </p:txBody>
      </p: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789040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  <p:sp>
        <p:nvSpPr>
          <p:cNvPr id="14" name="TextBox 13"/>
          <p:cNvSpPr txBox="1"/>
          <p:nvPr/>
        </p:nvSpPr>
        <p:spPr>
          <a:xfrm>
            <a:off x="971600" y="2276872"/>
            <a:ext cx="295232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dirty="0" smtClean="0"/>
              <a:t>6 300 701 : 6 =</a:t>
            </a:r>
            <a:endParaRPr lang="cs-CZ" sz="2800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78 000</a:t>
            </a:r>
            <a:endParaRPr lang="cs-CZ" sz="4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tisíce</a:t>
              </a:r>
            </a:p>
            <a:p>
              <a:r>
                <a:rPr lang="cs-CZ" sz="2800" dirty="0" smtClean="0"/>
                <a:t>78 178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62 400</a:t>
            </a:r>
            <a:endParaRPr lang="cs-CZ" sz="4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stovky</a:t>
              </a:r>
            </a:p>
            <a:p>
              <a:r>
                <a:rPr lang="cs-CZ" sz="2800" dirty="0" smtClean="0"/>
                <a:t>62 432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8 000</a:t>
            </a:r>
            <a:endParaRPr lang="cs-CZ" sz="4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tisíce</a:t>
              </a:r>
            </a:p>
            <a:p>
              <a:r>
                <a:rPr lang="cs-CZ" sz="2800" dirty="0" smtClean="0"/>
                <a:t>7 954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6 490</a:t>
            </a:r>
            <a:endParaRPr lang="cs-CZ" sz="4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desítky</a:t>
              </a:r>
            </a:p>
            <a:p>
              <a:r>
                <a:rPr lang="cs-CZ" sz="2800" dirty="0" smtClean="0"/>
                <a:t>6 492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27 000</a:t>
            </a:r>
            <a:endParaRPr lang="cs-CZ" sz="4000" dirty="0"/>
          </a:p>
        </p:txBody>
      </p:sp>
      <p:grpSp>
        <p:nvGrpSpPr>
          <p:cNvPr id="15" name="Group 14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4" name="TextBox 13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tisíce</a:t>
              </a:r>
            </a:p>
            <a:p>
              <a:r>
                <a:rPr lang="cs-CZ" sz="2800" dirty="0" smtClean="0"/>
                <a:t>26 904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/>
              <a:t>680 000</a:t>
            </a:r>
            <a:endParaRPr lang="cs-CZ" sz="4000" dirty="0"/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115616" y="2258869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tisíce</a:t>
              </a:r>
            </a:p>
            <a:p>
              <a:r>
                <a:rPr lang="cs-CZ" sz="2800" dirty="0" smtClean="0"/>
                <a:t>679 878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843808" y="260648"/>
            <a:ext cx="3888432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400" b="1" dirty="0" smtClean="0">
                <a:ln w="10541" cmpd="sng">
                  <a:solidFill>
                    <a:schemeClr val="accent1">
                      <a:shade val="88000"/>
                      <a:satMod val="11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1">
                        <a:tint val="40000"/>
                        <a:satMod val="250000"/>
                      </a:schemeClr>
                    </a:gs>
                    <a:gs pos="9000">
                      <a:schemeClr val="accent1">
                        <a:tint val="52000"/>
                        <a:satMod val="300000"/>
                      </a:schemeClr>
                    </a:gs>
                    <a:gs pos="50000">
                      <a:schemeClr val="accent1">
                        <a:shade val="20000"/>
                        <a:satMod val="300000"/>
                      </a:schemeClr>
                    </a:gs>
                    <a:gs pos="79000">
                      <a:schemeClr val="accent1">
                        <a:tint val="52000"/>
                        <a:satMod val="300000"/>
                      </a:schemeClr>
                    </a:gs>
                    <a:gs pos="100000">
                      <a:schemeClr val="accent1">
                        <a:tint val="40000"/>
                        <a:satMod val="250000"/>
                      </a:schemeClr>
                    </a:gs>
                  </a:gsLst>
                  <a:lin ang="5400000"/>
                </a:gradFill>
              </a:rPr>
              <a:t>zaokrouhlování</a:t>
            </a:r>
            <a:endParaRPr lang="cs-CZ" sz="4400" b="1" dirty="0">
              <a:ln w="10541" cmpd="sng">
                <a:solidFill>
                  <a:schemeClr val="accent1">
                    <a:shade val="88000"/>
                    <a:satMod val="110000"/>
                  </a:schemeClr>
                </a:solidFill>
                <a:prstDash val="solid"/>
              </a:ln>
              <a:gradFill>
                <a:gsLst>
                  <a:gs pos="0">
                    <a:schemeClr val="accent1">
                      <a:tint val="40000"/>
                      <a:satMod val="250000"/>
                    </a:schemeClr>
                  </a:gs>
                  <a:gs pos="9000">
                    <a:schemeClr val="accent1">
                      <a:tint val="52000"/>
                      <a:satMod val="300000"/>
                    </a:schemeClr>
                  </a:gs>
                  <a:gs pos="50000">
                    <a:schemeClr val="accent1">
                      <a:shade val="20000"/>
                      <a:satMod val="300000"/>
                    </a:schemeClr>
                  </a:gs>
                  <a:gs pos="79000">
                    <a:schemeClr val="accent1">
                      <a:tint val="52000"/>
                      <a:satMod val="300000"/>
                    </a:schemeClr>
                  </a:gs>
                  <a:gs pos="100000">
                    <a:schemeClr val="accent1">
                      <a:tint val="40000"/>
                      <a:satMod val="250000"/>
                    </a:schemeClr>
                  </a:gs>
                </a:gsLst>
                <a:lin ang="5400000"/>
              </a:gradFill>
            </a:endParaRPr>
          </a:p>
        </p:txBody>
      </p:sp>
      <p:grpSp>
        <p:nvGrpSpPr>
          <p:cNvPr id="8" name="Group 6"/>
          <p:cNvGrpSpPr/>
          <p:nvPr/>
        </p:nvGrpSpPr>
        <p:grpSpPr>
          <a:xfrm>
            <a:off x="5076056" y="1196752"/>
            <a:ext cx="3168352" cy="4896544"/>
            <a:chOff x="5076056" y="1196752"/>
            <a:chExt cx="3168352" cy="4896544"/>
          </a:xfrm>
        </p:grpSpPr>
        <p:sp>
          <p:nvSpPr>
            <p:cNvPr id="4" name="Rectangle 3"/>
            <p:cNvSpPr/>
            <p:nvPr/>
          </p:nvSpPr>
          <p:spPr>
            <a:xfrm>
              <a:off x="5076056" y="1196752"/>
              <a:ext cx="3168352" cy="4896544"/>
            </a:xfrm>
            <a:prstGeom prst="rect">
              <a:avLst/>
            </a:prstGeom>
          </p:spPr>
          <p:style>
            <a:lnRef idx="1">
              <a:schemeClr val="accent2"/>
            </a:lnRef>
            <a:fillRef idx="2">
              <a:schemeClr val="accent2"/>
            </a:fillRef>
            <a:effectRef idx="1">
              <a:schemeClr val="accent2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5148064" y="1412776"/>
              <a:ext cx="3024336" cy="461665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wrap="square" rtlCol="0">
              <a:spAutoFit/>
            </a:bodyPr>
            <a:lstStyle/>
            <a:p>
              <a:r>
                <a:rPr lang="cs-CZ" sz="2400" b="1" dirty="0" smtClean="0"/>
                <a:t>Zkontroluj</a:t>
              </a:r>
              <a:r>
                <a:rPr lang="cs-CZ" dirty="0" smtClean="0"/>
                <a:t>:</a:t>
              </a:r>
              <a:endParaRPr lang="cs-CZ" dirty="0"/>
            </a:p>
          </p:txBody>
        </p:sp>
      </p:grpSp>
      <p:sp>
        <p:nvSpPr>
          <p:cNvPr id="12" name="TextBox 11"/>
          <p:cNvSpPr txBox="1"/>
          <p:nvPr/>
        </p:nvSpPr>
        <p:spPr>
          <a:xfrm>
            <a:off x="5436096" y="4869160"/>
            <a:ext cx="252028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/>
              <a:t>0</a:t>
            </a:r>
          </a:p>
        </p:txBody>
      </p:sp>
      <p:grpSp>
        <p:nvGrpSpPr>
          <p:cNvPr id="16" name="Group 15"/>
          <p:cNvGrpSpPr/>
          <p:nvPr/>
        </p:nvGrpSpPr>
        <p:grpSpPr>
          <a:xfrm>
            <a:off x="899592" y="1196752"/>
            <a:ext cx="3168352" cy="4896544"/>
            <a:chOff x="899592" y="1196752"/>
            <a:chExt cx="3168352" cy="4896544"/>
          </a:xfrm>
        </p:grpSpPr>
        <p:grpSp>
          <p:nvGrpSpPr>
            <p:cNvPr id="7" name="Group 7"/>
            <p:cNvGrpSpPr/>
            <p:nvPr/>
          </p:nvGrpSpPr>
          <p:grpSpPr>
            <a:xfrm>
              <a:off x="899592" y="1196752"/>
              <a:ext cx="3168352" cy="4896544"/>
              <a:chOff x="899592" y="1196752"/>
              <a:chExt cx="3168352" cy="4896544"/>
            </a:xfrm>
          </p:grpSpPr>
          <p:sp>
            <p:nvSpPr>
              <p:cNvPr id="3" name="Rectangle 2"/>
              <p:cNvSpPr/>
              <p:nvPr/>
            </p:nvSpPr>
            <p:spPr>
              <a:xfrm>
                <a:off x="899592" y="1196752"/>
                <a:ext cx="3168352" cy="4896544"/>
              </a:xfrm>
              <a:prstGeom prst="rect">
                <a:avLst/>
              </a:prstGeom>
            </p:spPr>
            <p:style>
              <a:lnRef idx="1">
                <a:schemeClr val="accent3"/>
              </a:lnRef>
              <a:fillRef idx="2">
                <a:schemeClr val="accent3"/>
              </a:fillRef>
              <a:effectRef idx="1">
                <a:schemeClr val="accent3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cs-CZ"/>
              </a:p>
            </p:txBody>
          </p:sp>
          <p:sp>
            <p:nvSpPr>
              <p:cNvPr id="5" name="TextBox 4"/>
              <p:cNvSpPr txBox="1"/>
              <p:nvPr/>
            </p:nvSpPr>
            <p:spPr>
              <a:xfrm>
                <a:off x="971600" y="1412776"/>
                <a:ext cx="3024336" cy="461665"/>
              </a:xfrm>
              <a:prstGeom prst="rect">
                <a:avLst/>
              </a:prstGeom>
            </p:spPr>
            <p:style>
              <a:lnRef idx="0">
                <a:schemeClr val="accent3"/>
              </a:lnRef>
              <a:fillRef idx="3">
                <a:schemeClr val="accent3"/>
              </a:fillRef>
              <a:effectRef idx="3">
                <a:schemeClr val="accent3"/>
              </a:effectRef>
              <a:fontRef idx="minor">
                <a:schemeClr val="lt1"/>
              </a:fontRef>
            </p:style>
            <p:txBody>
              <a:bodyPr wrap="square" rtlCol="0">
                <a:spAutoFit/>
              </a:bodyPr>
              <a:lstStyle/>
              <a:p>
                <a:r>
                  <a:rPr lang="cs-CZ" sz="2400" b="1" dirty="0" smtClean="0"/>
                  <a:t>Vypočti</a:t>
                </a:r>
                <a:r>
                  <a:rPr lang="cs-CZ" dirty="0" smtClean="0"/>
                  <a:t>:</a:t>
                </a:r>
                <a:endParaRPr lang="cs-CZ" dirty="0"/>
              </a:p>
            </p:txBody>
          </p:sp>
        </p:grpSp>
        <p:sp>
          <p:nvSpPr>
            <p:cNvPr id="15" name="TextBox 14"/>
            <p:cNvSpPr txBox="1"/>
            <p:nvPr/>
          </p:nvSpPr>
          <p:spPr>
            <a:xfrm>
              <a:off x="1115616" y="2276872"/>
              <a:ext cx="2736304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2800" dirty="0" smtClean="0"/>
                <a:t>na desetitisíce</a:t>
              </a:r>
            </a:p>
            <a:p>
              <a:r>
                <a:rPr lang="cs-CZ" sz="2800" dirty="0" smtClean="0"/>
                <a:t>2 178 =</a:t>
              </a:r>
              <a:endParaRPr lang="cs-CZ" sz="2800" dirty="0"/>
            </a:p>
          </p:txBody>
        </p:sp>
      </p:grpSp>
      <p:pic>
        <p:nvPicPr>
          <p:cNvPr id="1026" name="Picture 2">
            <a:hlinkClick r:id="rId2" action="ppaction://hlinksldjump"/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3851920" y="5157192"/>
            <a:ext cx="1584176" cy="15895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1" name="Group 10"/>
          <p:cNvGrpSpPr/>
          <p:nvPr/>
        </p:nvGrpSpPr>
        <p:grpSpPr>
          <a:xfrm>
            <a:off x="5220072" y="3645024"/>
            <a:ext cx="2880320" cy="2160240"/>
            <a:chOff x="5220072" y="3789040"/>
            <a:chExt cx="2880320" cy="2160240"/>
          </a:xfrm>
        </p:grpSpPr>
        <p:sp>
          <p:nvSpPr>
            <p:cNvPr id="9" name="Rectangle 8"/>
            <p:cNvSpPr/>
            <p:nvPr/>
          </p:nvSpPr>
          <p:spPr>
            <a:xfrm>
              <a:off x="5220072" y="3789040"/>
              <a:ext cx="2880320" cy="2160240"/>
            </a:xfrm>
            <a:prstGeom prst="rect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cs-CZ"/>
            </a:p>
          </p:txBody>
        </p:sp>
        <p:sp>
          <p:nvSpPr>
            <p:cNvPr id="10" name="TextBox 9"/>
            <p:cNvSpPr txBox="1"/>
            <p:nvPr/>
          </p:nvSpPr>
          <p:spPr>
            <a:xfrm>
              <a:off x="6300192" y="4077072"/>
              <a:ext cx="864096" cy="156966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cs-CZ" sz="9600" dirty="0" smtClean="0">
                  <a:solidFill>
                    <a:schemeClr val="bg1"/>
                  </a:solidFill>
                  <a:effectLst>
                    <a:outerShdw blurRad="38100" dist="38100" dir="2700000" algn="tl">
                      <a:srgbClr val="000000">
                        <a:alpha val="43137"/>
                      </a:srgbClr>
                    </a:outerShdw>
                  </a:effectLst>
                </a:rPr>
                <a:t>?</a:t>
              </a:r>
              <a:endParaRPr lang="cs-CZ" sz="9600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395536" y="1196752"/>
            <a:ext cx="8496944" cy="535531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/>
              <a:t>Autor</a:t>
            </a:r>
            <a:r>
              <a:rPr lang="cs-CZ" dirty="0"/>
              <a:t>:	Mgr. Stanislava Kateřina </a:t>
            </a:r>
            <a:r>
              <a:rPr lang="cs-CZ" dirty="0" smtClean="0"/>
              <a:t>Dvořáková</a:t>
            </a:r>
          </a:p>
          <a:p>
            <a:r>
              <a:rPr lang="cs-CZ" b="1" smtClean="0"/>
              <a:t>Vzdělávací oblast</a:t>
            </a:r>
            <a:r>
              <a:rPr lang="cs-CZ" smtClean="0"/>
              <a:t>:	Matematika a její aplikace</a:t>
            </a:r>
          </a:p>
          <a:p>
            <a:r>
              <a:rPr lang="cs-CZ" b="1" smtClean="0"/>
              <a:t>Téma</a:t>
            </a:r>
            <a:r>
              <a:rPr lang="cs-CZ" dirty="0"/>
              <a:t>:	</a:t>
            </a:r>
            <a:r>
              <a:rPr lang="cs-CZ" dirty="0" smtClean="0"/>
              <a:t>opakování - písemné násobení, dělení, sčítání, odčítání a zaokrouhlování</a:t>
            </a:r>
            <a:endParaRPr lang="cs-CZ" dirty="0"/>
          </a:p>
          <a:p>
            <a:r>
              <a:rPr lang="cs-CZ" b="1" dirty="0"/>
              <a:t>Ročník</a:t>
            </a:r>
            <a:r>
              <a:rPr lang="cs-CZ" dirty="0"/>
              <a:t>:	4.</a:t>
            </a:r>
          </a:p>
          <a:p>
            <a:r>
              <a:rPr lang="cs-CZ" b="1" dirty="0"/>
              <a:t>Datum vytvoření</a:t>
            </a:r>
            <a:r>
              <a:rPr lang="cs-CZ" dirty="0"/>
              <a:t>:	</a:t>
            </a:r>
            <a:r>
              <a:rPr lang="cs-CZ" dirty="0" smtClean="0"/>
              <a:t>únor 2012</a:t>
            </a:r>
          </a:p>
          <a:p>
            <a:pPr marL="892175" indent="-892175"/>
            <a:r>
              <a:rPr lang="cs-CZ" b="1" dirty="0" smtClean="0"/>
              <a:t>Anotace</a:t>
            </a:r>
            <a:r>
              <a:rPr lang="cs-CZ" dirty="0"/>
              <a:t>:	</a:t>
            </a:r>
            <a:r>
              <a:rPr lang="cs-CZ" dirty="0" smtClean="0"/>
              <a:t>Práce je určena </a:t>
            </a:r>
            <a:r>
              <a:rPr lang="cs-CZ" dirty="0"/>
              <a:t>žákům 4. </a:t>
            </a:r>
            <a:r>
              <a:rPr lang="cs-CZ" dirty="0" smtClean="0"/>
              <a:t>tříd. Slouží k procvičování učiva čtvrtého ročníku.</a:t>
            </a:r>
            <a:endParaRPr lang="cs-CZ" dirty="0"/>
          </a:p>
          <a:p>
            <a:r>
              <a:rPr lang="cs-CZ" b="1" dirty="0"/>
              <a:t>Metodické pokyny</a:t>
            </a:r>
            <a:r>
              <a:rPr lang="cs-CZ" dirty="0"/>
              <a:t>:</a:t>
            </a:r>
            <a:r>
              <a:rPr lang="cs-CZ" b="1" dirty="0"/>
              <a:t>  </a:t>
            </a:r>
            <a:endParaRPr lang="cs-CZ" dirty="0"/>
          </a:p>
          <a:p>
            <a:pPr marL="361950"/>
            <a:r>
              <a:rPr lang="cs-CZ" dirty="0" smtClean="0"/>
              <a:t>Spustit prezentaci, na snímku 2 vybírat políčka s různou hodnotou. Klikáním na ně se otvírají příklady. Žáci je počítají do školního sešitu, vyvolaný žák počítá na tabuli. Kontrolu provedou žáci po odkrytí kontrolního okénka. Pro návrat na snímek s nabídkou příkladů kliknout na domeček. Lze soutěžit mezi jednotlivci / ve skupinách. Je možné DUM použít i jako zásobník příkladů.</a:t>
            </a:r>
            <a:endParaRPr lang="cs-CZ" dirty="0"/>
          </a:p>
          <a:p>
            <a:r>
              <a:rPr lang="cs-CZ" dirty="0"/>
              <a:t> </a:t>
            </a:r>
          </a:p>
          <a:p>
            <a:r>
              <a:rPr lang="cs-CZ" b="1" dirty="0"/>
              <a:t>Pomůcky: </a:t>
            </a:r>
            <a:endParaRPr lang="cs-CZ" dirty="0"/>
          </a:p>
          <a:p>
            <a:r>
              <a:rPr lang="cs-CZ" dirty="0"/>
              <a:t>	Psací potřeby, </a:t>
            </a:r>
            <a:r>
              <a:rPr lang="cs-CZ" dirty="0" smtClean="0"/>
              <a:t>školní sešity na matematiku, IAT (plátno k promítání)</a:t>
            </a:r>
            <a:endParaRPr lang="cs-CZ" dirty="0"/>
          </a:p>
          <a:p>
            <a:r>
              <a:rPr lang="cs-CZ" b="1" dirty="0"/>
              <a:t>Software:</a:t>
            </a:r>
            <a:endParaRPr lang="cs-CZ" dirty="0"/>
          </a:p>
          <a:p>
            <a:r>
              <a:rPr lang="cs-CZ" dirty="0"/>
              <a:t>	</a:t>
            </a:r>
            <a:r>
              <a:rPr lang="cs-CZ" dirty="0" smtClean="0"/>
              <a:t>Obrázky jsou použity z galerie MO PowerPoint 2007, nakresleny v MO Malování 2007</a:t>
            </a:r>
            <a:endParaRPr lang="cs-CZ" dirty="0"/>
          </a:p>
          <a:p>
            <a:endParaRPr lang="cs-CZ" dirty="0"/>
          </a:p>
        </p:txBody>
      </p:sp>
      <p:sp>
        <p:nvSpPr>
          <p:cNvPr id="4" name="TextBox 3"/>
          <p:cNvSpPr txBox="1"/>
          <p:nvPr/>
        </p:nvSpPr>
        <p:spPr>
          <a:xfrm>
            <a:off x="2915816" y="476672"/>
            <a:ext cx="38164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VY_32_INOVACE_S1.1_M.4.13</a:t>
            </a:r>
            <a:endParaRPr lang="cs-CZ" dirty="0"/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230</TotalTime>
  <Words>581</Words>
  <Application>Microsoft Office PowerPoint</Application>
  <PresentationFormat>Předvádění na obrazovce (4:3)</PresentationFormat>
  <Paragraphs>266</Paragraphs>
  <Slides>38</Slides>
  <Notes>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38</vt:i4>
      </vt:variant>
    </vt:vector>
  </HeadingPairs>
  <TitlesOfParts>
    <vt:vector size="39" baseType="lpstr">
      <vt:lpstr>Office Theme</vt:lpstr>
      <vt:lpstr>RISKUJ v matematice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  <vt:lpstr>Snímek 24</vt:lpstr>
      <vt:lpstr>Snímek 25</vt:lpstr>
      <vt:lpstr>Snímek 26</vt:lpstr>
      <vt:lpstr>Snímek 27</vt:lpstr>
      <vt:lpstr>Snímek 28</vt:lpstr>
      <vt:lpstr>Snímek 29</vt:lpstr>
      <vt:lpstr>Snímek 30</vt:lpstr>
      <vt:lpstr>Snímek 31</vt:lpstr>
      <vt:lpstr>Snímek 32</vt:lpstr>
      <vt:lpstr>Snímek 33</vt:lpstr>
      <vt:lpstr>Snímek 34</vt:lpstr>
      <vt:lpstr>Snímek 35</vt:lpstr>
      <vt:lpstr>Snímek 36</vt:lpstr>
      <vt:lpstr>Snímek 37</vt:lpstr>
      <vt:lpstr>Snímek 38</vt:lpstr>
    </vt:vector>
  </TitlesOfParts>
  <Company>AAA Auto, a.s.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RISKUJ v matematice</dc:title>
  <dc:creator>stana</dc:creator>
  <cp:lastModifiedBy>stanislava.dvorakova</cp:lastModifiedBy>
  <cp:revision>49</cp:revision>
  <dcterms:created xsi:type="dcterms:W3CDTF">2012-02-28T17:09:43Z</dcterms:created>
  <dcterms:modified xsi:type="dcterms:W3CDTF">2012-04-23T09:38:25Z</dcterms:modified>
</cp:coreProperties>
</file>