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1.xml" ContentType="application/vnd.openxmlformats-officedocument.presentationml.notesSlide+xml"/>
  <Override PartName="/ppt/tags/tag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56" r:id="rId3"/>
    <p:sldId id="261" r:id="rId4"/>
    <p:sldId id="259" r:id="rId5"/>
    <p:sldId id="260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B8F7DE-5A6D-4474-ACA9-20028E0A2209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036A81-AD7C-4CF9-AFBD-4E74EA365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691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036A81-AD7C-4CF9-AFBD-4E74EA365D6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105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1ABDF"/>
            </a:gs>
            <a:gs pos="46000">
              <a:srgbClr val="DF63E2"/>
            </a:gs>
            <a:gs pos="67000">
              <a:srgbClr val="F952A0"/>
            </a:gs>
            <a:gs pos="78000">
              <a:srgbClr val="B43E85">
                <a:lumMod val="72000"/>
                <a:lumOff val="28000"/>
              </a:srgbClr>
            </a:gs>
            <a:gs pos="100000">
              <a:srgbClr val="B737B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728333899"/>
              </p:ext>
            </p:extLst>
          </p:nvPr>
        </p:nvGraphicFramePr>
        <p:xfrm>
          <a:off x="457200" y="1527175"/>
          <a:ext cx="8229600" cy="4754880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VY_32_INOVACE_55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Shoda přísudku s několikanásobným podmětem – seznámení s pravidly psaní -y/-i/-a, v koncovkách sloves  (přísudku) u čísla množného, času minulého. Následné procvičení (na snímku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6 jsou </a:t>
                      </a:r>
                      <a:r>
                        <a:rPr kumimoji="0" lang="cs-CZ" sz="16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příklady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možného doplnění věty).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tématu, pravidel a procvičení.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4393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Shoda přísudku s několikanásobným podmětem </a:t>
            </a:r>
            <a:br>
              <a:rPr lang="cs-CZ" u="sng" dirty="0" smtClean="0"/>
            </a:br>
            <a:r>
              <a:rPr lang="cs-CZ" sz="3600" dirty="0" smtClean="0"/>
              <a:t>(minulý čas)</a:t>
            </a:r>
            <a:endParaRPr lang="cs-CZ" sz="36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492896"/>
            <a:ext cx="7704856" cy="4536504"/>
          </a:xfrm>
        </p:spPr>
        <p:txBody>
          <a:bodyPr/>
          <a:lstStyle/>
          <a:p>
            <a:pPr algn="l"/>
            <a:r>
              <a:rPr lang="cs-CZ" sz="7200" u="sng" dirty="0" smtClean="0">
                <a:solidFill>
                  <a:schemeClr val="tx1"/>
                </a:solidFill>
              </a:rPr>
              <a:t>Děvčata a chlapci</a:t>
            </a:r>
            <a:r>
              <a:rPr lang="cs-CZ" sz="7200" dirty="0" smtClean="0">
                <a:solidFill>
                  <a:schemeClr val="tx1"/>
                </a:solidFill>
              </a:rPr>
              <a:t> si hrál</a:t>
            </a:r>
            <a:r>
              <a:rPr lang="cs-CZ" sz="7200" u="sng" dirty="0" smtClean="0">
                <a:solidFill>
                  <a:schemeClr val="tx1"/>
                </a:solidFill>
              </a:rPr>
              <a:t>i</a:t>
            </a:r>
            <a:r>
              <a:rPr lang="cs-CZ" sz="7200" dirty="0" smtClean="0">
                <a:solidFill>
                  <a:schemeClr val="tx1"/>
                </a:solidFill>
              </a:rPr>
              <a:t> na pískovišti.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149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u="sng" dirty="0" smtClean="0"/>
              <a:t>Několikanásobný podmět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27649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dirty="0" smtClean="0"/>
              <a:t>Je-li podmět složený z více např. podstatných jmen, jedná se o </a:t>
            </a:r>
            <a:r>
              <a:rPr lang="cs-CZ" sz="6000" dirty="0" smtClean="0"/>
              <a:t>několikanásobný podmět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524875"/>
            <a:ext cx="8229600" cy="26642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800" u="sng" dirty="0" smtClean="0"/>
              <a:t>Adélka, Amálka i Honzík </a:t>
            </a:r>
            <a:r>
              <a:rPr lang="cs-CZ" sz="4800" dirty="0" smtClean="0"/>
              <a:t>měl</a:t>
            </a:r>
            <a:r>
              <a:rPr lang="cs-CZ" sz="4800" u="sng" dirty="0" smtClean="0"/>
              <a:t>i</a:t>
            </a:r>
            <a:r>
              <a:rPr lang="cs-CZ" sz="4800" dirty="0" smtClean="0"/>
              <a:t> na vysvědčení samé jedničky. </a:t>
            </a:r>
            <a:endParaRPr lang="cs-CZ" sz="4800" dirty="0"/>
          </a:p>
        </p:txBody>
      </p:sp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2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Pravidla pro psaní </a:t>
            </a:r>
            <a:r>
              <a:rPr lang="cs-CZ" u="sng" smtClean="0"/>
              <a:t>koncovek přísudku </a:t>
            </a:r>
            <a:br>
              <a:rPr lang="cs-CZ" u="sng" smtClean="0"/>
            </a:br>
            <a:r>
              <a:rPr lang="cs-CZ" u="sng" smtClean="0"/>
              <a:t>v </a:t>
            </a:r>
            <a:r>
              <a:rPr lang="cs-CZ" u="sng" dirty="0" smtClean="0"/>
              <a:t>čase minulém, čísle množném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6696744"/>
          </a:xfrm>
        </p:spPr>
        <p:txBody>
          <a:bodyPr>
            <a:no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e-li aspoň jedno podstatné jméno </a:t>
            </a:r>
            <a:r>
              <a:rPr lang="cs-CZ" sz="2800" dirty="0"/>
              <a:t>v </a:t>
            </a:r>
            <a:r>
              <a:rPr lang="cs-CZ" sz="2800" dirty="0" smtClean="0"/>
              <a:t>několikanásobném podmětu </a:t>
            </a:r>
            <a:r>
              <a:rPr lang="cs-CZ" sz="2800" dirty="0"/>
              <a:t>rodu mužského </a:t>
            </a:r>
            <a:r>
              <a:rPr lang="cs-CZ" sz="2800" dirty="0" smtClean="0"/>
              <a:t>životného, </a:t>
            </a:r>
            <a:r>
              <a:rPr lang="cs-CZ" sz="2800" dirty="0"/>
              <a:t>píšeme v </a:t>
            </a:r>
            <a:r>
              <a:rPr lang="cs-CZ" sz="2800" dirty="0" smtClean="0"/>
              <a:t>koncovce přísudku </a:t>
            </a:r>
            <a:r>
              <a:rPr lang="cs-CZ" sz="2800" dirty="0"/>
              <a:t>měkké – </a:t>
            </a:r>
            <a:r>
              <a:rPr lang="cs-CZ" sz="2800" dirty="0" smtClean="0"/>
              <a:t>i.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  <a:p>
            <a:r>
              <a:rPr lang="cs-CZ" sz="2800" dirty="0"/>
              <a:t>J</a:t>
            </a:r>
            <a:r>
              <a:rPr lang="cs-CZ" sz="2800" dirty="0" smtClean="0"/>
              <a:t>sou-li všechna podstatná jména </a:t>
            </a:r>
            <a:r>
              <a:rPr lang="cs-CZ" sz="2800" dirty="0"/>
              <a:t>v několikanásobném podmětu rodu </a:t>
            </a:r>
            <a:r>
              <a:rPr lang="cs-CZ" sz="2800" dirty="0" smtClean="0"/>
              <a:t>středního</a:t>
            </a:r>
            <a:r>
              <a:rPr lang="cs-CZ" sz="2800" dirty="0"/>
              <a:t>, píšeme </a:t>
            </a:r>
            <a:r>
              <a:rPr lang="cs-CZ" sz="2800" dirty="0" smtClean="0"/>
              <a:t>v koncovce přísudku – a.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r>
              <a:rPr lang="cs-CZ" sz="2800" dirty="0" smtClean="0"/>
              <a:t>Ve všech ostatních případech několikanásobného podmětu píšeme v koncovce tvrdé –y.</a:t>
            </a:r>
            <a:endParaRPr lang="cs-CZ" sz="2800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308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Doplň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Slepice a kohouti zobal_ zrní.</a:t>
            </a:r>
          </a:p>
          <a:p>
            <a:pPr marL="0" indent="0">
              <a:buNone/>
            </a:pPr>
            <a:r>
              <a:rPr lang="cs-CZ" dirty="0" smtClean="0"/>
              <a:t>Hřiby, muchomůrky i kuřátka se krásně vyjímal_ v zeleném mechu.</a:t>
            </a:r>
          </a:p>
          <a:p>
            <a:pPr marL="0" indent="0">
              <a:buNone/>
            </a:pPr>
            <a:r>
              <a:rPr lang="cs-CZ" dirty="0" smtClean="0"/>
              <a:t>Tatínek a maminka </a:t>
            </a:r>
            <a:r>
              <a:rPr lang="cs-CZ" dirty="0" err="1" smtClean="0"/>
              <a:t>šl</a:t>
            </a:r>
            <a:r>
              <a:rPr lang="cs-CZ" dirty="0" smtClean="0"/>
              <a:t>_ na nákupy.</a:t>
            </a:r>
          </a:p>
          <a:p>
            <a:pPr marL="0" indent="0">
              <a:buNone/>
            </a:pPr>
            <a:r>
              <a:rPr lang="cs-CZ" dirty="0" smtClean="0"/>
              <a:t>Micka a Mourek si hrál_ s klubkem vlny.</a:t>
            </a:r>
          </a:p>
          <a:p>
            <a:pPr marL="0" indent="0">
              <a:buNone/>
            </a:pPr>
            <a:r>
              <a:rPr lang="cs-CZ" dirty="0" smtClean="0"/>
              <a:t>Kuře a slepička zobal_ zrníčka.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Reditel\AppData\Local\Microsoft\Windows\Temporary Internet Files\Content.IE5\405GLAV3\MP900446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665" y="4003402"/>
            <a:ext cx="2203101" cy="28529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262782" y="1701755"/>
            <a:ext cx="1010072" cy="9563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138857" y="2196003"/>
            <a:ext cx="1010072" cy="9563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y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24839" y="3195261"/>
            <a:ext cx="1010072" cy="9563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228873" y="3731159"/>
            <a:ext cx="1010072" cy="9563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879090" y="4270612"/>
            <a:ext cx="1010072" cy="9563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y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pic>
        <p:nvPicPr>
          <p:cNvPr id="11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563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Zdena a ________ odešly domů dříve.</a:t>
            </a:r>
          </a:p>
          <a:p>
            <a:r>
              <a:rPr lang="cs-CZ" dirty="0" smtClean="0"/>
              <a:t>Zdena a ________ připravili rodičům oběd.</a:t>
            </a:r>
          </a:p>
          <a:p>
            <a:r>
              <a:rPr lang="cs-CZ" dirty="0" smtClean="0"/>
              <a:t>Housata a ________ se batolily u řeky.</a:t>
            </a:r>
          </a:p>
          <a:p>
            <a:r>
              <a:rPr lang="cs-CZ" dirty="0" smtClean="0"/>
              <a:t>Koťata i _________  tiše spala.</a:t>
            </a:r>
          </a:p>
          <a:p>
            <a:r>
              <a:rPr lang="cs-CZ" dirty="0" smtClean="0"/>
              <a:t>Kluci i ___________ měli všechno bez chyby.</a:t>
            </a:r>
          </a:p>
          <a:p>
            <a:endParaRPr lang="cs-CZ" dirty="0"/>
          </a:p>
        </p:txBody>
      </p:sp>
      <p:pic>
        <p:nvPicPr>
          <p:cNvPr id="1029" name="Picture 5" descr="C:\Users\Reditel\AppData\Local\Microsoft\Windows\Temporary Internet Files\Content.IE5\YEUM0XX8\MC900438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20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u="sng" dirty="0" smtClean="0"/>
              <a:t>Doplň podmět tak, aby věta byla správně: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396021" y="3356992"/>
            <a:ext cx="1584176" cy="47245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u="sng" dirty="0" smtClean="0"/>
              <a:t>štěňata</a:t>
            </a:r>
            <a:endParaRPr lang="cs-CZ" sz="3200" u="sng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324012" y="1537859"/>
            <a:ext cx="1584176" cy="47245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u="sng" dirty="0" smtClean="0"/>
              <a:t>Alena</a:t>
            </a:r>
            <a:endParaRPr lang="cs-CZ" sz="3200" u="sng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324012" y="2164458"/>
            <a:ext cx="1584176" cy="47245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u="sng" dirty="0" smtClean="0"/>
              <a:t>Libor</a:t>
            </a:r>
            <a:endParaRPr lang="cs-CZ" sz="3200" u="sng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2396021" y="2750417"/>
            <a:ext cx="1584176" cy="47245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u="sng" dirty="0" smtClean="0"/>
              <a:t>husy</a:t>
            </a:r>
            <a:endParaRPr lang="cs-CZ" sz="3200" u="sng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2249788" y="3853670"/>
            <a:ext cx="1584176" cy="6554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u="sng" dirty="0" smtClean="0"/>
              <a:t>cokoliv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270060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61256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z:</a:t>
            </a:r>
          </a:p>
          <a:p>
            <a:pPr marL="0" indent="0">
              <a:buNone/>
            </a:pPr>
            <a:r>
              <a:rPr lang="cs-CZ" dirty="0" smtClean="0"/>
              <a:t>Galerie </a:t>
            </a:r>
            <a:r>
              <a:rPr lang="cs-CZ" dirty="0"/>
              <a:t>MS Office –URL:www.office.microsoft.com</a:t>
            </a:r>
          </a:p>
          <a:p>
            <a:endParaRPr lang="cs-CZ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158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277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Shoda přísudku s několikanásobným podmětem  (minulý čas)</vt:lpstr>
      <vt:lpstr>Několikanásobný podmět</vt:lpstr>
      <vt:lpstr>Pravidla pro psaní koncovek přísudku  v čase minulém, čísle množném</vt:lpstr>
      <vt:lpstr>Doplň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18</cp:revision>
  <dcterms:created xsi:type="dcterms:W3CDTF">2012-10-26T11:29:14Z</dcterms:created>
  <dcterms:modified xsi:type="dcterms:W3CDTF">2013-02-08T09:47:20Z</dcterms:modified>
</cp:coreProperties>
</file>