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66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BB540"/>
    <a:srgbClr val="DA16C3"/>
    <a:srgbClr val="EB050A"/>
    <a:srgbClr val="FF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54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AE3D3F-CF1C-4B60-9E47-7B20A079A569}" type="datetimeFigureOut">
              <a:rPr lang="cs-CZ" smtClean="0"/>
              <a:pPr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543B59-B2F7-4975-8D90-86ADE4E5D07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584" y="1628800"/>
            <a:ext cx="7067550" cy="3529013"/>
          </a:xfrm>
        </p:spPr>
        <p:txBody>
          <a:bodyPr>
            <a:normAutofit fontScale="92500"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ČÍSLO PROJEKTU: 1.4 OP VK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NÁZEV: VY_42_INOVACE_01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AUTOR: Mgr., Bc. Daniela </a:t>
            </a:r>
            <a:r>
              <a:rPr lang="cs-CZ" sz="1600" dirty="0" err="1" smtClean="0"/>
              <a:t>Kalistová</a:t>
            </a:r>
            <a:endParaRPr lang="cs-CZ" sz="1600" dirty="0" smtClean="0"/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OBDOBÍ: 2011-12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ROČNÍK: 6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TÉMA: Desetinná čísla – čtení a zápis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sz="1600" dirty="0" smtClean="0"/>
              <a:t>ANOTACE: Prezentace slouží k procvičení zápisu a čtení desetinných čísel, kontrole zápisu desetinných čísel na číselnou osu. Žákům lze pokládat další otázky, např. které číslo je větší, menší, jak se to na ose pozná atp.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cs-CZ" sz="1600" dirty="0" smtClean="0"/>
          </a:p>
        </p:txBody>
      </p:sp>
      <p:pic>
        <p:nvPicPr>
          <p:cNvPr id="15363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5301208"/>
            <a:ext cx="5407025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4" descr="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088" y="549275"/>
            <a:ext cx="1766887" cy="1054100"/>
          </a:xfrm>
          <a:prstGeom prst="rect">
            <a:avLst/>
          </a:prstGeom>
          <a:noFill/>
        </p:spPr>
      </p:pic>
      <p:sp>
        <p:nvSpPr>
          <p:cNvPr id="15365" name="Rectangle 5"/>
          <p:cNvSpPr>
            <a:spLocks noChangeArrowheads="1"/>
          </p:cNvSpPr>
          <p:nvPr/>
        </p:nvSpPr>
        <p:spPr bwMode="auto">
          <a:xfrm>
            <a:off x="972087" y="510421"/>
            <a:ext cx="7229993" cy="11079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pPr algn="ctr"/>
            <a:r>
              <a:rPr lang="cs-CZ" dirty="0"/>
              <a:t>                                     </a:t>
            </a:r>
            <a:r>
              <a:rPr lang="cs-CZ" sz="1600" b="1" dirty="0"/>
              <a:t>Základní  škola a mateřská škola </a:t>
            </a:r>
            <a:r>
              <a:rPr lang="cs-CZ" sz="1600" b="1" dirty="0" err="1"/>
              <a:t>J.A.Komenského</a:t>
            </a:r>
            <a:endParaRPr lang="cs-CZ" sz="1600" dirty="0"/>
          </a:p>
          <a:p>
            <a:pPr algn="ctr"/>
            <a:r>
              <a:rPr lang="cs-CZ" sz="1600" b="1" dirty="0"/>
              <a:t>                                                          v Novém  </a:t>
            </a:r>
            <a:r>
              <a:rPr lang="cs-CZ" sz="1600" b="1" dirty="0" err="1"/>
              <a:t>Strašecí</a:t>
            </a:r>
            <a:r>
              <a:rPr lang="cs-CZ" sz="1600" dirty="0"/>
              <a:t>                     </a:t>
            </a:r>
          </a:p>
          <a:p>
            <a:pPr algn="ctr"/>
            <a:r>
              <a:rPr lang="cs-CZ" sz="1600" dirty="0"/>
              <a:t>                                                  Komenského nám. 209, 271 01 Nové </a:t>
            </a:r>
            <a:r>
              <a:rPr lang="cs-CZ" sz="1600" dirty="0" err="1"/>
              <a:t>Strašecí</a:t>
            </a:r>
            <a:endParaRPr lang="cs-CZ" sz="1600" dirty="0"/>
          </a:p>
          <a:p>
            <a:pPr algn="ctr"/>
            <a:r>
              <a:rPr lang="cs-CZ" sz="1600" dirty="0" smtClean="0"/>
              <a:t>                                                tel. 311 240 401, 311 240 400, email: </a:t>
            </a:r>
            <a:r>
              <a:rPr lang="cs-CZ" sz="1600" dirty="0" err="1" smtClean="0"/>
              <a:t>zsnovstra</a:t>
            </a:r>
            <a:r>
              <a:rPr lang="cs-CZ" sz="1600" dirty="0" smtClean="0"/>
              <a:t>@email.</a:t>
            </a:r>
            <a:r>
              <a:rPr lang="cs-CZ" sz="1600" dirty="0" err="1" smtClean="0"/>
              <a:t>cz</a:t>
            </a:r>
            <a:r>
              <a:rPr lang="cs-CZ" sz="1600" dirty="0" smtClean="0"/>
              <a:t> </a:t>
            </a:r>
            <a:endParaRPr lang="cs-CZ" sz="16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Desetinná čísla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Čtení a zápis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0648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Zapiš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desetinná čísla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56" y="1052736"/>
            <a:ext cx="60121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Jedna celá dvě desetiny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04056" y="4221088"/>
            <a:ext cx="60121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Dvacet pět celých tři setiny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04056" y="4869160"/>
            <a:ext cx="60121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Tři sta dvacet sedm celých čtyřicet jedna setin</a:t>
            </a:r>
            <a:endParaRPr lang="cs-CZ" sz="2400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504056" y="6237312"/>
            <a:ext cx="6012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Deset celých třicet tři tisícin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04056" y="5517232"/>
            <a:ext cx="601216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Žádná celá </a:t>
            </a:r>
            <a:r>
              <a:rPr lang="cs-CZ" sz="2400" b="1" dirty="0" smtClean="0"/>
              <a:t>pět set </a:t>
            </a:r>
            <a:r>
              <a:rPr lang="cs-CZ" sz="2400" b="1" dirty="0" smtClean="0"/>
              <a:t>sedmdesát tři tisícin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04056" y="1772816"/>
            <a:ext cx="6012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Sto tři celé třicet tři setin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504056" y="2636912"/>
            <a:ext cx="601216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Tisíc tři celých tři desetiny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504056" y="3429000"/>
            <a:ext cx="601216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Jedenáct celých jedenáct </a:t>
            </a:r>
            <a:r>
              <a:rPr lang="cs-CZ" sz="2400" b="1" dirty="0" smtClean="0"/>
              <a:t>deseti tisícin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272" y="1052736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1,2</a:t>
            </a:r>
            <a:endParaRPr lang="cs-CZ" sz="2400" b="1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7020272" y="4221088"/>
            <a:ext cx="187220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25,03</a:t>
            </a:r>
            <a:endParaRPr lang="cs-CZ" sz="2400" b="1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7020272" y="4869160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327,41</a:t>
            </a:r>
            <a:endParaRPr lang="cs-CZ" sz="2400" b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7020272" y="6237312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10,033</a:t>
            </a:r>
            <a:endParaRPr lang="cs-CZ" sz="24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7020272" y="5517232"/>
            <a:ext cx="187220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0,573</a:t>
            </a:r>
            <a:endParaRPr lang="cs-CZ" sz="24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7020272" y="1772816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103,33</a:t>
            </a:r>
            <a:endParaRPr lang="cs-CZ" sz="2400" b="1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2636912"/>
            <a:ext cx="187220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1 003,3</a:t>
            </a:r>
            <a:endParaRPr lang="cs-CZ" sz="24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7020272" y="3429000"/>
            <a:ext cx="187220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11,0011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0" y="260648"/>
            <a:ext cx="9144000" cy="46166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Přečti desetinná čísla</a:t>
            </a:r>
            <a:endParaRPr lang="cs-CZ" sz="2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80320" y="1052736"/>
            <a:ext cx="60121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Dvacet dva celých třicet tři tisícin</a:t>
            </a:r>
            <a:endParaRPr lang="cs-CZ" sz="24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2880320" y="4221088"/>
            <a:ext cx="6012160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Dva tisíce jedna celá tři sta dva tisícin</a:t>
            </a:r>
            <a:endParaRPr lang="cs-CZ" sz="2400" b="1" dirty="0" smtClean="0"/>
          </a:p>
        </p:txBody>
      </p:sp>
      <p:sp>
        <p:nvSpPr>
          <p:cNvPr id="7" name="TextovéPole 6"/>
          <p:cNvSpPr txBox="1"/>
          <p:nvPr/>
        </p:nvSpPr>
        <p:spPr>
          <a:xfrm>
            <a:off x="2880320" y="4869160"/>
            <a:ext cx="6012160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Žádná celá osmdesát sedm setin</a:t>
            </a:r>
            <a:endParaRPr lang="cs-CZ" sz="2400" b="1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2880320" y="6237312"/>
            <a:ext cx="6012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Tisíc celých jedna tisícina</a:t>
            </a:r>
            <a:endParaRPr lang="cs-CZ" sz="2400" b="1" dirty="0" smtClean="0"/>
          </a:p>
        </p:txBody>
      </p:sp>
      <p:sp>
        <p:nvSpPr>
          <p:cNvPr id="9" name="TextovéPole 8"/>
          <p:cNvSpPr txBox="1"/>
          <p:nvPr/>
        </p:nvSpPr>
        <p:spPr>
          <a:xfrm>
            <a:off x="2880320" y="5517232"/>
            <a:ext cx="6012160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Jedna celá dvacet tři tisícin</a:t>
            </a:r>
            <a:endParaRPr lang="cs-CZ" sz="2400" b="1" dirty="0" smtClean="0"/>
          </a:p>
        </p:txBody>
      </p:sp>
      <p:sp>
        <p:nvSpPr>
          <p:cNvPr id="10" name="TextovéPole 9"/>
          <p:cNvSpPr txBox="1"/>
          <p:nvPr/>
        </p:nvSpPr>
        <p:spPr>
          <a:xfrm>
            <a:off x="2880320" y="1772816"/>
            <a:ext cx="6012160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Sto dva celých padesát šest setin</a:t>
            </a:r>
            <a:endParaRPr lang="cs-CZ" sz="2400" b="1" dirty="0" smtClean="0"/>
          </a:p>
        </p:txBody>
      </p:sp>
      <p:sp>
        <p:nvSpPr>
          <p:cNvPr id="11" name="TextovéPole 10"/>
          <p:cNvSpPr txBox="1"/>
          <p:nvPr/>
        </p:nvSpPr>
        <p:spPr>
          <a:xfrm>
            <a:off x="2880320" y="2636912"/>
            <a:ext cx="6012160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Žádná celá sedm set čtyřicet tisícin</a:t>
            </a:r>
            <a:endParaRPr lang="cs-CZ" sz="2400" b="1" dirty="0" smtClean="0"/>
          </a:p>
        </p:txBody>
      </p:sp>
      <p:sp>
        <p:nvSpPr>
          <p:cNvPr id="12" name="TextovéPole 11"/>
          <p:cNvSpPr txBox="1"/>
          <p:nvPr/>
        </p:nvSpPr>
        <p:spPr>
          <a:xfrm>
            <a:off x="2880320" y="3429000"/>
            <a:ext cx="6012160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/>
            <a:r>
              <a:rPr lang="cs-CZ" sz="2400" b="1" dirty="0" smtClean="0"/>
              <a:t>Sedmdesát celých sedm setin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7544" y="1052736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22,033</a:t>
            </a:r>
            <a:endParaRPr lang="cs-CZ" sz="2400" b="1" dirty="0" smtClean="0"/>
          </a:p>
        </p:txBody>
      </p:sp>
      <p:sp>
        <p:nvSpPr>
          <p:cNvPr id="14" name="TextovéPole 13"/>
          <p:cNvSpPr txBox="1"/>
          <p:nvPr/>
        </p:nvSpPr>
        <p:spPr>
          <a:xfrm>
            <a:off x="467544" y="4221088"/>
            <a:ext cx="1872208" cy="46166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2 001,302</a:t>
            </a:r>
            <a:endParaRPr lang="cs-CZ" sz="2400" b="1" dirty="0" smtClean="0"/>
          </a:p>
        </p:txBody>
      </p:sp>
      <p:sp>
        <p:nvSpPr>
          <p:cNvPr id="15" name="TextovéPole 14"/>
          <p:cNvSpPr txBox="1"/>
          <p:nvPr/>
        </p:nvSpPr>
        <p:spPr>
          <a:xfrm>
            <a:off x="467544" y="4869160"/>
            <a:ext cx="1872208" cy="46166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0,87</a:t>
            </a:r>
            <a:endParaRPr lang="cs-CZ" sz="2400" b="1" dirty="0" smtClean="0"/>
          </a:p>
        </p:txBody>
      </p:sp>
      <p:sp>
        <p:nvSpPr>
          <p:cNvPr id="16" name="TextovéPole 15"/>
          <p:cNvSpPr txBox="1"/>
          <p:nvPr/>
        </p:nvSpPr>
        <p:spPr>
          <a:xfrm>
            <a:off x="467544" y="6237312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1000,001</a:t>
            </a:r>
            <a:endParaRPr lang="cs-CZ" sz="2400" b="1" dirty="0" smtClean="0"/>
          </a:p>
        </p:txBody>
      </p:sp>
      <p:sp>
        <p:nvSpPr>
          <p:cNvPr id="17" name="TextovéPole 16"/>
          <p:cNvSpPr txBox="1"/>
          <p:nvPr/>
        </p:nvSpPr>
        <p:spPr>
          <a:xfrm>
            <a:off x="467544" y="5517232"/>
            <a:ext cx="1872208" cy="46166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1,023</a:t>
            </a:r>
            <a:endParaRPr lang="cs-CZ" sz="2400" b="1" dirty="0" smtClean="0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1772816"/>
            <a:ext cx="1872208" cy="46166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102,56</a:t>
            </a:r>
            <a:endParaRPr lang="cs-CZ" sz="2400" b="1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467544" y="2636912"/>
            <a:ext cx="1872208" cy="46166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0,740</a:t>
            </a:r>
            <a:endParaRPr lang="cs-CZ" sz="2400" b="1" dirty="0" smtClean="0"/>
          </a:p>
        </p:txBody>
      </p:sp>
      <p:sp>
        <p:nvSpPr>
          <p:cNvPr id="20" name="TextovéPole 19"/>
          <p:cNvSpPr txBox="1"/>
          <p:nvPr/>
        </p:nvSpPr>
        <p:spPr>
          <a:xfrm>
            <a:off x="467544" y="3429000"/>
            <a:ext cx="187220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514350" indent="-514350" algn="ctr"/>
            <a:r>
              <a:rPr lang="cs-CZ" sz="2400" b="1" dirty="0" smtClean="0"/>
              <a:t>70,07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C00000"/>
                </a:solidFill>
              </a:rPr>
              <a:t>0,1</a:t>
            </a:r>
            <a:r>
              <a:rPr lang="cs-CZ" b="1" dirty="0" smtClean="0"/>
              <a:t>; </a:t>
            </a:r>
            <a:r>
              <a:rPr lang="cs-CZ" b="1" dirty="0" smtClean="0">
                <a:solidFill>
                  <a:srgbClr val="0000FF"/>
                </a:solidFill>
              </a:rPr>
              <a:t>0,8</a:t>
            </a:r>
            <a:r>
              <a:rPr lang="cs-CZ" b="1" dirty="0" smtClean="0"/>
              <a:t>; </a:t>
            </a:r>
            <a:r>
              <a:rPr lang="cs-CZ" b="1" dirty="0" smtClean="0">
                <a:solidFill>
                  <a:srgbClr val="0BB540"/>
                </a:solidFill>
              </a:rPr>
              <a:t>0,7</a:t>
            </a:r>
            <a:r>
              <a:rPr lang="cs-CZ" b="1" dirty="0" smtClean="0"/>
              <a:t>; </a:t>
            </a:r>
            <a:r>
              <a:rPr lang="cs-CZ" b="1" dirty="0" smtClean="0">
                <a:solidFill>
                  <a:srgbClr val="7030A0"/>
                </a:solidFill>
              </a:rPr>
              <a:t>1,1</a:t>
            </a:r>
            <a:r>
              <a:rPr lang="cs-CZ" b="1" dirty="0" smtClean="0"/>
              <a:t>; </a:t>
            </a:r>
            <a:r>
              <a:rPr lang="cs-CZ" b="1" dirty="0" err="1" smtClean="0">
                <a:solidFill>
                  <a:srgbClr val="FFCC00"/>
                </a:solidFill>
              </a:rPr>
              <a:t>1</a:t>
            </a:r>
            <a:r>
              <a:rPr lang="cs-CZ" b="1" dirty="0" smtClean="0">
                <a:solidFill>
                  <a:srgbClr val="FFCC00"/>
                </a:solidFill>
              </a:rPr>
              <a:t>,5</a:t>
            </a:r>
            <a:r>
              <a:rPr lang="cs-CZ" b="1" dirty="0" smtClean="0"/>
              <a:t>; </a:t>
            </a:r>
            <a:r>
              <a:rPr lang="cs-CZ" b="1" dirty="0" smtClean="0">
                <a:solidFill>
                  <a:srgbClr val="00B0F0"/>
                </a:solidFill>
              </a:rPr>
              <a:t>0</a:t>
            </a:r>
            <a:r>
              <a:rPr lang="cs-CZ" b="1" dirty="0" smtClean="0"/>
              <a:t>;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DA16C3"/>
                </a:solidFill>
              </a:rPr>
              <a:t>1,9</a:t>
            </a:r>
            <a:r>
              <a:rPr lang="cs-CZ" b="1" dirty="0" smtClean="0"/>
              <a:t>;</a:t>
            </a:r>
            <a:r>
              <a:rPr lang="cs-CZ" b="1" dirty="0" smtClean="0">
                <a:solidFill>
                  <a:srgbClr val="00B0F0"/>
                </a:solidFill>
              </a:rPr>
              <a:t> </a:t>
            </a:r>
            <a:r>
              <a:rPr lang="cs-CZ" b="1" dirty="0" smtClean="0">
                <a:solidFill>
                  <a:srgbClr val="EB050A"/>
                </a:solidFill>
              </a:rPr>
              <a:t>2,2</a:t>
            </a:r>
            <a:endParaRPr lang="cs-CZ" b="1" dirty="0">
              <a:solidFill>
                <a:srgbClr val="EB050A"/>
              </a:solidFill>
            </a:endParaRP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4464050" y="3333750"/>
          <a:ext cx="215900" cy="190500"/>
        </p:xfrm>
        <a:graphic>
          <a:graphicData uri="http://schemas.openxmlformats.org/drawingml/2006/table">
            <a:tbl>
              <a:tblPr/>
              <a:tblGrid>
                <a:gridCol w="215900"/>
              </a:tblGrid>
              <a:tr h="190500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 dirty="0">
                        <a:solidFill>
                          <a:srgbClr val="000000"/>
                        </a:solidFill>
                        <a:latin typeface="Calibri"/>
                      </a:endParaRPr>
                    </a:p>
                  </a:txBody>
                  <a:tcPr marL="9525" marR="9525" marT="9525" marB="0" anchor="b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cxnSp>
        <p:nvCxnSpPr>
          <p:cNvPr id="11" name="Přímá spojovací čára 10"/>
          <p:cNvCxnSpPr/>
          <p:nvPr/>
        </p:nvCxnSpPr>
        <p:spPr>
          <a:xfrm>
            <a:off x="1403648" y="2924944"/>
            <a:ext cx="6336704" cy="0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691680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907704" y="2708920"/>
            <a:ext cx="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2123728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555776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339752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3203848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2987824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2771800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6" name="Přímá spojovací čára 25"/>
          <p:cNvCxnSpPr/>
          <p:nvPr/>
        </p:nvCxnSpPr>
        <p:spPr>
          <a:xfrm>
            <a:off x="4283968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4067944" y="2708920"/>
            <a:ext cx="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8" name="Přímá spojovací čára 27"/>
          <p:cNvCxnSpPr/>
          <p:nvPr/>
        </p:nvCxnSpPr>
        <p:spPr>
          <a:xfrm>
            <a:off x="3851920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/>
          <p:nvPr/>
        </p:nvCxnSpPr>
        <p:spPr>
          <a:xfrm>
            <a:off x="3635896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0" name="Přímá spojovací čára 29"/>
          <p:cNvCxnSpPr/>
          <p:nvPr/>
        </p:nvCxnSpPr>
        <p:spPr>
          <a:xfrm>
            <a:off x="3419872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/>
          <p:nvPr/>
        </p:nvCxnSpPr>
        <p:spPr>
          <a:xfrm>
            <a:off x="5580112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>
            <a:off x="5364088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5148064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4932040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4716016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4499992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7092280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6876256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6660232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>
            <a:off x="6444208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6228184" y="2708920"/>
            <a:ext cx="0" cy="432048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>
            <a:off x="6012160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5796136" y="2780928"/>
            <a:ext cx="0" cy="288032"/>
          </a:xfrm>
          <a:prstGeom prst="line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1763688" y="31316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0</a:t>
            </a:r>
            <a:endParaRPr lang="cs-CZ" b="1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3923928" y="31316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endParaRPr lang="cs-CZ" b="1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6084168" y="3131676"/>
            <a:ext cx="2160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</a:t>
            </a:r>
            <a:endParaRPr lang="cs-CZ" b="1" dirty="0"/>
          </a:p>
        </p:txBody>
      </p:sp>
      <p:cxnSp>
        <p:nvCxnSpPr>
          <p:cNvPr id="59" name="Přímá spojovací šipka 58"/>
          <p:cNvCxnSpPr/>
          <p:nvPr/>
        </p:nvCxnSpPr>
        <p:spPr>
          <a:xfrm>
            <a:off x="1619672" y="1484784"/>
            <a:ext cx="504056" cy="1152128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62" name="Přímá spojovací šipka 61"/>
          <p:cNvCxnSpPr/>
          <p:nvPr/>
        </p:nvCxnSpPr>
        <p:spPr>
          <a:xfrm>
            <a:off x="2699792" y="1412776"/>
            <a:ext cx="936104" cy="1368152"/>
          </a:xfrm>
          <a:prstGeom prst="straightConnector1">
            <a:avLst/>
          </a:prstGeom>
          <a:ln>
            <a:solidFill>
              <a:srgbClr val="0000FF"/>
            </a:solidFill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ovací šipka 63"/>
          <p:cNvCxnSpPr/>
          <p:nvPr/>
        </p:nvCxnSpPr>
        <p:spPr>
          <a:xfrm>
            <a:off x="3419872" y="1484784"/>
            <a:ext cx="0" cy="1224136"/>
          </a:xfrm>
          <a:prstGeom prst="straightConnector1">
            <a:avLst/>
          </a:prstGeom>
          <a:ln>
            <a:solidFill>
              <a:srgbClr val="0BB540"/>
            </a:solidFill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6" name="Přímá spojovací šipka 65"/>
          <p:cNvCxnSpPr/>
          <p:nvPr/>
        </p:nvCxnSpPr>
        <p:spPr>
          <a:xfrm>
            <a:off x="4211960" y="1412776"/>
            <a:ext cx="72008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68" name="Přímá spojovací šipka 67"/>
          <p:cNvCxnSpPr/>
          <p:nvPr/>
        </p:nvCxnSpPr>
        <p:spPr>
          <a:xfrm flipH="1">
            <a:off x="5148064" y="1412776"/>
            <a:ext cx="72008" cy="129614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0" name="Přímá spojovací šipka 69"/>
          <p:cNvCxnSpPr/>
          <p:nvPr/>
        </p:nvCxnSpPr>
        <p:spPr>
          <a:xfrm flipH="1">
            <a:off x="1907704" y="1412776"/>
            <a:ext cx="4032448" cy="1296144"/>
          </a:xfrm>
          <a:prstGeom prst="straightConnector1">
            <a:avLst/>
          </a:prstGeom>
          <a:ln>
            <a:solidFill>
              <a:srgbClr val="00B0F0"/>
            </a:solidFill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2" name="Přímá spojovací šipka 71"/>
          <p:cNvCxnSpPr/>
          <p:nvPr/>
        </p:nvCxnSpPr>
        <p:spPr>
          <a:xfrm flipH="1">
            <a:off x="6012160" y="1412776"/>
            <a:ext cx="504056" cy="1368152"/>
          </a:xfrm>
          <a:prstGeom prst="straightConnector1">
            <a:avLst/>
          </a:prstGeom>
          <a:ln>
            <a:solidFill>
              <a:srgbClr val="DA16C3"/>
            </a:solidFill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4" name="Přímá spojovací šipka 73"/>
          <p:cNvCxnSpPr/>
          <p:nvPr/>
        </p:nvCxnSpPr>
        <p:spPr>
          <a:xfrm flipH="1">
            <a:off x="6660232" y="1412776"/>
            <a:ext cx="864096" cy="136815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75" name="Obdélník 74"/>
          <p:cNvSpPr/>
          <p:nvPr/>
        </p:nvSpPr>
        <p:spPr>
          <a:xfrm>
            <a:off x="899592" y="4797152"/>
            <a:ext cx="705678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 smtClean="0"/>
              <a:t>Zakresli čísla na číselnou osu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hlink"/>
                                      </p:to>
                                    </p:animClr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23EB49"/>
                                      </p:to>
                                    </p:animClr>
                                    <p:set>
                                      <p:cBhvr>
                                        <p:cTn id="2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folHlink"/>
                                      </p:to>
                                    </p:animClr>
                                    <p:set>
                                      <p:cBhvr>
                                        <p:cTn id="3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6F618"/>
                                      </p:to>
                                    </p:animClr>
                                    <p:set>
                                      <p:cBhvr>
                                        <p:cTn id="3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49C5C5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4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CC0099"/>
                                      </p:to>
                                    </p:animClr>
                                    <p:set>
                                      <p:cBhvr>
                                        <p:cTn id="55" dur="2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rgbClr val="F7172C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185</Words>
  <Application>Microsoft Office PowerPoint</Application>
  <PresentationFormat>Předvádění na obrazovce (4:3)</PresentationFormat>
  <Paragraphs>57</Paragraphs>
  <Slides>5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Desetinná čísla</vt:lpstr>
      <vt:lpstr>Snímek 3</vt:lpstr>
      <vt:lpstr>Snímek 4</vt:lpstr>
      <vt:lpstr> 0,1; 0,8; 0,7; 1,1; 1,5; 0; 1,9; 2,2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uživatel</dc:creator>
  <cp:lastModifiedBy>pc</cp:lastModifiedBy>
  <cp:revision>18</cp:revision>
  <dcterms:created xsi:type="dcterms:W3CDTF">2011-10-07T08:57:34Z</dcterms:created>
  <dcterms:modified xsi:type="dcterms:W3CDTF">2013-03-17T14:42:17Z</dcterms:modified>
</cp:coreProperties>
</file>