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6" r:id="rId4"/>
    <p:sldId id="267" r:id="rId5"/>
    <p:sldId id="268" r:id="rId6"/>
    <p:sldId id="270" r:id="rId7"/>
    <p:sldId id="271" r:id="rId8"/>
    <p:sldId id="272" r:id="rId9"/>
    <p:sldId id="273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37C83-F180-4520-96C6-BC20FED7D537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40CBA-B914-4952-85E1-48E5978A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Pravidla dělitelnosti 2, 5, 10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pravidel dělitelnosti 2, 5, 10. Žáci mohou procvičovat samostatně u PC.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Pravidla dělitelnosti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 2, 5,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ZOPAKUJ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437112"/>
            <a:ext cx="9144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Přirozené číslo je dělitelné dvěma, </a:t>
            </a:r>
            <a:br>
              <a:rPr lang="cs-CZ" sz="2400" b="1" dirty="0" smtClean="0"/>
            </a:br>
            <a:r>
              <a:rPr lang="cs-CZ" sz="2400" b="1" dirty="0" smtClean="0"/>
              <a:t>pokud má na místě jednotek některou z číslic 0, 2, 4, 6, 8.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631631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336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16224" y="5631631"/>
            <a:ext cx="53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563163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75 502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7" y="5631631"/>
            <a:ext cx="816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438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32139" y="5631631"/>
            <a:ext cx="1020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1 027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45631" y="5631631"/>
            <a:ext cx="764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109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2636912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Přirozené číslo je dělitelné pěti, pokud má na místě </a:t>
            </a:r>
            <a:r>
              <a:rPr lang="cs-CZ" sz="2400" b="1" dirty="0" smtClean="0"/>
              <a:t>jednotek</a:t>
            </a:r>
            <a:br>
              <a:rPr lang="cs-CZ" sz="2400" b="1" dirty="0" smtClean="0"/>
            </a:br>
            <a:r>
              <a:rPr lang="cs-CZ" sz="2400" b="1" dirty="0" smtClean="0"/>
              <a:t> </a:t>
            </a:r>
            <a:r>
              <a:rPr lang="cs-CZ" sz="2400" b="1" dirty="0" smtClean="0"/>
              <a:t>číslici 0 nebo 5.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368741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103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68741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10 325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368741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627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368741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9 770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836712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Přirozené číslo je dělitelné deseti, pokud má na místě jednotek číslici 0.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183553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542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75856" y="1844824"/>
            <a:ext cx="1188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54 250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1844824"/>
            <a:ext cx="1188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44 789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1844824"/>
            <a:ext cx="1188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32 700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AD45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AD45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3" grpId="0"/>
      <p:bldP spid="15" grpId="0"/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988840"/>
            <a:ext cx="115212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64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2780928"/>
            <a:ext cx="115212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249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9712" y="3573016"/>
            <a:ext cx="115212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895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712" y="4365104"/>
            <a:ext cx="115212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1 234 820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9712" y="5157192"/>
            <a:ext cx="115212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5 642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712" y="5949280"/>
            <a:ext cx="115212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500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47864" y="1988840"/>
            <a:ext cx="1152128" cy="50405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47864" y="2780928"/>
            <a:ext cx="1152128" cy="50405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47864" y="3573016"/>
            <a:ext cx="1152128" cy="50405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47864" y="4365104"/>
            <a:ext cx="1152128" cy="50405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47864" y="5157192"/>
            <a:ext cx="1152128" cy="50405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47864" y="5949280"/>
            <a:ext cx="1152128" cy="50405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16016" y="1988840"/>
            <a:ext cx="1152128" cy="50405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16016" y="2780928"/>
            <a:ext cx="1152128" cy="50405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16016" y="3573016"/>
            <a:ext cx="1152128" cy="50405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16016" y="4365104"/>
            <a:ext cx="1152128" cy="50405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16016" y="5157192"/>
            <a:ext cx="1152128" cy="50405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716016" y="5949280"/>
            <a:ext cx="1152128" cy="50405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84168" y="1988840"/>
            <a:ext cx="115212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4168" y="2780928"/>
            <a:ext cx="115212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84168" y="3573016"/>
            <a:ext cx="115212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084168" y="4365104"/>
            <a:ext cx="115212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084168" y="5157192"/>
            <a:ext cx="115212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84168" y="5949280"/>
            <a:ext cx="115212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84168" y="1052736"/>
            <a:ext cx="1152128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2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347864" y="1052736"/>
            <a:ext cx="1152128" cy="576064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10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716016" y="1052736"/>
            <a:ext cx="1152128" cy="576064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5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0" y="116632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Procvič dělitelnost 10, 5, 2. Klikni do čtverce, pokud si myslíš,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že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číslo je dělitelné.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AD45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AD45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9DD2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9DD2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9DD2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10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10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10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2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4" dur="10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2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0" dur="10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6" dur="10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2" dur="10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2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8" dur="10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  <p:bldP spid="18" grpId="0" animBg="1"/>
      <p:bldP spid="20" grpId="0" animBg="1"/>
      <p:bldP spid="21" grpId="0" animBg="1"/>
      <p:bldP spid="24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Doplň číslici tak, aby číslo bylo dělitelné 10.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728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25_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78843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0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1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2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3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4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5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6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7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8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9</a:t>
            </a:r>
            <a:endParaRPr lang="cs-CZ" sz="24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599" y="3212976"/>
            <a:ext cx="109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 2_3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321297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Toto číslo není dělitelné 10.</a:t>
            </a:r>
            <a:endParaRPr lang="cs-CZ" sz="2400" b="1" dirty="0"/>
          </a:p>
        </p:txBody>
      </p:sp>
      <p:sp>
        <p:nvSpPr>
          <p:cNvPr id="16" name="Elipsa 15"/>
          <p:cNvSpPr/>
          <p:nvPr/>
        </p:nvSpPr>
        <p:spPr>
          <a:xfrm>
            <a:off x="2051720" y="3501008"/>
            <a:ext cx="72008" cy="720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7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8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20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21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3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34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5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46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4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59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60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1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7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7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85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86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7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98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99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0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111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112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40741E-7 C 0.0026 -0.04653 -0.07465 -0.09074 -0.17135 -0.10093 C -0.27101 -0.11134 -0.3526 -0.0838 -0.35538 -0.03727 C -0.35816 0.00926 -0.43976 0.03681 -0.53941 0.02639 C -0.63611 0.0162 -0.71319 -0.02801 -0.71059 -0.07454 " pathEditMode="relative" rAng="270987" ptsTypes="fffff">
                                      <p:cBhvr>
                                        <p:cTn id="1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Doplň číslici tak, aby číslo bylo dělitelné 5.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728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47_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78843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0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1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2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3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4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5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6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7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8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9</a:t>
            </a:r>
            <a:endParaRPr lang="cs-CZ" sz="24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599" y="3212976"/>
            <a:ext cx="109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 2_3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321297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Toto číslo není dělitelné 5.</a:t>
            </a:r>
            <a:endParaRPr lang="cs-CZ" sz="2400" b="1" dirty="0"/>
          </a:p>
        </p:txBody>
      </p:sp>
      <p:sp>
        <p:nvSpPr>
          <p:cNvPr id="16" name="Elipsa 15"/>
          <p:cNvSpPr/>
          <p:nvPr/>
        </p:nvSpPr>
        <p:spPr>
          <a:xfrm>
            <a:off x="2051720" y="3501008"/>
            <a:ext cx="72008" cy="720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1743199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47_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7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8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20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21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3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34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5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46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4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59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60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1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72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73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85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86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9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99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046 L -0.09323 0.08496 C -0.13472 0.12315 -0.22205 0.10116 -0.25121 0.04491 L -0.31632 -0.08055 " pathEditMode="relative" rAng="8721615" ptsTypes="FfFF">
                                      <p:cBhvr>
                                        <p:cTn id="1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" y="-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0.07246 C 0.01077 0.08635 0.03247 0.09977 0.03976 0.11273 C 0.04931 0.12593 0.05226 0.14121 0.05434 0.15486 C 0.05834 0.17037 0.05 0.17824 0.04445 0.18866 C 0.03629 0.19514 0.02778 0.20857 0.00816 0.21297 C -0.00833 0.21829 -0.03524 0.21783 -0.06389 0.21621 C -0.09045 0.21505 -0.12118 0.2088 -0.15208 0.20232 C -0.18298 0.19329 -0.21302 0.18496 -0.24132 0.17732 C -0.271 0.16667 -0.29809 0.15162 -0.31996 0.13773 C -0.34166 0.12385 -0.36041 0.10903 -0.36788 0.09722 C -0.37934 0.08357 -0.38177 0.06829 -0.37969 0.05741 C -0.38073 0.0463 -0.37691 0.03426 -0.36128 0.02662 C -0.34826 0.02084 -0.32448 0.01852 -0.29305 0.02477 C -0.2618 0.0294 -0.23177 0.04352 -0.21302 0.05602 C -0.19583 0.06806 -0.18524 0.08287 -0.18472 0.09445 C -0.18715 0.1088 -0.19114 0.11875 -0.2059 0.12593 C -0.22048 0.12963 -0.21771 0.13472 -0.26962 0.13218 C -0.31875 0.13148 -0.36302 0.11621 -0.39132 0.10903 C -0.41892 0.09954 -0.4408 0.09051 -0.46927 0.07616 C -0.49878 0.06297 -0.52291 0.04769 -0.53889 0.03426 C -0.55382 0.02246 -0.56076 0.00996 -0.56927 -0.01018 C -0.5743 -0.02708 -0.57291 -0.03518 -0.57048 -0.04583 C -0.5691 -0.05903 -0.5658 -0.06944 -0.5651 -0.0824 " pathEditMode="relative" rAng="740174" ptsTypes="fffffffffffffffffffffff">
                                      <p:cBhvr>
                                        <p:cTn id="1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Doplň číslici tak, aby číslo bylo dělitelné 2.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2717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63_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78843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0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1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2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3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4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5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6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7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8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9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3645024"/>
            <a:ext cx="109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 5_7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364502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Toto číslo není dělitelné 2.</a:t>
            </a:r>
            <a:endParaRPr lang="cs-CZ" sz="2400" b="1" dirty="0"/>
          </a:p>
        </p:txBody>
      </p:sp>
      <p:sp>
        <p:nvSpPr>
          <p:cNvPr id="16" name="Elipsa 15"/>
          <p:cNvSpPr/>
          <p:nvPr/>
        </p:nvSpPr>
        <p:spPr>
          <a:xfrm>
            <a:off x="2051720" y="4005064"/>
            <a:ext cx="72008" cy="720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14847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63_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14847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63_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14847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63_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92280" y="14847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63_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71600" y="4437112"/>
            <a:ext cx="109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 5_3</a:t>
            </a:r>
            <a:endParaRPr lang="cs-CZ" sz="2400" b="1" dirty="0"/>
          </a:p>
        </p:txBody>
      </p:sp>
      <p:sp>
        <p:nvSpPr>
          <p:cNvPr id="25" name="Elipsa 24"/>
          <p:cNvSpPr/>
          <p:nvPr/>
        </p:nvSpPr>
        <p:spPr>
          <a:xfrm>
            <a:off x="2051720" y="4797152"/>
            <a:ext cx="63624" cy="6362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971600" y="5085184"/>
            <a:ext cx="109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22 4_9</a:t>
            </a:r>
            <a:endParaRPr lang="cs-CZ" sz="2400" b="1" dirty="0"/>
          </a:p>
        </p:txBody>
      </p:sp>
      <p:sp>
        <p:nvSpPr>
          <p:cNvPr id="27" name="Elipsa 26"/>
          <p:cNvSpPr/>
          <p:nvPr/>
        </p:nvSpPr>
        <p:spPr>
          <a:xfrm>
            <a:off x="2051720" y="5445224"/>
            <a:ext cx="72008" cy="720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508518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Toto číslo není dělitelné 2.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11760" y="4437112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Toto číslo není dělitelné 2.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971600" y="5805264"/>
            <a:ext cx="109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22 4_6</a:t>
            </a:r>
            <a:endParaRPr lang="cs-CZ" sz="2400" b="1" dirty="0"/>
          </a:p>
        </p:txBody>
      </p:sp>
      <p:sp>
        <p:nvSpPr>
          <p:cNvPr id="31" name="Elipsa 30"/>
          <p:cNvSpPr/>
          <p:nvPr/>
        </p:nvSpPr>
        <p:spPr>
          <a:xfrm>
            <a:off x="2051720" y="6237312"/>
            <a:ext cx="72008" cy="720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411760" y="580526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Toto číslo je </a:t>
            </a:r>
            <a:r>
              <a:rPr lang="cs-CZ" sz="2400" b="1" dirty="0" smtClean="0">
                <a:solidFill>
                  <a:srgbClr val="FF0000"/>
                </a:solidFill>
              </a:rPr>
              <a:t>vždy</a:t>
            </a:r>
            <a:r>
              <a:rPr lang="cs-CZ" sz="2400" b="1" dirty="0" smtClean="0"/>
              <a:t> dělitelné 2.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7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8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20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21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33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34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5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46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4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animClr clrSpc="rgb">
                                      <p:cBhvr>
                                        <p:cTn id="8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7C37"/>
                                      </p:to>
                                    </p:animClr>
                                    <p:set>
                                      <p:cBhvr>
                                        <p:cTn id="81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07407E-6 L -0.10243 -0.1155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 0.02801 C 0.02379 0.03611 0.01841 0.04584 0.00955 0.05394 C -0.00104 0.06227 -0.01215 0.06945 -0.0243 0.07778 C -0.03472 0.08403 -0.04531 0.08727 -0.05712 0.09121 C -0.0684 0.09468 -0.08142 0.09885 -0.09149 0.09769 C -0.10208 0.09861 -0.11024 0.09491 -0.11927 0.09005 C -0.12517 0.08449 -0.13212 0.07824 -0.13489 0.07084 C -0.13958 0.06273 -0.14375 0.05533 -0.14444 0.0463 C -0.14305 0.03635 -0.14114 0.02662 -0.13559 0.01621 C -0.13021 0.00695 -0.12378 -0.00231 -0.11475 -0.01041 C -0.10642 -0.01828 -0.09409 -0.02569 -0.08281 -0.03194 C -0.07343 -0.03634 -0.05972 -0.04305 -0.04809 -0.04375 C -0.03941 -0.04375 -0.02743 -0.04305 -0.02187 -0.03634 C -0.01632 -0.02893 -0.01944 -0.01805 -0.02396 -0.00926 C -0.03073 -0.00046 -0.03837 0.00695 -0.05139 0.01551 C -0.06302 0.02014 -0.0743 0.025 -0.08472 0.02593 C -0.09618 0.02709 -0.09722 0.02847 -0.11284 0.0206 C -0.12847 0.01273 -0.12934 -0.00046 -0.13281 -0.00787 C -0.13489 -0.01597 -0.13229 -0.02384 -0.13107 -0.03356 C -0.12934 -0.04398 -0.12274 -0.05532 -0.11736 -0.06435 C -0.11111 -0.07245 -0.10208 -0.07916 -0.08385 -0.0912 C -0.07135 -0.0993 -0.06423 -0.10254 -0.05295 -0.10764 C -0.03975 -0.11458 -0.03177 -0.11759 -0.02066 -0.12384 " pathEditMode="relative" rAng="4202814" ptsTypes="fffffffffffffffffffffff">
                                      <p:cBhvr>
                                        <p:cTn id="9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-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45 0.04468 C -0.08646 0.05 -0.14445 -0.01666 -0.14844 -0.10602 C -0.15347 -0.19143 -0.10851 -0.27129 -0.0434 -0.27662 C 0.01649 -0.28333 0.07257 -0.22731 0.07656 -0.14722 C 0.07951 -0.07407 0.04253 -0.00463 -0.01337 0.0007 C -0.06441 0.00602 -0.1125 -0.04074 -0.1165 -0.10856 C -0.11945 -0.17129 -0.08837 -0.23009 -0.0415 -0.23403 C 0.00052 -0.23796 0.04149 -0.20069 0.04357 -0.14467 C 0.04653 -0.09398 0.02257 -0.04606 -0.01545 -0.0419 C -0.04948 -0.03935 -0.08247 -0.06736 -0.08438 -0.11134 C -0.08646 -0.15 -0.0684 -0.18865 -0.03941 -0.19143 C -0.01441 -0.19398 0.00955 -0.17407 0.01163 -0.1419 C 0.01354 -0.11528 0.0026 -0.08727 -0.01736 -0.08588 C -0.03351 -0.08333 -0.05052 -0.09398 -0.05243 -0.11389 C -0.05243 -0.13009 -0.04844 -0.14606 -0.0375 -0.14861 C -0.03038 -0.15 -0.02344 -0.14722 -0.02049 -0.13935 C -0.01945 -0.13541 -0.01945 -0.13264 -0.02049 -0.1287 " pathEditMode="relative" rAng="16200000" ptsTypes="fffffffffffffffff">
                                      <p:cBhvr>
                                        <p:cTn id="10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" y="-1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48148E-6 L -0.0236 -0.12615 " pathEditMode="relative" ptsTypes="AA">
                                      <p:cBhvr>
                                        <p:cTn id="10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0.00301 L 0.03177 -0.04028 C 0.03959 -0.04953 0.04358 -0.06134 0.04236 -0.07338 C 0.04028 -0.08611 0.03438 -0.09629 0.02465 -0.10139 L -0.01927 -0.12731 " pathEditMode="relative" rAng="10255885" ptsTypes="FffFF">
                                      <p:cBhvr>
                                        <p:cTn id="1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28" grpId="0"/>
      <p:bldP spid="29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Zkus sám. Zapiš do sešitu. Do tabulky zapisuj číslice, které mohou být na místě „_“ tak, aby čísla v levém sloupci byla dělitelná čísly v horním řádku.</a:t>
            </a:r>
            <a:endParaRPr lang="cs-CZ" sz="2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988840"/>
          <a:ext cx="7200800" cy="35283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800200"/>
                <a:gridCol w="1800200"/>
                <a:gridCol w="1800200"/>
                <a:gridCol w="1800200"/>
              </a:tblGrid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 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10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5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2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/>
                        <a:t>42_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/>
                        <a:t>87_5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/>
                        <a:t>236_0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/>
                        <a:t>5_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/>
                        <a:t>59_4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/>
                        <a:t>8_7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/>
                        <a:t> 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/>
                        <a:t> 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020272" y="602128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 </a:t>
            </a:r>
            <a:r>
              <a:rPr lang="cs-CZ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Zkus sám. Zapiš do sešitu. Do tabulky zapisuj číslice, které mohou být na místě „_“ tak, aby čísla v levém sloupci byla dělitelná čísly v horním řádku.</a:t>
            </a:r>
            <a:endParaRPr lang="cs-CZ" sz="2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988840"/>
          <a:ext cx="7200800" cy="352839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800200"/>
                <a:gridCol w="1800200"/>
                <a:gridCol w="1800200"/>
                <a:gridCol w="1800200"/>
              </a:tblGrid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2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42_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0, 5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0, 2, 4,</a:t>
                      </a:r>
                      <a:r>
                        <a:rPr lang="cs-CZ" sz="2400" b="1" u="none" strike="noStrike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6, 8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87_5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</a:t>
                      </a:r>
                      <a:r>
                        <a:rPr lang="cs-CZ" sz="2400" b="1" u="none" strike="noStrike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nikdy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je vždy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 nikdy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236_0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je vždy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je vždy 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je vždy 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5_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0,</a:t>
                      </a:r>
                      <a:r>
                        <a:rPr lang="cs-CZ" sz="2400" b="1" u="none" strike="noStrike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5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0, 2, 4, 6, 8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59_4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 nikdy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 nikdy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je vždy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8_7</a:t>
                      </a:r>
                      <a:endParaRPr lang="cs-CZ" sz="24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 nikdy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 nikdy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není nikdy</a:t>
                      </a:r>
                      <a:r>
                        <a:rPr lang="cs-CZ" sz="2400" b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  <a:endParaRPr lang="cs-CZ" sz="24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4" name="Veselý obličej 3"/>
          <p:cNvSpPr/>
          <p:nvPr/>
        </p:nvSpPr>
        <p:spPr>
          <a:xfrm>
            <a:off x="8316416" y="6165304"/>
            <a:ext cx="432048" cy="432048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ČESENEK, Jaroslav. </a:t>
            </a:r>
            <a:r>
              <a:rPr lang="cs-CZ" sz="1600" i="1" dirty="0" smtClean="0"/>
              <a:t>Sbírka úloh z matematiky pro 6. ročník základní školy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Praha: </a:t>
            </a:r>
            <a:r>
              <a:rPr lang="cs-CZ" sz="1600" dirty="0" err="1" smtClean="0"/>
              <a:t>Scientia</a:t>
            </a:r>
            <a:r>
              <a:rPr lang="cs-CZ" sz="1600" dirty="0" smtClean="0"/>
              <a:t>, 1993, 173 s. Učebnice pro základní školy. ISBN 80-042-6247-3.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Vladimíra ČUHAJOVÁ. </a:t>
            </a:r>
            <a:r>
              <a:rPr lang="cs-CZ" sz="1600" i="1" dirty="0" smtClean="0"/>
              <a:t>Aritmetika: učebnice pro 6. ročník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1997, 85 s. Učebnice pro základní školy. ISBN 80-856-0754-9.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Zdena ROSECKÁ. </a:t>
            </a:r>
            <a:r>
              <a:rPr lang="cs-CZ" sz="1600" i="1" dirty="0" smtClean="0"/>
              <a:t>Aritmetika 6: pracovní sešit : desetinná čísla, dělitelnost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1998, 40 s. Učebnice pro základní školy. ISBN 80-856-0756-5.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827</TotalTime>
  <Words>549</Words>
  <Application>Microsoft Office PowerPoint</Application>
  <PresentationFormat>Předvádění na obrazovce (4:3)</PresentationFormat>
  <Paragraphs>164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Pravidla dělitelnosti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Dělitelnost </dc:title>
  <dc:creator>Kalista Pavel</dc:creator>
  <cp:lastModifiedBy>pc</cp:lastModifiedBy>
  <cp:revision>31</cp:revision>
  <dcterms:created xsi:type="dcterms:W3CDTF">2011-09-20T18:19:07Z</dcterms:created>
  <dcterms:modified xsi:type="dcterms:W3CDTF">2013-03-17T14:48:14Z</dcterms:modified>
</cp:coreProperties>
</file>