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5" r:id="rId5"/>
    <p:sldId id="261" r:id="rId6"/>
    <p:sldId id="263" r:id="rId7"/>
    <p:sldId id="264" r:id="rId8"/>
    <p:sldId id="262" r:id="rId9"/>
    <p:sldId id="266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98545-BE07-469D-979A-41F889B5CAB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6725E-A555-442D-945C-07DE37322E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98545-BE07-469D-979A-41F889B5CAB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6725E-A555-442D-945C-07DE37322E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98545-BE07-469D-979A-41F889B5CAB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6725E-A555-442D-945C-07DE37322E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98545-BE07-469D-979A-41F889B5CAB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6725E-A555-442D-945C-07DE37322E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98545-BE07-469D-979A-41F889B5CAB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6725E-A555-442D-945C-07DE37322E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98545-BE07-469D-979A-41F889B5CAB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6725E-A555-442D-945C-07DE37322E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98545-BE07-469D-979A-41F889B5CAB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6725E-A555-442D-945C-07DE37322E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98545-BE07-469D-979A-41F889B5CAB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6725E-A555-442D-945C-07DE37322E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98545-BE07-469D-979A-41F889B5CAB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6725E-A555-442D-945C-07DE37322E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98545-BE07-469D-979A-41F889B5CAB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6725E-A555-442D-945C-07DE37322E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F98545-BE07-469D-979A-41F889B5CAB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36725E-A555-442D-945C-07DE37322E8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F98545-BE07-469D-979A-41F889B5CAB3}" type="datetimeFigureOut">
              <a:rPr lang="cs-CZ" smtClean="0"/>
              <a:pPr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36725E-A555-442D-945C-07DE37322E8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27584" y="1628800"/>
            <a:ext cx="7067550" cy="3529013"/>
          </a:xfrm>
        </p:spPr>
        <p:txBody>
          <a:bodyPr>
            <a:normAutofit lnSpcReduction="1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VY_42_INOVACE_23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2011-12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6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Číslo a proměnná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 Pravidla dělitelnosti 3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Procvičení pravidel dělitelnosti 3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972087" y="510421"/>
            <a:ext cx="722999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Pravidla dělitelnosti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Dělitelnost 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332656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Pozoruj, doplňuj, uvažuj. (Piš do sešitu)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412776"/>
            <a:ext cx="9144000" cy="64633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Číslo	děl třemi	       A/N dělitelné 3	       ciferný součet 	       děl třemi	A/N </a:t>
            </a:r>
            <a:r>
              <a:rPr lang="cs-CZ" dirty="0" err="1" smtClean="0"/>
              <a:t>cif.součet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	 		    čísla  			    dělitelný 3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0" y="2276872"/>
            <a:ext cx="9144000" cy="4001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36	</a:t>
            </a:r>
            <a:r>
              <a:rPr lang="cs-CZ" sz="2000" b="1" dirty="0" err="1" smtClean="0"/>
              <a:t>36</a:t>
            </a:r>
            <a:r>
              <a:rPr lang="cs-CZ" sz="2000" b="1" dirty="0" smtClean="0"/>
              <a:t>:3=12		A		3+6=9		</a:t>
            </a:r>
            <a:r>
              <a:rPr lang="cs-CZ" sz="2000" b="1" dirty="0" err="1" smtClean="0"/>
              <a:t>9</a:t>
            </a:r>
            <a:r>
              <a:rPr lang="cs-CZ" sz="2000" b="1" dirty="0" smtClean="0"/>
              <a:t>:3=3		A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2924944"/>
            <a:ext cx="9144000" cy="40011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49	</a:t>
            </a:r>
            <a:r>
              <a:rPr lang="cs-CZ" sz="2000" b="1" dirty="0" err="1" smtClean="0"/>
              <a:t>49</a:t>
            </a:r>
            <a:r>
              <a:rPr lang="cs-CZ" sz="2000" b="1" dirty="0" smtClean="0"/>
              <a:t>:3=16,33..	N		4+9=13		</a:t>
            </a:r>
            <a:r>
              <a:rPr lang="cs-CZ" sz="2000" b="1" dirty="0" err="1" smtClean="0"/>
              <a:t>13</a:t>
            </a:r>
            <a:r>
              <a:rPr lang="cs-CZ" sz="2000" b="1" dirty="0" smtClean="0"/>
              <a:t>:3=4,33..	N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3645024"/>
            <a:ext cx="9144000" cy="40011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94	</a:t>
            </a:r>
            <a:r>
              <a:rPr lang="cs-CZ" sz="2000" b="1" dirty="0" err="1" smtClean="0"/>
              <a:t>94</a:t>
            </a:r>
            <a:r>
              <a:rPr lang="cs-CZ" sz="2000" b="1" dirty="0" smtClean="0"/>
              <a:t>:3=31,33..	N		9+4=13		</a:t>
            </a:r>
            <a:r>
              <a:rPr lang="cs-CZ" sz="2000" b="1" dirty="0" err="1" smtClean="0"/>
              <a:t>13</a:t>
            </a:r>
            <a:r>
              <a:rPr lang="cs-CZ" sz="2000" b="1" dirty="0" smtClean="0"/>
              <a:t>:3=4,33..	N</a:t>
            </a:r>
            <a:endParaRPr lang="cs-CZ" sz="20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4293096"/>
            <a:ext cx="9144000" cy="40011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102	</a:t>
            </a:r>
            <a:r>
              <a:rPr lang="cs-CZ" sz="2000" b="1" dirty="0" err="1" smtClean="0"/>
              <a:t>102</a:t>
            </a:r>
            <a:r>
              <a:rPr lang="cs-CZ" sz="2000" b="1" dirty="0" smtClean="0"/>
              <a:t>:3=34	A		1+0+2=3		</a:t>
            </a:r>
            <a:r>
              <a:rPr lang="cs-CZ" sz="2000" b="1" dirty="0" err="1" smtClean="0"/>
              <a:t>3</a:t>
            </a:r>
            <a:r>
              <a:rPr lang="cs-CZ" sz="2000" b="1" dirty="0" smtClean="0"/>
              <a:t>:3=1		A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0" y="5013176"/>
            <a:ext cx="9144000" cy="40011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654	</a:t>
            </a:r>
            <a:r>
              <a:rPr lang="cs-CZ" sz="2000" b="1" dirty="0" err="1" smtClean="0"/>
              <a:t>654</a:t>
            </a:r>
            <a:r>
              <a:rPr lang="cs-CZ" sz="2000" b="1" dirty="0" smtClean="0"/>
              <a:t>:3=218	A		6+5+4=15	</a:t>
            </a:r>
            <a:r>
              <a:rPr lang="cs-CZ" sz="2000" b="1" dirty="0" err="1" smtClean="0"/>
              <a:t>15</a:t>
            </a:r>
            <a:r>
              <a:rPr lang="cs-CZ" sz="2000" b="1" dirty="0" smtClean="0"/>
              <a:t>:3=5		A</a:t>
            </a:r>
            <a:endParaRPr lang="cs-CZ" sz="20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0" y="5733256"/>
            <a:ext cx="9144000" cy="40011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b="1" dirty="0" smtClean="0"/>
              <a:t>1 547	1547:3=515,66..	N		1+5+4+7=17	</a:t>
            </a:r>
            <a:r>
              <a:rPr lang="cs-CZ" sz="2000" b="1" dirty="0" err="1" smtClean="0"/>
              <a:t>17</a:t>
            </a:r>
            <a:r>
              <a:rPr lang="cs-CZ" sz="2000" b="1" dirty="0" smtClean="0"/>
              <a:t>:3=5,66..	N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0" y="3645024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94</a:t>
            </a:r>
            <a:endParaRPr lang="cs-CZ" sz="2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0" y="4293096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102</a:t>
            </a:r>
            <a:endParaRPr lang="cs-CZ" sz="20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0" y="5013176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654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0" y="5733256"/>
            <a:ext cx="7555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1 547</a:t>
            </a:r>
            <a:endParaRPr lang="cs-CZ" sz="2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836712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Pravidlo dělitelnosti třemi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844824"/>
            <a:ext cx="8784976" cy="830997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Přirozené číslo je </a:t>
            </a:r>
            <a:r>
              <a:rPr lang="cs-CZ" sz="2400" b="1" smtClean="0">
                <a:solidFill>
                  <a:srgbClr val="002060"/>
                </a:solidFill>
              </a:rPr>
              <a:t>dělitelné </a:t>
            </a:r>
            <a:r>
              <a:rPr lang="cs-CZ" sz="2400" b="1" smtClean="0">
                <a:solidFill>
                  <a:srgbClr val="002060"/>
                </a:solidFill>
              </a:rPr>
              <a:t>třemi, </a:t>
            </a:r>
            <a:r>
              <a:rPr lang="cs-CZ" sz="2400" b="1" dirty="0" smtClean="0">
                <a:solidFill>
                  <a:srgbClr val="002060"/>
                </a:solidFill>
              </a:rPr>
              <a:t>právě když jeho ciferný součet je dělitelný třemi.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3645024"/>
            <a:ext cx="6835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547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4365104"/>
            <a:ext cx="6835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861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5157192"/>
            <a:ext cx="6835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405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971600" y="5877272"/>
            <a:ext cx="6835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227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411760" y="3645024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5+4+7=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411760" y="4365104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8+6+1=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11760" y="5085184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4+0+5=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411760" y="5805264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2+2+7=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19872" y="3645024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16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419872" y="4365104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15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419872" y="5085184"/>
            <a:ext cx="3401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9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419872" y="5805264"/>
            <a:ext cx="4956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75000"/>
                  </a:schemeClr>
                </a:solidFill>
              </a:rPr>
              <a:t>11</a:t>
            </a:r>
            <a:endParaRPr lang="cs-CZ" sz="24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572000" y="3645024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547 NENÍ dělitelné třemi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572000" y="4365104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861 JE dělitelné třemi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572000" y="5085184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405 JE dělitelné třemi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572000" y="5805264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227 NENÍ dělitelné třemi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95536" y="3140968"/>
            <a:ext cx="82089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>
                    <a:lumMod val="75000"/>
                  </a:schemeClr>
                </a:solidFill>
              </a:rPr>
              <a:t>Zkus co nejrychleji vypočítat, zda jsou čísla dělitelná třemi</a:t>
            </a:r>
            <a:endParaRPr lang="cs-CZ" sz="24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548680"/>
            <a:ext cx="9144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</a:rPr>
              <a:t>Rozděl čísla dělitelná a nedělitelná třemi: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1484784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</a:rPr>
              <a:t>dělitelná</a:t>
            </a:r>
            <a:endParaRPr lang="cs-CZ" sz="2400" b="1" dirty="0">
              <a:solidFill>
                <a:srgbClr val="00B05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228184" y="1484784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6">
                    <a:lumMod val="75000"/>
                  </a:schemeClr>
                </a:solidFill>
              </a:rPr>
              <a:t>nedělitelná</a:t>
            </a:r>
            <a:endParaRPr lang="cs-CZ" sz="2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049942" y="1700808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256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49942" y="6309320"/>
            <a:ext cx="14581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1 823 472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049942" y="1124744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3 460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049942" y="2420888"/>
            <a:ext cx="13861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40 023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049942" y="2996952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845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049942" y="3645024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309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049942" y="4365104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113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049942" y="5085184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444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049942" y="5733256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285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4.81481E-6 L 0.23836 0.1238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9" y="6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1.48148E-6 L 0.23836 0.1134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9" y="5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58 -0.00208 L -0.33351 -0.00208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4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1.85185E-6 L 0.23836 0.0294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9" y="1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514 -0.00209 L -0.31285 -0.06505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4" y="-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1.11111E-6 L 0.23836 -0.06505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9" y="-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514 -0.00208 L -0.31285 -0.16991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4" y="-8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733 -0.00185 L -0.31285 -0.15949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8" y="-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302 -2.22222E-6 L -0.3375 -0.13842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7" y="-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20688"/>
            <a:ext cx="914400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Které číslice můžeš doplnit, aby číslo bylo dělitelné 3?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3429000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25_</a:t>
            </a:r>
            <a:endParaRPr lang="cs-CZ" sz="2800" b="1" dirty="0"/>
          </a:p>
        </p:txBody>
      </p:sp>
      <p:sp>
        <p:nvSpPr>
          <p:cNvPr id="4" name="Obdélník 3"/>
          <p:cNvSpPr/>
          <p:nvPr/>
        </p:nvSpPr>
        <p:spPr>
          <a:xfrm>
            <a:off x="7884368" y="2420888"/>
            <a:ext cx="2160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0</a:t>
            </a:r>
            <a:endParaRPr lang="cs-CZ" sz="2800" dirty="0">
              <a:ln>
                <a:solidFill>
                  <a:schemeClr val="accent6">
                    <a:lumMod val="75000"/>
                  </a:schemeClr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403648" y="2420888"/>
            <a:ext cx="2160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1</a:t>
            </a:r>
            <a:endParaRPr lang="cs-CZ" sz="2800" dirty="0">
              <a:ln>
                <a:solidFill>
                  <a:schemeClr val="accent6">
                    <a:lumMod val="75000"/>
                  </a:schemeClr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23728" y="2420888"/>
            <a:ext cx="2160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2</a:t>
            </a:r>
            <a:endParaRPr lang="cs-CZ" sz="2800" dirty="0">
              <a:ln>
                <a:solidFill>
                  <a:schemeClr val="accent6">
                    <a:lumMod val="75000"/>
                  </a:schemeClr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843808" y="2420888"/>
            <a:ext cx="2160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3</a:t>
            </a:r>
            <a:endParaRPr lang="cs-CZ" sz="2800" dirty="0">
              <a:ln>
                <a:solidFill>
                  <a:schemeClr val="accent6">
                    <a:lumMod val="75000"/>
                  </a:schemeClr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563888" y="2420888"/>
            <a:ext cx="2160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4</a:t>
            </a:r>
            <a:endParaRPr lang="cs-CZ" sz="2800" dirty="0">
              <a:ln>
                <a:solidFill>
                  <a:schemeClr val="accent6">
                    <a:lumMod val="75000"/>
                  </a:schemeClr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283968" y="2420888"/>
            <a:ext cx="2160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5</a:t>
            </a:r>
            <a:endParaRPr lang="cs-CZ" sz="2800" dirty="0">
              <a:ln>
                <a:solidFill>
                  <a:schemeClr val="accent6">
                    <a:lumMod val="75000"/>
                  </a:schemeClr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004048" y="2420888"/>
            <a:ext cx="2160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6</a:t>
            </a:r>
            <a:endParaRPr lang="cs-CZ" sz="2800" dirty="0">
              <a:ln>
                <a:solidFill>
                  <a:schemeClr val="accent6">
                    <a:lumMod val="75000"/>
                  </a:schemeClr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724128" y="2420888"/>
            <a:ext cx="2160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7</a:t>
            </a:r>
            <a:endParaRPr lang="cs-CZ" sz="2800" dirty="0">
              <a:ln>
                <a:solidFill>
                  <a:schemeClr val="accent6">
                    <a:lumMod val="75000"/>
                  </a:schemeClr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444208" y="2420888"/>
            <a:ext cx="2160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8</a:t>
            </a:r>
            <a:endParaRPr lang="cs-CZ" sz="2800" dirty="0">
              <a:ln>
                <a:solidFill>
                  <a:schemeClr val="accent6">
                    <a:lumMod val="75000"/>
                  </a:schemeClr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164288" y="2420888"/>
            <a:ext cx="2160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chemeClr val="accent6">
                      <a:lumMod val="75000"/>
                    </a:schemeClr>
                  </a:solidFill>
                </a:ln>
                <a:solidFill>
                  <a:schemeClr val="accent6">
                    <a:lumMod val="75000"/>
                  </a:schemeClr>
                </a:solidFill>
              </a:rPr>
              <a:t>9</a:t>
            </a:r>
            <a:endParaRPr lang="cs-CZ" sz="2800" dirty="0">
              <a:ln>
                <a:solidFill>
                  <a:schemeClr val="accent6">
                    <a:lumMod val="75000"/>
                  </a:schemeClr>
                </a:solidFill>
              </a:ln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971600" y="4221088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25_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971600" y="5085184"/>
            <a:ext cx="93610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25_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7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8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1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9" dur="2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0" dur="2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1" dur="2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23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2" dur="2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33" dur="2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34" dur="2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2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45" dur="2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46" dur="2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47" dur="2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2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49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1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3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58" dur="2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59" dur="2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60" dur="2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1" dur="2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62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4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5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6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71" dur="2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72" dur="2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73" dur="2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4" dur="2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75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6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7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8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9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84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85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86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7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8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L -0.08264 0.15764 " pathEditMode="relative" rAng="0" ptsTypes="AA">
                                      <p:cBhvr>
                                        <p:cTn id="9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1" y="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59259E-6 L -0.31892 0.27315 " pathEditMode="relative" rAng="0" ptsTypes="AA">
                                      <p:cBhvr>
                                        <p:cTn id="105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0" y="1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2.59259E-6 L -0.55503 0.39908 " pathEditMode="relative" rAng="0" ptsTypes="AA">
                                      <p:cBhvr>
                                        <p:cTn id="11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8" y="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7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20688"/>
            <a:ext cx="914400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Které číslice můžeš doplnit, aby číslo bylo dělitelné 3?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3429000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5_0</a:t>
            </a:r>
            <a:endParaRPr lang="cs-CZ" sz="2800" b="1" dirty="0"/>
          </a:p>
        </p:txBody>
      </p:sp>
      <p:sp>
        <p:nvSpPr>
          <p:cNvPr id="4" name="Obdélník 3"/>
          <p:cNvSpPr/>
          <p:nvPr/>
        </p:nvSpPr>
        <p:spPr>
          <a:xfrm>
            <a:off x="7884368" y="2420888"/>
            <a:ext cx="2160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rgbClr val="7030A0"/>
                  </a:solidFill>
                </a:ln>
                <a:solidFill>
                  <a:srgbClr val="7030A0"/>
                </a:solidFill>
              </a:rPr>
              <a:t>0</a:t>
            </a:r>
            <a:endParaRPr lang="cs-CZ" sz="2800" dirty="0">
              <a:ln>
                <a:solidFill>
                  <a:srgbClr val="7030A0"/>
                </a:solidFill>
              </a:ln>
              <a:solidFill>
                <a:srgbClr val="7030A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403648" y="2420888"/>
            <a:ext cx="2160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rgbClr val="7030A0"/>
                  </a:solidFill>
                </a:ln>
                <a:solidFill>
                  <a:srgbClr val="7030A0"/>
                </a:solidFill>
              </a:rPr>
              <a:t>1</a:t>
            </a:r>
            <a:endParaRPr lang="cs-CZ" sz="2800" dirty="0">
              <a:ln>
                <a:solidFill>
                  <a:srgbClr val="7030A0"/>
                </a:solidFill>
              </a:ln>
              <a:solidFill>
                <a:srgbClr val="7030A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23728" y="2420888"/>
            <a:ext cx="2160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rgbClr val="7030A0"/>
                  </a:solidFill>
                </a:ln>
                <a:solidFill>
                  <a:srgbClr val="7030A0"/>
                </a:solidFill>
              </a:rPr>
              <a:t>2</a:t>
            </a:r>
            <a:endParaRPr lang="cs-CZ" sz="2800" dirty="0">
              <a:ln>
                <a:solidFill>
                  <a:srgbClr val="7030A0"/>
                </a:solidFill>
              </a:ln>
              <a:solidFill>
                <a:srgbClr val="7030A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843808" y="2420888"/>
            <a:ext cx="2160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rgbClr val="7030A0"/>
                  </a:solidFill>
                </a:ln>
                <a:solidFill>
                  <a:srgbClr val="7030A0"/>
                </a:solidFill>
              </a:rPr>
              <a:t>3</a:t>
            </a:r>
            <a:endParaRPr lang="cs-CZ" sz="2800" dirty="0">
              <a:ln>
                <a:solidFill>
                  <a:srgbClr val="7030A0"/>
                </a:solidFill>
              </a:ln>
              <a:solidFill>
                <a:srgbClr val="7030A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563888" y="2420888"/>
            <a:ext cx="2160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rgbClr val="7030A0"/>
                  </a:solidFill>
                </a:ln>
                <a:solidFill>
                  <a:srgbClr val="7030A0"/>
                </a:solidFill>
              </a:rPr>
              <a:t>4</a:t>
            </a:r>
            <a:endParaRPr lang="cs-CZ" sz="2800" dirty="0">
              <a:ln>
                <a:solidFill>
                  <a:srgbClr val="7030A0"/>
                </a:solidFill>
              </a:ln>
              <a:solidFill>
                <a:srgbClr val="7030A0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283968" y="2420888"/>
            <a:ext cx="2160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rgbClr val="7030A0"/>
                  </a:solidFill>
                </a:ln>
                <a:solidFill>
                  <a:srgbClr val="7030A0"/>
                </a:solidFill>
              </a:rPr>
              <a:t>5</a:t>
            </a:r>
            <a:endParaRPr lang="cs-CZ" sz="2800" dirty="0">
              <a:ln>
                <a:solidFill>
                  <a:srgbClr val="7030A0"/>
                </a:solidFill>
              </a:ln>
              <a:solidFill>
                <a:srgbClr val="7030A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004048" y="2420888"/>
            <a:ext cx="2160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rgbClr val="7030A0"/>
                  </a:solidFill>
                </a:ln>
                <a:solidFill>
                  <a:srgbClr val="7030A0"/>
                </a:solidFill>
              </a:rPr>
              <a:t>6</a:t>
            </a:r>
            <a:endParaRPr lang="cs-CZ" sz="2800" dirty="0">
              <a:ln>
                <a:solidFill>
                  <a:srgbClr val="7030A0"/>
                </a:solidFill>
              </a:ln>
              <a:solidFill>
                <a:srgbClr val="7030A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724128" y="2420888"/>
            <a:ext cx="2160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rgbClr val="7030A0"/>
                  </a:solidFill>
                </a:ln>
                <a:solidFill>
                  <a:srgbClr val="7030A0"/>
                </a:solidFill>
              </a:rPr>
              <a:t>7</a:t>
            </a:r>
            <a:endParaRPr lang="cs-CZ" sz="2800" dirty="0">
              <a:ln>
                <a:solidFill>
                  <a:srgbClr val="7030A0"/>
                </a:solidFill>
              </a:ln>
              <a:solidFill>
                <a:srgbClr val="7030A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444208" y="2420888"/>
            <a:ext cx="2160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rgbClr val="7030A0"/>
                  </a:solidFill>
                </a:ln>
                <a:solidFill>
                  <a:srgbClr val="7030A0"/>
                </a:solidFill>
              </a:rPr>
              <a:t>8</a:t>
            </a:r>
            <a:endParaRPr lang="cs-CZ" sz="2800" dirty="0">
              <a:ln>
                <a:solidFill>
                  <a:srgbClr val="7030A0"/>
                </a:solidFill>
              </a:ln>
              <a:solidFill>
                <a:srgbClr val="7030A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7164288" y="2420888"/>
            <a:ext cx="216024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n>
                  <a:solidFill>
                    <a:srgbClr val="7030A0"/>
                  </a:solidFill>
                </a:ln>
                <a:solidFill>
                  <a:srgbClr val="7030A0"/>
                </a:solidFill>
              </a:rPr>
              <a:t>9</a:t>
            </a:r>
            <a:endParaRPr lang="cs-CZ" sz="2800" dirty="0">
              <a:ln>
                <a:solidFill>
                  <a:srgbClr val="7030A0"/>
                </a:solidFill>
              </a:ln>
              <a:solidFill>
                <a:srgbClr val="7030A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971600" y="4221088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5_0</a:t>
            </a:r>
            <a:endParaRPr lang="cs-CZ" sz="28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971600" y="5085184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5_0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6" dur="2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7" dur="2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8" dur="2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" fill="hold">
                      <p:stCondLst>
                        <p:cond delay="0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19" dur="2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20" dur="2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1" dur="2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23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32" dur="2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33" dur="2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34" dur="2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" dur="2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36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8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0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45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46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47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" dur="1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4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58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59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60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1" dur="1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6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32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71" dur="1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72" dur="1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73" dur="1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4" dur="1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7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2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84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animClr clrSpc="rgb">
                                      <p:cBhvr>
                                        <p:cTn id="85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86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7" dur="1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8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2.59259E-6 L -0.01962 0.15764 " pathEditMode="relative" rAng="0" ptsTypes="AA">
                                      <p:cBhvr>
                                        <p:cTn id="9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" y="7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9" fill="hold">
                      <p:stCondLst>
                        <p:cond delay="0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2.59259E-6 L -0.2559 0.27315 " pathEditMode="relative" rAng="0" ptsTypes="AA">
                                      <p:cBhvr>
                                        <p:cTn id="10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8" y="137"/>
                                    </p:animMotion>
                                  </p:childTnLst>
                                </p:cTn>
                              </p:par>
                              <p:par>
                                <p:cTn id="10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42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9259E-6 L -0.49219 0.39908 " pathEditMode="relative" rAng="0" ptsTypes="AA">
                                      <p:cBhvr>
                                        <p:cTn id="1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6" y="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7" grpId="0"/>
      <p:bldP spid="1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20688"/>
            <a:ext cx="9144000" cy="830997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K číslům 48 571, 10 702, 579 296 najdi nejbližší větší čísla dělitelná třemi.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2492896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48 571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3501008"/>
            <a:ext cx="1440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10 702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4437112"/>
            <a:ext cx="16201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tx2">
                    <a:lumMod val="75000"/>
                  </a:schemeClr>
                </a:solidFill>
              </a:rPr>
              <a:t>579 296</a:t>
            </a:r>
            <a:endParaRPr lang="cs-CZ" sz="28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31840" y="2492896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48 573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31840" y="3501008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10 704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31840" y="4437112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579 297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692696"/>
            <a:ext cx="9144000" cy="83099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 číslic 1,2,5,8 utvoř všechna trojciferná čísla, která jsou dělitelná třemi. Přitom se v zápise čísla nesmí žádná číslice opakovat.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2276872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</a:rPr>
              <a:t>Kombinace číslic 2,5,8</a:t>
            </a:r>
            <a:endParaRPr lang="cs-CZ" sz="2400" b="1" dirty="0"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3573016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258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4293096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285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131840" y="4293096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582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31840" y="3645024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528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92080" y="3645024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825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92080" y="4293096"/>
            <a:ext cx="12241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50000"/>
                  </a:schemeClr>
                </a:solidFill>
              </a:rPr>
              <a:t>852</a:t>
            </a:r>
            <a:endParaRPr lang="cs-CZ" sz="28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11" name="Veselý obličej 10"/>
          <p:cNvSpPr/>
          <p:nvPr/>
        </p:nvSpPr>
        <p:spPr>
          <a:xfrm>
            <a:off x="8172400" y="6093296"/>
            <a:ext cx="360040" cy="360040"/>
          </a:xfrm>
          <a:prstGeom prst="smileyFac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b="1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/>
              <a:t>Citace: 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ČESENEK, Jaroslav. </a:t>
            </a:r>
            <a:r>
              <a:rPr lang="cs-CZ" sz="1600" i="1" dirty="0" smtClean="0"/>
              <a:t>Sbírka úloh z matematiky pro 6. ročník základní školy</a:t>
            </a:r>
            <a:r>
              <a:rPr lang="cs-CZ" sz="1600" dirty="0" smtClean="0"/>
              <a:t>. 2.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Překlad Jana Bočková. Praha: </a:t>
            </a:r>
            <a:r>
              <a:rPr lang="cs-CZ" sz="1600" dirty="0" err="1" smtClean="0"/>
              <a:t>Scientia</a:t>
            </a:r>
            <a:r>
              <a:rPr lang="cs-CZ" sz="1600" dirty="0" smtClean="0"/>
              <a:t>, 1993, 173 s. Učebnice pro základní školy. ISBN 80-042-6247-3.</a:t>
            </a:r>
          </a:p>
          <a:p>
            <a:endParaRPr lang="cs-CZ" sz="1600" dirty="0" smtClean="0"/>
          </a:p>
          <a:p>
            <a:r>
              <a:rPr lang="cs-CZ" sz="1600" dirty="0" smtClean="0"/>
              <a:t>ROSECKÁ, Zdena a Vladimíra ČUHAJOVÁ. </a:t>
            </a:r>
            <a:r>
              <a:rPr lang="cs-CZ" sz="1600" i="1" dirty="0" smtClean="0"/>
              <a:t>Aritmetika: učebnice pro 6. ročník</a:t>
            </a:r>
            <a:r>
              <a:rPr lang="cs-CZ" sz="1600" dirty="0" smtClean="0"/>
              <a:t>. 2.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Překlad Jana Bočková. Ilustrace Jiří Růžička. Brno: Nová škola, 1997, 85 s. Učebnice pro základní školy. ISBN 80-856-0754-9.</a:t>
            </a:r>
          </a:p>
          <a:p>
            <a:endParaRPr lang="cs-CZ" sz="1600" dirty="0" smtClean="0"/>
          </a:p>
          <a:p>
            <a:r>
              <a:rPr lang="cs-CZ" sz="1600" dirty="0" smtClean="0"/>
              <a:t>ROSECKÁ, Zdena a Zdena ROSECKÁ. </a:t>
            </a:r>
            <a:r>
              <a:rPr lang="cs-CZ" sz="1600" i="1" dirty="0" smtClean="0"/>
              <a:t>Aritmetika 6: pracovní sešit : desetinná čísla, dělitelnost</a:t>
            </a:r>
            <a:r>
              <a:rPr lang="cs-CZ" sz="1600" dirty="0" smtClean="0"/>
              <a:t>. 2.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Překlad Jana Bočková. Ilustrace Jiří Růžička. Brno: Nová škola, 1998, 40 s. Učebnice pro základní školy. ISBN 80-856-0756-5.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681</TotalTime>
  <Words>415</Words>
  <Application>Microsoft Office PowerPoint</Application>
  <PresentationFormat>Předvádění na obrazovce (4:3)</PresentationFormat>
  <Paragraphs>110</Paragraphs>
  <Slides>10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Pravidla dělitelnosti 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Citace: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Dum</cp:lastModifiedBy>
  <cp:revision>23</cp:revision>
  <dcterms:created xsi:type="dcterms:W3CDTF">2013-03-09T10:11:17Z</dcterms:created>
  <dcterms:modified xsi:type="dcterms:W3CDTF">2013-05-22T16:13:36Z</dcterms:modified>
</cp:coreProperties>
</file>