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CC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FBEA-F8FE-44A5-BD42-11BE86F52E80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A42A3-B7DF-4058-8C8B-D77A42C25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FBEA-F8FE-44A5-BD42-11BE86F52E80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A42A3-B7DF-4058-8C8B-D77A42C25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FBEA-F8FE-44A5-BD42-11BE86F52E80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A42A3-B7DF-4058-8C8B-D77A42C25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FBEA-F8FE-44A5-BD42-11BE86F52E80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A42A3-B7DF-4058-8C8B-D77A42C25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FBEA-F8FE-44A5-BD42-11BE86F52E80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A42A3-B7DF-4058-8C8B-D77A42C25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FBEA-F8FE-44A5-BD42-11BE86F52E80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A42A3-B7DF-4058-8C8B-D77A42C25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FBEA-F8FE-44A5-BD42-11BE86F52E80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A42A3-B7DF-4058-8C8B-D77A42C25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FBEA-F8FE-44A5-BD42-11BE86F52E80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A42A3-B7DF-4058-8C8B-D77A42C25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FBEA-F8FE-44A5-BD42-11BE86F52E80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A42A3-B7DF-4058-8C8B-D77A42C25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FBEA-F8FE-44A5-BD42-11BE86F52E80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A42A3-B7DF-4058-8C8B-D77A42C25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5FBEA-F8FE-44A5-BD42-11BE86F52E80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A42A3-B7DF-4058-8C8B-D77A42C25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5FBEA-F8FE-44A5-BD42-11BE86F52E80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A42A3-B7DF-4058-8C8B-D77A42C25B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VY_42_INOVACE_24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6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Pravidla dělitelnosti 2, 3, 4, 5, 6, 9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Procvičení pravidel dělitelnosti 2, 3, 4, 5, 6, 9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130425"/>
            <a:ext cx="7990656" cy="1470025"/>
          </a:xfrm>
        </p:spPr>
        <p:txBody>
          <a:bodyPr/>
          <a:lstStyle/>
          <a:p>
            <a:r>
              <a:rPr lang="cs-CZ" dirty="0" smtClean="0"/>
              <a:t>Pravidla dělitelnosti 2, 3, 4, 5, 6, 9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332656"/>
            <a:ext cx="208823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Zopakuj si: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Přirozené číslo je dělitelné dvěma, pokud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429000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Přirozené číslo je dělitelné pěti, pokud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5589240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Přirozené číslo je dělitelné deseti, pokud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1988840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Přirozené číslo je dělitelné třemi, pokud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708920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Přirozené číslo je dělitelné čtyřmi, pokud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4149080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Přirozené číslo je dělitelné šesti, pokud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4869160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Přirozené číslo je dělitelné devíti, pokud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67744" y="162880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má na místě jednotek některou z číslic 0, 2, 4, 6, 8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378904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má na místě jednotek některou z číslic 0, 5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75248" y="6021288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C00000"/>
                </a:solidFill>
              </a:rPr>
              <a:t>má na místě jednotek číslici 0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234888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FFC000"/>
                </a:solidFill>
              </a:rPr>
              <a:t>jeho ciferný součet je dělitelný třemi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75248" y="522920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FF0000"/>
                </a:solidFill>
              </a:rPr>
              <a:t>jeho ciferný součet je dělitelný devíti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67744" y="306896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jeho poslední dvojčíslí je dělitelné čtyřmi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75248" y="450912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je dělitelné dvěma a třemi zároveň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71800" y="2060848"/>
            <a:ext cx="936104" cy="576064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Dělitelná 3</a:t>
            </a:r>
            <a:endParaRPr lang="cs-CZ" sz="16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779912" y="2060848"/>
            <a:ext cx="936104" cy="576064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Dělitelná 4</a:t>
            </a:r>
            <a:endParaRPr lang="cs-CZ" sz="16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88024" y="2060848"/>
            <a:ext cx="936104" cy="576064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Dělitelná 5</a:t>
            </a:r>
            <a:endParaRPr lang="cs-CZ" sz="16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96136" y="2060848"/>
            <a:ext cx="936104" cy="576064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Dělitelná 6</a:t>
            </a:r>
            <a:endParaRPr lang="cs-CZ" sz="16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04248" y="2060848"/>
            <a:ext cx="936104" cy="576064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Dělitelná 9</a:t>
            </a:r>
            <a:endParaRPr lang="cs-CZ" sz="16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91680" y="2060848"/>
            <a:ext cx="936104" cy="576064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Dělitelná 2</a:t>
            </a:r>
            <a:endParaRPr lang="cs-CZ" sz="16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357301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33 060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443711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123 354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5330825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878 985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285293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135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691680" y="2852936"/>
            <a:ext cx="936104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691680" y="5330825"/>
            <a:ext cx="936104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771800" y="2852936"/>
            <a:ext cx="936104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771800" y="3573016"/>
            <a:ext cx="936104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771800" y="4437112"/>
            <a:ext cx="936104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2771800" y="5330825"/>
            <a:ext cx="936104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3779912" y="2060848"/>
            <a:ext cx="936104" cy="576064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Dělitelná 4</a:t>
            </a:r>
            <a:endParaRPr lang="cs-CZ" sz="16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779912" y="2852936"/>
            <a:ext cx="936104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3779912" y="3573016"/>
            <a:ext cx="936104" cy="432048"/>
          </a:xfrm>
          <a:prstGeom prst="rect">
            <a:avLst/>
          </a:prstGeom>
          <a:noFill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3779912" y="4437112"/>
            <a:ext cx="936104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3779912" y="5330825"/>
            <a:ext cx="936104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4788024" y="2060848"/>
            <a:ext cx="936104" cy="576064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Dělitelná 5</a:t>
            </a:r>
            <a:endParaRPr lang="cs-CZ" sz="16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788024" y="2852936"/>
            <a:ext cx="936104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4788024" y="3573016"/>
            <a:ext cx="936104" cy="432048"/>
          </a:xfrm>
          <a:prstGeom prst="rect">
            <a:avLst/>
          </a:prstGeom>
          <a:noFill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4788024" y="4437112"/>
            <a:ext cx="936104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4788024" y="5330825"/>
            <a:ext cx="936104" cy="432048"/>
          </a:xfrm>
          <a:prstGeom prst="rect">
            <a:avLst/>
          </a:prstGeom>
          <a:noFill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5796136" y="2060848"/>
            <a:ext cx="936104" cy="576064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Dělitelná 6</a:t>
            </a:r>
            <a:endParaRPr lang="cs-CZ" sz="16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796136" y="2852936"/>
            <a:ext cx="936104" cy="43204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5796136" y="3573016"/>
            <a:ext cx="936104" cy="432048"/>
          </a:xfrm>
          <a:prstGeom prst="rect">
            <a:avLst/>
          </a:prstGeom>
          <a:noFill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5796136" y="4437112"/>
            <a:ext cx="936104" cy="432048"/>
          </a:xfrm>
          <a:prstGeom prst="rect">
            <a:avLst/>
          </a:prstGeom>
          <a:noFill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5796136" y="5330825"/>
            <a:ext cx="936104" cy="43204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6804248" y="2060848"/>
            <a:ext cx="936104" cy="576064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Dělitelná 9</a:t>
            </a:r>
            <a:endParaRPr lang="cs-CZ" sz="16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804248" y="2852936"/>
            <a:ext cx="93610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6804248" y="3573016"/>
            <a:ext cx="9361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6804248" y="4437112"/>
            <a:ext cx="93610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6804248" y="5330825"/>
            <a:ext cx="936104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7884368" y="2060848"/>
            <a:ext cx="936104" cy="576064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Dělitelná 10</a:t>
            </a:r>
            <a:endParaRPr lang="cs-CZ" sz="16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7884368" y="2852936"/>
            <a:ext cx="936104" cy="432048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7884368" y="3573016"/>
            <a:ext cx="936104" cy="432048"/>
          </a:xfrm>
          <a:prstGeom prst="rect">
            <a:avLst/>
          </a:prstGeom>
          <a:noFill/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Obdélník 66"/>
          <p:cNvSpPr/>
          <p:nvPr/>
        </p:nvSpPr>
        <p:spPr>
          <a:xfrm>
            <a:off x="7884368" y="4437112"/>
            <a:ext cx="936104" cy="432048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7884368" y="5330825"/>
            <a:ext cx="936104" cy="432048"/>
          </a:xfrm>
          <a:prstGeom prst="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0" y="735087"/>
            <a:ext cx="91440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Vybarvi obdélníčky, pokud číslo vlevo je dělitelné číslem nahoře</a:t>
            </a:r>
            <a:endParaRPr lang="cs-CZ" sz="2400" b="1" dirty="0"/>
          </a:p>
        </p:txBody>
      </p:sp>
      <p:sp>
        <p:nvSpPr>
          <p:cNvPr id="81" name="Obdélník 80"/>
          <p:cNvSpPr/>
          <p:nvPr/>
        </p:nvSpPr>
        <p:spPr>
          <a:xfrm>
            <a:off x="1691680" y="4466729"/>
            <a:ext cx="936104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9" name="Obdélník 88"/>
          <p:cNvSpPr/>
          <p:nvPr/>
        </p:nvSpPr>
        <p:spPr>
          <a:xfrm>
            <a:off x="1691680" y="3602633"/>
            <a:ext cx="936104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E874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181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E874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1BD6B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4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0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E8740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1812"/>
                                      </p:to>
                                    </p:animClr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E8740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6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1812"/>
                                      </p:to>
                                    </p:animClr>
                                    <p:set>
                                      <p:cBhvr>
                                        <p:cTn id="97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92696"/>
            <a:ext cx="91440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 řady čísel dole vyber ta, která jsou dělitelná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dvěma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27687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třemi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99695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čtyřmi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71703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pěti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450912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šesti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587727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126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587727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552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587727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675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587727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45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72200" y="587727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724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96336" y="587727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547 302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55168" y="152717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126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51312" y="152717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552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95936" y="152717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724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72200" y="155679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547 302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55168" y="2319263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126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51312" y="2319263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552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95936" y="2319263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675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20072" y="2319263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45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00192" y="2319263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547 302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91680" y="299695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552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987824" y="299695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724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91680" y="371703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675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59832" y="371703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45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691680" y="4551511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126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987824" y="4551511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552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355976" y="4551511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547 302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1547664" y="1412776"/>
            <a:ext cx="864096" cy="144016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2843808" y="1484784"/>
            <a:ext cx="864096" cy="144016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6300192" y="1340768"/>
            <a:ext cx="1296144" cy="172819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"/>
                            </p:stCondLst>
                            <p:childTnLst>
                              <p:par>
                                <p:cTn id="88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000"/>
                            </p:stCondLst>
                            <p:childTnLst>
                              <p:par>
                                <p:cTn id="97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000"/>
                            </p:stCondLst>
                            <p:childTnLst>
                              <p:par>
                                <p:cTn id="106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 animBg="1"/>
      <p:bldP spid="31" grpId="0" animBg="1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92696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 číslic 0, 4, 5, 6 utvoř všechna čtyřciferná čísla, která jsou dělitelná čtyřmi. Přitom se v zápise čísla nesmí žádná číslice opakovat.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1988840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Přirozené číslo je dělitelné čtyřmi, pokud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95736" y="234888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jeho poslední dvojčíslí je dělitelné čtyřmi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284984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Poslední dvojčíslí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59832" y="378904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40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378904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56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452320" y="378904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64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378904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60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91680" y="378904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04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443711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90000"/>
                </a:solidFill>
              </a:rPr>
              <a:t>Čísla</a:t>
            </a:r>
            <a:r>
              <a:rPr lang="cs-CZ" sz="2400" b="1" dirty="0" smtClean="0">
                <a:solidFill>
                  <a:srgbClr val="CC0066"/>
                </a:solidFill>
              </a:rPr>
              <a:t> </a:t>
            </a:r>
            <a:endParaRPr lang="cs-CZ" sz="2400" b="1" dirty="0">
              <a:solidFill>
                <a:srgbClr val="CC0066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443711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90000"/>
                </a:solidFill>
              </a:rPr>
              <a:t>5604</a:t>
            </a:r>
            <a:endParaRPr lang="cs-CZ" sz="2400" b="1" dirty="0">
              <a:solidFill>
                <a:srgbClr val="99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19672" y="494116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90000"/>
                </a:solidFill>
              </a:rPr>
              <a:t>6504</a:t>
            </a:r>
            <a:endParaRPr lang="cs-CZ" sz="2400" b="1" dirty="0">
              <a:solidFill>
                <a:srgbClr val="99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535996" y="443711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90000"/>
                </a:solidFill>
              </a:rPr>
              <a:t>4056</a:t>
            </a:r>
            <a:endParaRPr lang="cs-CZ" sz="2400" b="1" dirty="0">
              <a:solidFill>
                <a:srgbClr val="99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59832" y="494116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90000"/>
                </a:solidFill>
              </a:rPr>
              <a:t>6540</a:t>
            </a:r>
            <a:endParaRPr lang="cs-CZ" sz="2400" b="1" dirty="0">
              <a:solidFill>
                <a:srgbClr val="99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77834" y="443711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90000"/>
                </a:solidFill>
              </a:rPr>
              <a:t>5640</a:t>
            </a:r>
            <a:endParaRPr lang="cs-CZ" sz="2400" b="1" dirty="0">
              <a:solidFill>
                <a:srgbClr val="99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12160" y="494116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90000"/>
                </a:solidFill>
              </a:rPr>
              <a:t>5460</a:t>
            </a:r>
            <a:endParaRPr lang="cs-CZ" sz="2400" b="1" dirty="0">
              <a:solidFill>
                <a:srgbClr val="99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52320" y="436510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90000"/>
                </a:solidFill>
              </a:rPr>
              <a:t>5064</a:t>
            </a:r>
            <a:endParaRPr lang="cs-CZ" sz="2400" b="1" dirty="0">
              <a:solidFill>
                <a:srgbClr val="99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94158" y="443711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990000"/>
                </a:solidFill>
              </a:rPr>
              <a:t>4560</a:t>
            </a:r>
            <a:endParaRPr lang="cs-CZ" sz="2400" b="1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5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8" dur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1" dur="1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0" dur="1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3" dur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4" grpId="0"/>
      <p:bldP spid="25" grpId="0"/>
      <p:bldP spid="26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9144000" cy="114307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 číslům 75 146, 70 102 a 629 975 najdi nejbližší větší čísla </a:t>
            </a:r>
            <a:b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dělitelná čtyřmi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92494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75 146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64502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70 102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36510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629 975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292494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75 148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364502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70 104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75856" y="436510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629 976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1988840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Přirozené číslo je dělitelné čtyřmi, pokud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234888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jeho poslední dvojčíslí je dělitelné čtyřmi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Hvězdičku v čísle 34* nahraď tak, aby vzniklé číslo bylo dělitelné </a:t>
            </a:r>
            <a:br>
              <a:rPr lang="cs-CZ" sz="2400" b="1" dirty="0" smtClean="0"/>
            </a:br>
            <a:r>
              <a:rPr lang="cs-CZ" sz="2400" b="1" dirty="0" smtClean="0"/>
              <a:t>třemi a současně bylo násobkem čísla 4.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772816"/>
            <a:ext cx="6516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Zopakuj si pravidla dělitelnosti třemi a čtyřmi.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3861048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Přirozené číslo je dělitelné čtyřmi, pokud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95736" y="4221088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jeho poslední dvojčíslí je dělitelné čtyřmi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2420888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Přirozené číslo je dělitelné třemi, pokud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67744" y="2780928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FFC000"/>
                </a:solidFill>
              </a:rPr>
              <a:t>jeho ciferný součet je dělitelný třemi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312180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3 + 4 + *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4777988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342?   345?    348?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7020272" y="5085184"/>
            <a:ext cx="1476000" cy="14760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348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314096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2, 5, 8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1"/>
      <p:bldP spid="8" grpId="0"/>
      <p:bldP spid="9" grpId="0"/>
      <p:bldP spid="11" grpId="0" animBg="1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9652" y="548680"/>
            <a:ext cx="6264696" cy="15696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Najdi číslici </a:t>
            </a:r>
            <a:r>
              <a:rPr lang="cs-CZ" sz="2400" b="1" i="1" dirty="0" smtClean="0"/>
              <a:t>x</a:t>
            </a:r>
            <a:r>
              <a:rPr lang="cs-CZ" sz="2400" b="1" dirty="0" smtClean="0"/>
              <a:t> tak, aby číslo 3</a:t>
            </a:r>
            <a:r>
              <a:rPr lang="cs-CZ" sz="2400" b="1" i="1" dirty="0" smtClean="0"/>
              <a:t>x</a:t>
            </a:r>
            <a:r>
              <a:rPr lang="cs-CZ" sz="2400" b="1" dirty="0" smtClean="0"/>
              <a:t>2</a:t>
            </a:r>
            <a:r>
              <a:rPr lang="cs-CZ" sz="2400" b="1" i="1" dirty="0" smtClean="0"/>
              <a:t>x</a:t>
            </a:r>
            <a:r>
              <a:rPr lang="cs-CZ" sz="2400" b="1" dirty="0" smtClean="0"/>
              <a:t> bylo dělitelné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b="1" dirty="0" smtClean="0"/>
              <a:t>Pěti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b="1" dirty="0" smtClean="0"/>
              <a:t>Třemi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b="1" dirty="0" smtClean="0"/>
              <a:t>Třemi i pěti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70892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800" b="1" dirty="0" smtClean="0">
                <a:solidFill>
                  <a:srgbClr val="0070C0"/>
                </a:solidFill>
              </a:rPr>
              <a:t>pěti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321297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b="1" dirty="0" smtClean="0">
                <a:solidFill>
                  <a:srgbClr val="0070C0"/>
                </a:solidFill>
              </a:rPr>
              <a:t>3</a:t>
            </a:r>
            <a:r>
              <a:rPr lang="cs-CZ" sz="2800" b="1" i="1" dirty="0" smtClean="0">
                <a:solidFill>
                  <a:srgbClr val="0070C0"/>
                </a:solidFill>
              </a:rPr>
              <a:t>x</a:t>
            </a:r>
            <a:r>
              <a:rPr lang="cs-CZ" sz="2800" b="1" dirty="0" smtClean="0">
                <a:solidFill>
                  <a:srgbClr val="0070C0"/>
                </a:solidFill>
              </a:rPr>
              <a:t>2</a:t>
            </a:r>
            <a:r>
              <a:rPr lang="cs-CZ" sz="2800" b="1" i="1" dirty="0" smtClean="0">
                <a:solidFill>
                  <a:srgbClr val="0070C0"/>
                </a:solidFill>
              </a:rPr>
              <a:t>x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378904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b="1" dirty="0" smtClean="0">
                <a:solidFill>
                  <a:srgbClr val="0070C0"/>
                </a:solidFill>
              </a:rPr>
              <a:t>3</a:t>
            </a:r>
            <a:r>
              <a:rPr lang="cs-CZ" sz="2800" b="1" dirty="0" smtClean="0">
                <a:solidFill>
                  <a:srgbClr val="7030A0"/>
                </a:solidFill>
              </a:rPr>
              <a:t>5</a:t>
            </a:r>
            <a:r>
              <a:rPr lang="cs-CZ" sz="2800" b="1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7030A0"/>
                </a:solidFill>
              </a:rPr>
              <a:t>5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450912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b="1" dirty="0" smtClean="0">
                <a:solidFill>
                  <a:srgbClr val="0070C0"/>
                </a:solidFill>
              </a:rPr>
              <a:t>3</a:t>
            </a:r>
            <a:r>
              <a:rPr lang="cs-CZ" sz="2800" b="1" dirty="0" smtClean="0">
                <a:solidFill>
                  <a:srgbClr val="7030A0"/>
                </a:solidFill>
              </a:rPr>
              <a:t>0</a:t>
            </a:r>
            <a:r>
              <a:rPr lang="cs-CZ" sz="2800" b="1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7030A0"/>
                </a:solidFill>
              </a:rPr>
              <a:t>0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278092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b="1" dirty="0" smtClean="0">
                <a:solidFill>
                  <a:srgbClr val="0070C0"/>
                </a:solidFill>
              </a:rPr>
              <a:t>b) třemi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3284984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b="1" dirty="0" smtClean="0">
                <a:solidFill>
                  <a:srgbClr val="0070C0"/>
                </a:solidFill>
              </a:rPr>
              <a:t>3</a:t>
            </a:r>
            <a:r>
              <a:rPr lang="cs-CZ" sz="2800" b="1" i="1" dirty="0" smtClean="0">
                <a:solidFill>
                  <a:srgbClr val="0070C0"/>
                </a:solidFill>
              </a:rPr>
              <a:t>x</a:t>
            </a:r>
            <a:r>
              <a:rPr lang="cs-CZ" sz="2800" b="1" dirty="0" smtClean="0">
                <a:solidFill>
                  <a:srgbClr val="0070C0"/>
                </a:solidFill>
              </a:rPr>
              <a:t>2</a:t>
            </a:r>
            <a:r>
              <a:rPr lang="cs-CZ" sz="2800" b="1" i="1" dirty="0" smtClean="0">
                <a:solidFill>
                  <a:srgbClr val="0070C0"/>
                </a:solidFill>
              </a:rPr>
              <a:t>x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5896" y="386104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b="1" dirty="0" smtClean="0">
                <a:solidFill>
                  <a:srgbClr val="0070C0"/>
                </a:solidFill>
              </a:rPr>
              <a:t>3</a:t>
            </a:r>
            <a:r>
              <a:rPr lang="cs-CZ" sz="2800" b="1" dirty="0" smtClean="0">
                <a:solidFill>
                  <a:srgbClr val="7030A0"/>
                </a:solidFill>
              </a:rPr>
              <a:t>5</a:t>
            </a:r>
            <a:r>
              <a:rPr lang="cs-CZ" sz="2800" b="1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7030A0"/>
                </a:solidFill>
              </a:rPr>
              <a:t>5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5896" y="458112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b="1" dirty="0" smtClean="0">
                <a:solidFill>
                  <a:srgbClr val="0070C0"/>
                </a:solidFill>
              </a:rPr>
              <a:t>3</a:t>
            </a:r>
            <a:r>
              <a:rPr lang="cs-CZ" sz="2800" b="1" dirty="0" smtClean="0">
                <a:solidFill>
                  <a:srgbClr val="7030A0"/>
                </a:solidFill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7030A0"/>
                </a:solidFill>
              </a:rPr>
              <a:t>2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278092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b="1" dirty="0" smtClean="0">
                <a:solidFill>
                  <a:srgbClr val="0070C0"/>
                </a:solidFill>
              </a:rPr>
              <a:t>c) třemi a pěti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3284984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b="1" dirty="0" smtClean="0">
                <a:solidFill>
                  <a:srgbClr val="0070C0"/>
                </a:solidFill>
              </a:rPr>
              <a:t>3</a:t>
            </a:r>
            <a:r>
              <a:rPr lang="cs-CZ" sz="2800" b="1" i="1" dirty="0" smtClean="0">
                <a:solidFill>
                  <a:srgbClr val="0070C0"/>
                </a:solidFill>
              </a:rPr>
              <a:t>x</a:t>
            </a:r>
            <a:r>
              <a:rPr lang="cs-CZ" sz="2800" b="1" dirty="0" smtClean="0">
                <a:solidFill>
                  <a:srgbClr val="0070C0"/>
                </a:solidFill>
              </a:rPr>
              <a:t>2</a:t>
            </a:r>
            <a:r>
              <a:rPr lang="cs-CZ" sz="2800" b="1" i="1" dirty="0" smtClean="0">
                <a:solidFill>
                  <a:srgbClr val="0070C0"/>
                </a:solidFill>
              </a:rPr>
              <a:t>x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16216" y="3861048"/>
            <a:ext cx="1224136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/>
            <a:r>
              <a:rPr lang="cs-CZ" sz="4000" b="1" dirty="0" smtClean="0">
                <a:solidFill>
                  <a:srgbClr val="0070C0"/>
                </a:solidFill>
              </a:rPr>
              <a:t>3</a:t>
            </a:r>
            <a:r>
              <a:rPr lang="cs-CZ" sz="4000" b="1" dirty="0" smtClean="0">
                <a:solidFill>
                  <a:srgbClr val="7030A0"/>
                </a:solidFill>
              </a:rPr>
              <a:t>5</a:t>
            </a:r>
            <a:r>
              <a:rPr lang="cs-CZ" sz="4000" b="1" dirty="0" smtClean="0">
                <a:solidFill>
                  <a:srgbClr val="0070C0"/>
                </a:solidFill>
              </a:rPr>
              <a:t>2</a:t>
            </a:r>
            <a:r>
              <a:rPr lang="cs-CZ" sz="4000" b="1" dirty="0" smtClean="0">
                <a:solidFill>
                  <a:srgbClr val="7030A0"/>
                </a:solidFill>
              </a:rPr>
              <a:t>5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35896" y="515719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800" b="1" dirty="0" smtClean="0">
                <a:solidFill>
                  <a:srgbClr val="0070C0"/>
                </a:solidFill>
              </a:rPr>
              <a:t>3</a:t>
            </a:r>
            <a:r>
              <a:rPr lang="cs-CZ" sz="2800" b="1" dirty="0" smtClean="0">
                <a:solidFill>
                  <a:srgbClr val="7030A0"/>
                </a:solidFill>
              </a:rPr>
              <a:t>8</a:t>
            </a:r>
            <a:r>
              <a:rPr lang="cs-CZ" sz="2800" b="1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7030A0"/>
                </a:solidFill>
              </a:rPr>
              <a:t>8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83568" y="3789040"/>
            <a:ext cx="1512000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347864" y="3861048"/>
            <a:ext cx="1512000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8388424" y="6309320"/>
            <a:ext cx="432048" cy="360040"/>
          </a:xfrm>
          <a:prstGeom prst="smileyFac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8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1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  <p:bldP spid="15" grpId="0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Citace: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ČESENEK, Jaroslav. </a:t>
            </a:r>
            <a:r>
              <a:rPr lang="cs-CZ" sz="1600" i="1" dirty="0" smtClean="0"/>
              <a:t>Sbírka úloh z matematiky pro 6. ročník základní školy</a:t>
            </a:r>
            <a:r>
              <a:rPr lang="cs-CZ" sz="1600" dirty="0" smtClean="0"/>
              <a:t>. 2.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Překlad Jana Bočková. Praha: </a:t>
            </a:r>
            <a:r>
              <a:rPr lang="cs-CZ" sz="1600" dirty="0" err="1" smtClean="0"/>
              <a:t>Scientia</a:t>
            </a:r>
            <a:r>
              <a:rPr lang="cs-CZ" sz="1600" dirty="0" smtClean="0"/>
              <a:t>, 1993, 173 s. Učebnice pro základní školy. ISBN 80-042-6247-3.</a:t>
            </a:r>
          </a:p>
          <a:p>
            <a:endParaRPr lang="cs-CZ" sz="1600" dirty="0" smtClean="0"/>
          </a:p>
          <a:p>
            <a:r>
              <a:rPr lang="cs-CZ" sz="1600" dirty="0" smtClean="0"/>
              <a:t>ROSECKÁ, Zdena a Vladimíra ČUHAJOVÁ. </a:t>
            </a:r>
            <a:r>
              <a:rPr lang="cs-CZ" sz="1600" i="1" dirty="0" smtClean="0"/>
              <a:t>Aritmetika: učebnice pro 6. ročník</a:t>
            </a:r>
            <a:r>
              <a:rPr lang="cs-CZ" sz="1600" dirty="0" smtClean="0"/>
              <a:t>. 2.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Překlad Jana Bočková. Ilustrace Jiří Růžička. Brno: Nová škola, 1997, 85 s. Učebnice pro základní školy. ISBN 80-856-0754-9.</a:t>
            </a:r>
          </a:p>
          <a:p>
            <a:endParaRPr lang="cs-CZ" sz="1600" dirty="0" smtClean="0"/>
          </a:p>
          <a:p>
            <a:r>
              <a:rPr lang="cs-CZ" sz="1600" dirty="0" smtClean="0"/>
              <a:t>ROSECKÁ, Zdena a Zdena ROSECKÁ. </a:t>
            </a:r>
            <a:r>
              <a:rPr lang="cs-CZ" sz="1600" i="1" dirty="0" smtClean="0"/>
              <a:t>Aritmetika 6: pracovní sešit : desetinná čísla, dělitelnost</a:t>
            </a:r>
            <a:r>
              <a:rPr lang="cs-CZ" sz="1600" dirty="0" smtClean="0"/>
              <a:t>. 2.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Překlad Jana Bočková. Ilustrace Jiří Růžička. Brno: Nová škola, 1998, 40 s. Učebnice pro základní školy. ISBN 80-856-0756-5.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588</Words>
  <Application>Microsoft Office PowerPoint</Application>
  <PresentationFormat>Předvádění na obrazovce (4:3)</PresentationFormat>
  <Paragraphs>135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Pravidla dělitelnosti 2, 3, 4, 5, 6, 9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24</cp:revision>
  <dcterms:created xsi:type="dcterms:W3CDTF">2013-03-09T19:01:09Z</dcterms:created>
  <dcterms:modified xsi:type="dcterms:W3CDTF">2013-04-16T17:46:43Z</dcterms:modified>
</cp:coreProperties>
</file>