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45C62-DDE3-463C-82FF-DAA2DAE5FF7C}" type="datetimeFigureOut">
              <a:rPr lang="cs-CZ" smtClean="0"/>
              <a:pPr/>
              <a:t>16.4.2013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621B16-274F-40B4-ADFD-3FEB6B04EB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45C62-DDE3-463C-82FF-DAA2DAE5FF7C}" type="datetimeFigureOut">
              <a:rPr lang="cs-CZ" smtClean="0"/>
              <a:pPr/>
              <a:t>16.4.2013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621B16-274F-40B4-ADFD-3FEB6B04EB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45C62-DDE3-463C-82FF-DAA2DAE5FF7C}" type="datetimeFigureOut">
              <a:rPr lang="cs-CZ" smtClean="0"/>
              <a:pPr/>
              <a:t>16.4.2013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621B16-274F-40B4-ADFD-3FEB6B04EB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45C62-DDE3-463C-82FF-DAA2DAE5FF7C}" type="datetimeFigureOut">
              <a:rPr lang="cs-CZ" smtClean="0"/>
              <a:pPr/>
              <a:t>16.4.2013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621B16-274F-40B4-ADFD-3FEB6B04EB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45C62-DDE3-463C-82FF-DAA2DAE5FF7C}" type="datetimeFigureOut">
              <a:rPr lang="cs-CZ" smtClean="0"/>
              <a:pPr/>
              <a:t>16.4.2013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621B16-274F-40B4-ADFD-3FEB6B04EB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45C62-DDE3-463C-82FF-DAA2DAE5FF7C}" type="datetimeFigureOut">
              <a:rPr lang="cs-CZ" smtClean="0"/>
              <a:pPr/>
              <a:t>16.4.2013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621B16-274F-40B4-ADFD-3FEB6B04EB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45C62-DDE3-463C-82FF-DAA2DAE5FF7C}" type="datetimeFigureOut">
              <a:rPr lang="cs-CZ" smtClean="0"/>
              <a:pPr/>
              <a:t>16.4.2013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621B16-274F-40B4-ADFD-3FEB6B04EB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45C62-DDE3-463C-82FF-DAA2DAE5FF7C}" type="datetimeFigureOut">
              <a:rPr lang="cs-CZ" smtClean="0"/>
              <a:pPr/>
              <a:t>16.4.2013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621B16-274F-40B4-ADFD-3FEB6B04EB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45C62-DDE3-463C-82FF-DAA2DAE5FF7C}" type="datetimeFigureOut">
              <a:rPr lang="cs-CZ" smtClean="0"/>
              <a:pPr/>
              <a:t>16.4.2013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621B16-274F-40B4-ADFD-3FEB6B04EB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45C62-DDE3-463C-82FF-DAA2DAE5FF7C}" type="datetimeFigureOut">
              <a:rPr lang="cs-CZ" smtClean="0"/>
              <a:pPr/>
              <a:t>16.4.2013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621B16-274F-40B4-ADFD-3FEB6B04EB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45C62-DDE3-463C-82FF-DAA2DAE5FF7C}" type="datetimeFigureOut">
              <a:rPr lang="cs-CZ" smtClean="0"/>
              <a:pPr/>
              <a:t>16.4.2013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621B16-274F-40B4-ADFD-3FEB6B04EB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545C62-DDE3-463C-82FF-DAA2DAE5FF7C}" type="datetimeFigureOut">
              <a:rPr lang="cs-CZ" smtClean="0"/>
              <a:pPr/>
              <a:t>16.4.2013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5621B16-274F-40B4-ADFD-3FEB6B04EB4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827584" y="1628800"/>
            <a:ext cx="7067550" cy="3529013"/>
          </a:xfrm>
        </p:spPr>
        <p:txBody>
          <a:bodyPr>
            <a:normAutofit lnSpcReduction="10000"/>
          </a:bodyPr>
          <a:lstStyle/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ČÍSLO PROJEKTU: 1.4 OP VK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NÁZEV: VY_42_INOVACE_25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AUTOR: Mgr., Bc. Daniela </a:t>
            </a:r>
            <a:r>
              <a:rPr lang="cs-CZ" sz="1600" dirty="0" err="1" smtClean="0"/>
              <a:t>Kalistová</a:t>
            </a:r>
            <a:endParaRPr lang="cs-CZ" sz="1600" dirty="0" smtClean="0"/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OBDOBÍ: 2011-12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ROČNÍK: 6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VZDĚLÁVACÍ OBLAST: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VZDĚLÁVACÍ OBOR: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TÉMATICKÝ OKRUH: Číslo a proměnná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TÉMA: Prvočísla a čísla složená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ANOTACE: Procvičení  a opakování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endParaRPr lang="cs-CZ" sz="1600" dirty="0" smtClean="0"/>
          </a:p>
        </p:txBody>
      </p:sp>
      <p:pic>
        <p:nvPicPr>
          <p:cNvPr id="15363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5301208"/>
            <a:ext cx="5407025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4" descr="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088" y="549275"/>
            <a:ext cx="1766887" cy="1054100"/>
          </a:xfrm>
          <a:prstGeom prst="rect">
            <a:avLst/>
          </a:prstGeom>
          <a:noFill/>
        </p:spPr>
      </p:pic>
      <p:sp>
        <p:nvSpPr>
          <p:cNvPr id="15365" name="Rectangle 5"/>
          <p:cNvSpPr>
            <a:spLocks noChangeArrowheads="1"/>
          </p:cNvSpPr>
          <p:nvPr/>
        </p:nvSpPr>
        <p:spPr bwMode="auto">
          <a:xfrm>
            <a:off x="972087" y="510421"/>
            <a:ext cx="7229993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algn="ctr"/>
            <a:r>
              <a:rPr lang="cs-CZ" dirty="0"/>
              <a:t>                                     </a:t>
            </a:r>
            <a:r>
              <a:rPr lang="cs-CZ" sz="1600" b="1" dirty="0"/>
              <a:t>Základní  škola a mateřská škola </a:t>
            </a:r>
            <a:r>
              <a:rPr lang="cs-CZ" sz="1600" b="1" dirty="0" err="1"/>
              <a:t>J.A.Komenského</a:t>
            </a:r>
            <a:endParaRPr lang="cs-CZ" sz="1600" dirty="0"/>
          </a:p>
          <a:p>
            <a:pPr algn="ctr"/>
            <a:r>
              <a:rPr lang="cs-CZ" sz="1600" b="1" dirty="0"/>
              <a:t>                                                          v Novém  </a:t>
            </a:r>
            <a:r>
              <a:rPr lang="cs-CZ" sz="1600" b="1" dirty="0" err="1"/>
              <a:t>Strašecí</a:t>
            </a:r>
            <a:r>
              <a:rPr lang="cs-CZ" sz="1600" dirty="0"/>
              <a:t>                     </a:t>
            </a:r>
          </a:p>
          <a:p>
            <a:pPr algn="ctr"/>
            <a:r>
              <a:rPr lang="cs-CZ" sz="1600" dirty="0"/>
              <a:t>                                                  Komenského nám. 209, 271 01 Nové </a:t>
            </a:r>
            <a:r>
              <a:rPr lang="cs-CZ" sz="1600" dirty="0" err="1"/>
              <a:t>Strašecí</a:t>
            </a:r>
            <a:endParaRPr lang="cs-CZ" sz="1600" dirty="0"/>
          </a:p>
          <a:p>
            <a:pPr algn="ctr"/>
            <a:r>
              <a:rPr lang="cs-CZ" sz="1600" dirty="0" smtClean="0"/>
              <a:t>                                                tel. 311 240 401, 311 240 400, email: </a:t>
            </a:r>
            <a:r>
              <a:rPr lang="cs-CZ" sz="1600" dirty="0" err="1" smtClean="0"/>
              <a:t>zsnovstra</a:t>
            </a:r>
            <a:r>
              <a:rPr lang="cs-CZ" sz="1600" dirty="0" smtClean="0"/>
              <a:t>@email.</a:t>
            </a:r>
            <a:r>
              <a:rPr lang="cs-CZ" sz="1600" dirty="0" err="1" smtClean="0"/>
              <a:t>cz</a:t>
            </a:r>
            <a:r>
              <a:rPr lang="cs-CZ" sz="1600" dirty="0" smtClean="0"/>
              <a:t> </a:t>
            </a:r>
            <a:endParaRPr lang="cs-CZ" sz="16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Prvočísla a čísla složená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332656"/>
            <a:ext cx="9144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Zopakuj si: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1412776"/>
            <a:ext cx="7164288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tx2">
                    <a:lumMod val="75000"/>
                  </a:schemeClr>
                </a:solidFill>
              </a:rPr>
              <a:t>v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šechna přirozená čísla, která mají jen dva dělitele.</a:t>
            </a:r>
            <a:endParaRPr lang="cs-CZ" sz="2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0" y="2204864"/>
            <a:ext cx="2411760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Čísla složená jsou</a:t>
            </a:r>
            <a:endParaRPr lang="cs-CZ" sz="2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0" y="3861048"/>
            <a:ext cx="1979712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A co číslo 1?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851920" y="3861048"/>
            <a:ext cx="2808312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Kolik má dělitelů?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0" y="4797152"/>
            <a:ext cx="9144000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Je dělitelné jen samo sebou, to je jedničkou. Má tedy jediného dělitele.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0" y="5877272"/>
            <a:ext cx="9144000" cy="461665"/>
          </a:xfrm>
          <a:prstGeom prst="rect">
            <a:avLst/>
          </a:prstGeom>
          <a:gradFill>
            <a:gsLst>
              <a:gs pos="0">
                <a:schemeClr val="accent3">
                  <a:lumMod val="75000"/>
                </a:schemeClr>
              </a:gs>
              <a:gs pos="35000">
                <a:schemeClr val="accent3">
                  <a:tint val="37000"/>
                  <a:satMod val="300000"/>
                </a:schemeClr>
              </a:gs>
              <a:gs pos="100000">
                <a:schemeClr val="accent3">
                  <a:tint val="15000"/>
                  <a:satMod val="350000"/>
                </a:schemeClr>
              </a:gs>
            </a:gsLst>
          </a:grad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Číslo 1 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proto NENÍ 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prvočíslo ani číslo složené.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0" y="908720"/>
            <a:ext cx="2043336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Prvočísla jsou</a:t>
            </a:r>
            <a:endParaRPr lang="cs-CZ" sz="2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0" y="2708920"/>
            <a:ext cx="9144000" cy="83099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taková přirozená čísla (nenulová), která mají kromě jedničky a sama sebe ještě další dělitele.</a:t>
            </a:r>
            <a:endParaRPr lang="cs-CZ" sz="2400" b="1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  <p:bldP spid="7" grpId="0" animBg="1"/>
      <p:bldP spid="8" grpId="0" animBg="1"/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620688"/>
            <a:ext cx="9144000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Rozděl přirozená čísla na prvočísla a čísla složená.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1268760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Prvočísla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292080" y="1268760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Čísla složená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1475656" y="3140968"/>
            <a:ext cx="936104" cy="504056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37</a:t>
            </a:r>
            <a:endParaRPr lang="cs-CZ" sz="2800" dirty="0">
              <a:ln>
                <a:solidFill>
                  <a:sysClr val="windowText" lastClr="000000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5220072" y="5733256"/>
            <a:ext cx="936104" cy="50405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6</a:t>
            </a:r>
            <a:endParaRPr lang="cs-CZ" sz="2800" dirty="0">
              <a:ln>
                <a:solidFill>
                  <a:sysClr val="windowText" lastClr="000000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3275856" y="3429000"/>
            <a:ext cx="936104" cy="50405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n>
                  <a:solidFill>
                    <a:srgbClr val="0070C0"/>
                  </a:solidFill>
                </a:ln>
                <a:solidFill>
                  <a:srgbClr val="0070C0"/>
                </a:solidFill>
              </a:rPr>
              <a:t>51</a:t>
            </a:r>
            <a:endParaRPr lang="cs-CZ" sz="2800" dirty="0">
              <a:ln>
                <a:solidFill>
                  <a:srgbClr val="0070C0"/>
                </a:solidFill>
              </a:ln>
              <a:solidFill>
                <a:srgbClr val="0070C0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5364088" y="3140968"/>
            <a:ext cx="936104" cy="504056"/>
          </a:xfrm>
          <a:prstGeom prst="ellipse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n>
                  <a:solidFill>
                    <a:srgbClr val="C00000"/>
                  </a:solidFill>
                </a:ln>
                <a:solidFill>
                  <a:srgbClr val="C00000"/>
                </a:solidFill>
              </a:rPr>
              <a:t>11</a:t>
            </a:r>
            <a:endParaRPr lang="cs-CZ" sz="2800" dirty="0">
              <a:ln>
                <a:solidFill>
                  <a:srgbClr val="C00000"/>
                </a:solidFill>
              </a:ln>
              <a:solidFill>
                <a:srgbClr val="C00000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7740352" y="2492896"/>
            <a:ext cx="936104" cy="504056"/>
          </a:xfrm>
          <a:prstGeom prst="ellipse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n>
                  <a:solidFill>
                    <a:srgbClr val="7030A0"/>
                  </a:solidFill>
                </a:ln>
                <a:solidFill>
                  <a:srgbClr val="7030A0"/>
                </a:solidFill>
              </a:rPr>
              <a:t>19</a:t>
            </a:r>
            <a:endParaRPr lang="cs-CZ" sz="2800" dirty="0">
              <a:ln>
                <a:solidFill>
                  <a:srgbClr val="7030A0"/>
                </a:solidFill>
              </a:ln>
              <a:solidFill>
                <a:srgbClr val="7030A0"/>
              </a:solidFill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1691680" y="5733256"/>
            <a:ext cx="936104" cy="504056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n>
                  <a:solidFill>
                    <a:srgbClr val="FFC000"/>
                  </a:solidFill>
                </a:ln>
                <a:solidFill>
                  <a:srgbClr val="FFC000"/>
                </a:solidFill>
              </a:rPr>
              <a:t>44</a:t>
            </a:r>
            <a:endParaRPr lang="cs-CZ" sz="2800" dirty="0">
              <a:ln>
                <a:solidFill>
                  <a:srgbClr val="FFC000"/>
                </a:solidFill>
              </a:ln>
              <a:solidFill>
                <a:srgbClr val="FFC000"/>
              </a:solidFill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539552" y="2204864"/>
            <a:ext cx="936104" cy="504056"/>
          </a:xfrm>
          <a:prstGeom prst="ellipse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n>
                  <a:solidFill>
                    <a:srgbClr val="92D050"/>
                  </a:solidFill>
                </a:ln>
                <a:solidFill>
                  <a:srgbClr val="92D050"/>
                </a:solidFill>
              </a:rPr>
              <a:t>20</a:t>
            </a:r>
            <a:endParaRPr lang="cs-CZ" sz="2800" dirty="0">
              <a:ln>
                <a:solidFill>
                  <a:srgbClr val="92D050"/>
                </a:solidFill>
              </a:ln>
              <a:solidFill>
                <a:srgbClr val="92D050"/>
              </a:solidFill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6228184" y="2060848"/>
            <a:ext cx="936104" cy="504056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1</a:t>
            </a:r>
            <a:endParaRPr lang="cs-CZ" sz="2800" dirty="0">
              <a:ln>
                <a:solidFill>
                  <a:sysClr val="windowText" lastClr="000000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323528" y="4437112"/>
            <a:ext cx="936104" cy="504056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n>
                  <a:solidFill>
                    <a:srgbClr val="FFC000"/>
                  </a:solidFill>
                </a:ln>
                <a:solidFill>
                  <a:srgbClr val="FFC000"/>
                </a:solidFill>
              </a:rPr>
              <a:t>9</a:t>
            </a:r>
            <a:endParaRPr lang="cs-CZ" sz="2800" dirty="0">
              <a:ln>
                <a:solidFill>
                  <a:srgbClr val="FFC000"/>
                </a:solidFill>
              </a:ln>
              <a:solidFill>
                <a:srgbClr val="FFC000"/>
              </a:solidFill>
            </a:endParaRPr>
          </a:p>
        </p:txBody>
      </p:sp>
      <p:sp>
        <p:nvSpPr>
          <p:cNvPr id="15" name="Elipsa 14"/>
          <p:cNvSpPr/>
          <p:nvPr/>
        </p:nvSpPr>
        <p:spPr>
          <a:xfrm>
            <a:off x="7236296" y="4509120"/>
            <a:ext cx="936104" cy="50405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n>
                  <a:solidFill>
                    <a:srgbClr val="0070C0"/>
                  </a:solidFill>
                </a:ln>
                <a:solidFill>
                  <a:srgbClr val="0070C0"/>
                </a:solidFill>
              </a:rPr>
              <a:t>5</a:t>
            </a:r>
            <a:endParaRPr lang="cs-CZ" sz="2800" dirty="0">
              <a:ln>
                <a:solidFill>
                  <a:srgbClr val="0070C0"/>
                </a:solidFill>
              </a:ln>
              <a:solidFill>
                <a:srgbClr val="0070C0"/>
              </a:solidFill>
            </a:endParaRPr>
          </a:p>
        </p:txBody>
      </p:sp>
      <p:sp>
        <p:nvSpPr>
          <p:cNvPr id="16" name="Elipsa 15"/>
          <p:cNvSpPr/>
          <p:nvPr/>
        </p:nvSpPr>
        <p:spPr>
          <a:xfrm>
            <a:off x="2915816" y="2060848"/>
            <a:ext cx="936104" cy="504056"/>
          </a:xfrm>
          <a:prstGeom prst="ellipse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n>
                  <a:solidFill>
                    <a:srgbClr val="7030A0"/>
                  </a:solidFill>
                </a:ln>
                <a:solidFill>
                  <a:srgbClr val="7030A0"/>
                </a:solidFill>
              </a:rPr>
              <a:t>10</a:t>
            </a:r>
            <a:endParaRPr lang="cs-CZ" sz="2800" dirty="0">
              <a:ln>
                <a:solidFill>
                  <a:srgbClr val="7030A0"/>
                </a:solidFill>
              </a:ln>
              <a:solidFill>
                <a:srgbClr val="7030A0"/>
              </a:solidFill>
            </a:endParaRPr>
          </a:p>
        </p:txBody>
      </p:sp>
      <p:sp>
        <p:nvSpPr>
          <p:cNvPr id="17" name="Elipsa 16"/>
          <p:cNvSpPr/>
          <p:nvPr/>
        </p:nvSpPr>
        <p:spPr>
          <a:xfrm>
            <a:off x="2915816" y="5085184"/>
            <a:ext cx="936104" cy="504056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n>
                  <a:solidFill>
                    <a:srgbClr val="C00000"/>
                  </a:solidFill>
                </a:ln>
                <a:solidFill>
                  <a:srgbClr val="C00000"/>
                </a:solidFill>
              </a:rPr>
              <a:t>7</a:t>
            </a:r>
            <a:endParaRPr lang="cs-CZ" sz="2800" dirty="0">
              <a:ln>
                <a:solidFill>
                  <a:srgbClr val="C00000"/>
                </a:solidFill>
              </a:ln>
              <a:solidFill>
                <a:srgbClr val="C00000"/>
              </a:solidFill>
            </a:endParaRPr>
          </a:p>
        </p:txBody>
      </p:sp>
      <p:sp>
        <p:nvSpPr>
          <p:cNvPr id="18" name="Elipsa 17"/>
          <p:cNvSpPr/>
          <p:nvPr/>
        </p:nvSpPr>
        <p:spPr>
          <a:xfrm>
            <a:off x="4355976" y="4293096"/>
            <a:ext cx="936104" cy="504056"/>
          </a:xfrm>
          <a:prstGeom prst="ellipse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n>
                  <a:solidFill>
                    <a:srgbClr val="92D050"/>
                  </a:solidFill>
                </a:ln>
                <a:solidFill>
                  <a:srgbClr val="92D050"/>
                </a:solidFill>
              </a:rPr>
              <a:t>25</a:t>
            </a:r>
            <a:endParaRPr lang="cs-CZ" sz="2800" dirty="0">
              <a:ln>
                <a:solidFill>
                  <a:srgbClr val="92D050"/>
                </a:solidFill>
              </a:ln>
              <a:solidFill>
                <a:srgbClr val="92D050"/>
              </a:solidFill>
            </a:endParaRPr>
          </a:p>
        </p:txBody>
      </p:sp>
      <p:sp>
        <p:nvSpPr>
          <p:cNvPr id="19" name="Elipsa 18"/>
          <p:cNvSpPr/>
          <p:nvPr/>
        </p:nvSpPr>
        <p:spPr>
          <a:xfrm>
            <a:off x="5940152" y="4797152"/>
            <a:ext cx="936104" cy="504056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n>
                  <a:solidFill>
                    <a:srgbClr val="FFC000"/>
                  </a:solidFill>
                </a:ln>
                <a:solidFill>
                  <a:srgbClr val="FFC000"/>
                </a:solidFill>
              </a:rPr>
              <a:t>0</a:t>
            </a:r>
            <a:endParaRPr lang="cs-CZ" sz="2800" dirty="0">
              <a:ln>
                <a:solidFill>
                  <a:srgbClr val="FFC000"/>
                </a:solidFill>
              </a:ln>
              <a:solidFill>
                <a:srgbClr val="FFC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275856" y="2492896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 není prvočíslo</a:t>
            </a:r>
            <a:endParaRPr lang="cs-CZ" sz="24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203848" y="4797152"/>
            <a:ext cx="28803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0 není přirozené číslo</a:t>
            </a:r>
            <a:endParaRPr lang="cs-CZ" sz="2400" b="1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2.63937E-6 L -0.5316 0.1103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6" y="55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022E-16 -3.55309E-6 L -0.79132 0.01573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96" y="8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556E-17 -2.63937E-6 L -0.10625 0.00532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3" y="3"/>
                                    </p:animMotion>
                                  </p:childTnLst>
                                </p:cTn>
                              </p:par>
                              <p:par>
                                <p:cTn id="11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6.7083E-7 L -0.26372 0.00532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2" y="3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63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3.34259E-6 L 0.78351 -0.068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92" y="-34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63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8.25815E-7 L 0.80729 0.02614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04" y="13"/>
                                    </p:animMotion>
                                  </p:childTnLst>
                                </p:cTn>
                              </p:par>
                              <p:par>
                                <p:cTn id="17" presetID="63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4.2563E-7 L 0.65764 -0.0576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9" y="-29"/>
                                    </p:animMotion>
                                  </p:childTnLst>
                                </p:cTn>
                              </p:par>
                              <p:par>
                                <p:cTn id="19" presetID="63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4.2563E-7 L 0.2717 0.04719 " pathEditMode="relative" rAng="0" ptsTypes="AA">
                                      <p:cBhvr>
                                        <p:cTn id="2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6" y="24"/>
                                    </p:animMotion>
                                  </p:childTnLst>
                                </p:cTn>
                              </p:par>
                              <p:par>
                                <p:cTn id="21" presetID="63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4.46681E-6 L 0.52569 0.1418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3" y="71"/>
                                    </p:animMotion>
                                  </p:childTnLst>
                                </p:cTn>
                              </p:par>
                              <p:par>
                                <p:cTn id="23" presetID="63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382 -0.01573 L 0.48819 -0.13648 " pathEditMode="relative" rAng="0" ptsTypes="AA">
                                      <p:cBhvr>
                                        <p:cTn id="2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2" y="-60"/>
                                    </p:animMotion>
                                  </p:childTnLst>
                                </p:cTn>
                              </p:par>
                              <p:par>
                                <p:cTn id="25" presetID="63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1.57067E-6 L 0.36615 -0.0576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3" y="-29"/>
                                    </p:animMotion>
                                  </p:childTnLst>
                                </p:cTn>
                              </p:par>
                              <p:par>
                                <p:cTn id="27" presetID="63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1.20518E-6 L -0.74409 0.22554 " pathEditMode="relative" rAng="0" ptsTypes="AA">
                                      <p:cBhvr>
                                        <p:cTn id="2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72" y="113"/>
                                    </p:animMotion>
                                  </p:childTnLst>
                                </p:cTn>
                              </p:par>
                              <p:par>
                                <p:cTn id="29" presetID="46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396 -0.05667 C 0.03559 -0.14504 -0.05642 -0.2297 -0.1842 -0.2452 C -0.30625 -0.26139 -0.42326 -0.21004 -0.43454 -0.12468 C -0.44756 -0.0458 -0.37083 0.03516 -0.25642 0.0495 C -0.15191 0.06153 -0.05034 0.02036 -0.03958 -0.05343 C -0.02881 -0.12075 -0.09305 -0.18991 -0.18958 -0.20287 C -0.27968 -0.21397 -0.36527 -0.17927 -0.37361 -0.11728 C -0.38177 -0.06176 -0.33038 -0.00393 -0.25086 0.00601 C -0.17847 0.0155 -0.1085 -0.01087 -0.10017 -0.06107 C -0.09479 -0.10594 -0.13281 -0.15313 -0.19566 -0.16054 C -0.25121 -0.16771 -0.30711 -0.14805 -0.31302 -0.10965 C -0.31805 -0.0768 -0.29097 -0.04256 -0.24496 -0.03632 C -0.20694 -0.03077 -0.16631 -0.0421 -0.16302 -0.0687 C -0.1585 -0.08975 -0.17274 -0.11358 -0.20121 -0.11844 C -0.22447 -0.12006 -0.24739 -0.11659 -0.25156 -0.10247 C -0.25451 -0.09299 -0.25052 -0.08351 -0.23941 -0.07865 C -0.23385 -0.0768 -0.23003 -0.07657 -0.2243 -0.07749 " pathEditMode="relative" rAng="204996" ptsTypes="fffffffffffffffff">
                                      <p:cBhvr>
                                        <p:cTn id="3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0" y="-41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46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191 -4.46681E-6 C 0.00608 -0.08929 -0.09219 -0.16655 -0.22344 -0.17187 C -0.34913 -0.17858 -0.46666 -0.11866 -0.47465 -0.03192 C -0.4842 0.04789 -0.40208 0.1226 -0.28437 0.12792 C -0.17673 0.13186 -0.07448 0.08259 -0.06666 0.0081 C -0.05885 -0.05991 -0.1276 -0.12398 -0.22726 -0.1293 C -0.31962 -0.13324 -0.40607 -0.09183 -0.4118 -0.02937 C -0.41771 0.02661 -0.36285 0.0812 -0.28055 0.08397 C -0.2059 0.08791 -0.13541 0.05598 -0.12934 0.00532 C -0.12552 -0.04001 -0.16666 -0.08396 -0.23142 -0.08651 C -0.28837 -0.08929 -0.34514 -0.06523 -0.34913 -0.0266 C -0.35295 0.00671 -0.32378 0.03864 -0.27639 0.04141 C -0.23715 0.04396 -0.19601 0.02938 -0.19392 0.00255 C -0.1901 -0.01873 -0.2059 -0.0414 -0.23524 -0.04395 C -0.25903 -0.04395 -0.28246 -0.03863 -0.28628 -0.02405 C -0.28837 -0.01457 -0.28437 -0.00532 -0.27257 -0.00138 C -0.26666 -4.46681E-6 -0.26267 -4.46681E-6 -0.25712 -0.00138 " pathEditMode="relative" rAng="0" ptsTypes="fffffffffffffffff">
                                      <p:cBhvr>
                                        <p:cTn id="3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7" y="-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/>
      <p:bldP spid="2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404664"/>
            <a:ext cx="9144000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Urči všechny dělitele následujících složených čísel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1484784"/>
            <a:ext cx="576064" cy="523220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14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71600" y="2204864"/>
            <a:ext cx="576064" cy="52322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16</a:t>
            </a:r>
            <a:endParaRPr lang="cs-CZ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71600" y="2924944"/>
            <a:ext cx="576064" cy="52322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27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71600" y="3625860"/>
            <a:ext cx="576064" cy="52322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</a:rPr>
              <a:t>30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71600" y="4345940"/>
            <a:ext cx="576064" cy="52322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42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971600" y="5066020"/>
            <a:ext cx="576064" cy="52322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51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004048" y="1484784"/>
            <a:ext cx="576064" cy="52322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7030A0"/>
                </a:solidFill>
              </a:rPr>
              <a:t>14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211960" y="1484784"/>
            <a:ext cx="576064" cy="52322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7030A0"/>
                </a:solidFill>
              </a:rPr>
              <a:t>7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347864" y="1484784"/>
            <a:ext cx="576064" cy="52322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7030A0"/>
                </a:solidFill>
              </a:rPr>
              <a:t>2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411760" y="1484784"/>
            <a:ext cx="576064" cy="52322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7030A0"/>
                </a:solidFill>
              </a:rPr>
              <a:t>1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004048" y="2204864"/>
            <a:ext cx="576064" cy="52322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8</a:t>
            </a:r>
            <a:endParaRPr lang="cs-CZ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211960" y="2204864"/>
            <a:ext cx="576064" cy="52322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4</a:t>
            </a:r>
            <a:endParaRPr lang="cs-CZ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347864" y="2204864"/>
            <a:ext cx="576064" cy="52322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2</a:t>
            </a:r>
            <a:endParaRPr lang="cs-CZ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411760" y="2204864"/>
            <a:ext cx="576064" cy="52322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1</a:t>
            </a:r>
            <a:endParaRPr lang="cs-CZ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940152" y="2204864"/>
            <a:ext cx="576064" cy="52322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16</a:t>
            </a:r>
            <a:endParaRPr lang="cs-CZ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004048" y="2924944"/>
            <a:ext cx="576064" cy="52322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B0F0"/>
                </a:solidFill>
              </a:rPr>
              <a:t>27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211960" y="2924944"/>
            <a:ext cx="576064" cy="52322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B0F0"/>
                </a:solidFill>
              </a:rPr>
              <a:t>9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347864" y="2924944"/>
            <a:ext cx="576064" cy="52322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B0F0"/>
                </a:solidFill>
              </a:rPr>
              <a:t>3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411760" y="2924944"/>
            <a:ext cx="576064" cy="52322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B0F0"/>
                </a:solidFill>
              </a:rPr>
              <a:t>1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004048" y="3645024"/>
            <a:ext cx="576064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92D050"/>
                </a:solidFill>
              </a:rPr>
              <a:t>5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4211960" y="3645024"/>
            <a:ext cx="576064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92D050"/>
                </a:solidFill>
              </a:rPr>
              <a:t>3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347864" y="3645024"/>
            <a:ext cx="576064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92D050"/>
                </a:solidFill>
              </a:rPr>
              <a:t>2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2411760" y="3645024"/>
            <a:ext cx="576064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92D050"/>
                </a:solidFill>
              </a:rPr>
              <a:t>1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8172400" y="3645024"/>
            <a:ext cx="576064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92D050"/>
                </a:solidFill>
              </a:rPr>
              <a:t>30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7380312" y="3645024"/>
            <a:ext cx="576064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92D050"/>
                </a:solidFill>
              </a:rPr>
              <a:t>15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588224" y="3645024"/>
            <a:ext cx="576064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92D050"/>
                </a:solidFill>
              </a:rPr>
              <a:t>10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5796136" y="3645024"/>
            <a:ext cx="576064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92D050"/>
                </a:solidFill>
              </a:rPr>
              <a:t>6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5004048" y="4365104"/>
            <a:ext cx="576064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6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4211960" y="4365104"/>
            <a:ext cx="576064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3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3347864" y="4365104"/>
            <a:ext cx="576064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2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2411760" y="4365104"/>
            <a:ext cx="576064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1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8172400" y="4365104"/>
            <a:ext cx="576064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42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7380312" y="4365104"/>
            <a:ext cx="576064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21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6588224" y="4365104"/>
            <a:ext cx="576064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14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5796136" y="4365104"/>
            <a:ext cx="576064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7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5004048" y="5085184"/>
            <a:ext cx="576064" cy="52322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51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4211960" y="5085184"/>
            <a:ext cx="576064" cy="52322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17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3347864" y="5085184"/>
            <a:ext cx="576064" cy="52322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3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2411760" y="5085184"/>
            <a:ext cx="576064" cy="52322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1</a:t>
            </a:r>
            <a:endParaRPr lang="cs-CZ" sz="28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40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6000"/>
                            </p:stCondLst>
                            <p:childTnLst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8000"/>
                            </p:stCondLst>
                            <p:childTnLst>
                              <p:par>
                                <p:cTn id="3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000"/>
                            </p:stCondLst>
                            <p:childTnLst>
                              <p:par>
                                <p:cTn id="4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4000"/>
                            </p:stCondLst>
                            <p:childTnLst>
                              <p:par>
                                <p:cTn id="5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6000"/>
                            </p:stCondLst>
                            <p:childTnLst>
                              <p:par>
                                <p:cTn id="5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2000"/>
                            </p:stCondLst>
                            <p:childTnLst>
                              <p:par>
                                <p:cTn id="6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4000"/>
                            </p:stCondLst>
                            <p:childTnLst>
                              <p:par>
                                <p:cTn id="6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6000"/>
                            </p:stCondLst>
                            <p:childTnLst>
                              <p:par>
                                <p:cTn id="7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8000"/>
                            </p:stCondLst>
                            <p:childTnLst>
                              <p:par>
                                <p:cTn id="7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10000"/>
                            </p:stCondLst>
                            <p:childTnLst>
                              <p:par>
                                <p:cTn id="8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12000"/>
                            </p:stCondLst>
                            <p:childTnLst>
                              <p:par>
                                <p:cTn id="8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14000"/>
                            </p:stCondLst>
                            <p:childTnLst>
                              <p:par>
                                <p:cTn id="8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2000"/>
                            </p:stCondLst>
                            <p:childTnLst>
                              <p:par>
                                <p:cTn id="9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4000"/>
                            </p:stCondLst>
                            <p:childTnLst>
                              <p:par>
                                <p:cTn id="10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6000"/>
                            </p:stCondLst>
                            <p:childTnLst>
                              <p:par>
                                <p:cTn id="10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8000"/>
                            </p:stCondLst>
                            <p:childTnLst>
                              <p:par>
                                <p:cTn id="10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10000"/>
                            </p:stCondLst>
                            <p:childTnLst>
                              <p:par>
                                <p:cTn id="1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5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" fill="hold">
                            <p:stCondLst>
                              <p:cond delay="12000"/>
                            </p:stCondLst>
                            <p:childTnLst>
                              <p:par>
                                <p:cTn id="1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0" fill="hold">
                            <p:stCondLst>
                              <p:cond delay="14000"/>
                            </p:stCondLst>
                            <p:childTnLst>
                              <p:par>
                                <p:cTn id="1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3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8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9" fill="hold">
                            <p:stCondLst>
                              <p:cond delay="2000"/>
                            </p:stCondLst>
                            <p:childTnLst>
                              <p:par>
                                <p:cTn id="1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3" fill="hold">
                            <p:stCondLst>
                              <p:cond delay="4000"/>
                            </p:stCondLst>
                            <p:childTnLst>
                              <p:par>
                                <p:cTn id="13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6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7" fill="hold">
                            <p:stCondLst>
                              <p:cond delay="6000"/>
                            </p:stCondLst>
                            <p:childTnLst>
                              <p:par>
                                <p:cTn id="13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0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404664"/>
            <a:ext cx="25922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Číselný čtverec</a:t>
            </a:r>
            <a:endParaRPr lang="cs-CZ" sz="2400" b="1" dirty="0"/>
          </a:p>
        </p:txBody>
      </p:sp>
      <p:sp>
        <p:nvSpPr>
          <p:cNvPr id="3" name="Obdélník 2"/>
          <p:cNvSpPr/>
          <p:nvPr/>
        </p:nvSpPr>
        <p:spPr>
          <a:xfrm>
            <a:off x="971600" y="1052736"/>
            <a:ext cx="576000" cy="576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n>
                  <a:solidFill>
                    <a:srgbClr val="002060"/>
                  </a:solidFill>
                </a:ln>
                <a:solidFill>
                  <a:srgbClr val="002060"/>
                </a:solidFill>
              </a:rPr>
              <a:t>38</a:t>
            </a: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1547664" y="2204864"/>
            <a:ext cx="576000" cy="576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n>
                  <a:solidFill>
                    <a:srgbClr val="002060"/>
                  </a:solidFill>
                </a:ln>
                <a:solidFill>
                  <a:srgbClr val="002060"/>
                </a:solidFill>
              </a:rPr>
              <a:t>25</a:t>
            </a:r>
            <a:endParaRPr lang="cs-CZ" sz="2800" dirty="0"/>
          </a:p>
        </p:txBody>
      </p:sp>
      <p:sp>
        <p:nvSpPr>
          <p:cNvPr id="5" name="Obdélník 4"/>
          <p:cNvSpPr/>
          <p:nvPr/>
        </p:nvSpPr>
        <p:spPr>
          <a:xfrm>
            <a:off x="2699792" y="2780928"/>
            <a:ext cx="576000" cy="576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n>
                  <a:solidFill>
                    <a:srgbClr val="002060"/>
                  </a:solidFill>
                </a:ln>
                <a:solidFill>
                  <a:srgbClr val="002060"/>
                </a:solidFill>
              </a:rPr>
              <a:t>88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2123728" y="2780928"/>
            <a:ext cx="576000" cy="576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n>
                  <a:solidFill>
                    <a:srgbClr val="002060"/>
                  </a:solidFill>
                </a:ln>
                <a:solidFill>
                  <a:srgbClr val="002060"/>
                </a:solidFill>
              </a:rPr>
              <a:t>43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1547664" y="2780928"/>
            <a:ext cx="576000" cy="576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n>
                  <a:solidFill>
                    <a:srgbClr val="002060"/>
                  </a:solidFill>
                </a:ln>
                <a:solidFill>
                  <a:srgbClr val="002060"/>
                </a:solidFill>
              </a:rPr>
              <a:t>46</a:t>
            </a:r>
            <a:endParaRPr lang="cs-CZ" sz="2800" dirty="0"/>
          </a:p>
        </p:txBody>
      </p:sp>
      <p:sp>
        <p:nvSpPr>
          <p:cNvPr id="8" name="Obdélník 7"/>
          <p:cNvSpPr/>
          <p:nvPr/>
        </p:nvSpPr>
        <p:spPr>
          <a:xfrm>
            <a:off x="971600" y="2780928"/>
            <a:ext cx="576000" cy="576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n>
                  <a:solidFill>
                    <a:srgbClr val="002060"/>
                  </a:solidFill>
                </a:ln>
                <a:solidFill>
                  <a:srgbClr val="002060"/>
                </a:solidFill>
              </a:rPr>
              <a:t>57</a:t>
            </a:r>
            <a:endParaRPr lang="cs-CZ" sz="2800" dirty="0"/>
          </a:p>
        </p:txBody>
      </p:sp>
      <p:sp>
        <p:nvSpPr>
          <p:cNvPr id="9" name="Obdélník 8"/>
          <p:cNvSpPr/>
          <p:nvPr/>
        </p:nvSpPr>
        <p:spPr>
          <a:xfrm>
            <a:off x="971600" y="2204864"/>
            <a:ext cx="576000" cy="576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n>
                  <a:solidFill>
                    <a:srgbClr val="002060"/>
                  </a:solidFill>
                </a:ln>
                <a:solidFill>
                  <a:srgbClr val="002060"/>
                </a:solidFill>
              </a:rPr>
              <a:t>36</a:t>
            </a:r>
            <a:endParaRPr lang="cs-CZ" sz="2800" dirty="0"/>
          </a:p>
        </p:txBody>
      </p:sp>
      <p:sp>
        <p:nvSpPr>
          <p:cNvPr id="10" name="Obdélník 9"/>
          <p:cNvSpPr/>
          <p:nvPr/>
        </p:nvSpPr>
        <p:spPr>
          <a:xfrm>
            <a:off x="971600" y="1628800"/>
            <a:ext cx="576000" cy="576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n>
                  <a:solidFill>
                    <a:srgbClr val="002060"/>
                  </a:solidFill>
                </a:ln>
                <a:solidFill>
                  <a:srgbClr val="002060"/>
                </a:solidFill>
              </a:rPr>
              <a:t>44</a:t>
            </a:r>
            <a:endParaRPr lang="cs-CZ" sz="2800" dirty="0"/>
          </a:p>
        </p:txBody>
      </p:sp>
      <p:sp>
        <p:nvSpPr>
          <p:cNvPr id="11" name="Obdélník 10"/>
          <p:cNvSpPr/>
          <p:nvPr/>
        </p:nvSpPr>
        <p:spPr>
          <a:xfrm>
            <a:off x="1547664" y="1052736"/>
            <a:ext cx="576000" cy="576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n>
                  <a:solidFill>
                    <a:srgbClr val="002060"/>
                  </a:solidFill>
                </a:ln>
                <a:solidFill>
                  <a:srgbClr val="002060"/>
                </a:solidFill>
              </a:rPr>
              <a:t>27</a:t>
            </a:r>
            <a:endParaRPr lang="cs-CZ" sz="2800" dirty="0"/>
          </a:p>
        </p:txBody>
      </p:sp>
      <p:sp>
        <p:nvSpPr>
          <p:cNvPr id="12" name="Obdélník 11"/>
          <p:cNvSpPr/>
          <p:nvPr/>
        </p:nvSpPr>
        <p:spPr>
          <a:xfrm>
            <a:off x="1547664" y="1628800"/>
            <a:ext cx="576000" cy="576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n>
                  <a:solidFill>
                    <a:srgbClr val="002060"/>
                  </a:solidFill>
                </a:ln>
                <a:solidFill>
                  <a:srgbClr val="002060"/>
                </a:solidFill>
              </a:rPr>
              <a:t>33</a:t>
            </a:r>
            <a:endParaRPr lang="cs-CZ" sz="2800" dirty="0"/>
          </a:p>
        </p:txBody>
      </p:sp>
      <p:sp>
        <p:nvSpPr>
          <p:cNvPr id="13" name="Obdélník 12"/>
          <p:cNvSpPr/>
          <p:nvPr/>
        </p:nvSpPr>
        <p:spPr>
          <a:xfrm>
            <a:off x="2123728" y="1052736"/>
            <a:ext cx="576000" cy="576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n>
                  <a:solidFill>
                    <a:srgbClr val="002060"/>
                  </a:solidFill>
                </a:ln>
                <a:solidFill>
                  <a:srgbClr val="002060"/>
                </a:solidFill>
              </a:rPr>
              <a:t>24</a:t>
            </a:r>
            <a:endParaRPr lang="cs-CZ" sz="2800" dirty="0"/>
          </a:p>
        </p:txBody>
      </p:sp>
      <p:sp>
        <p:nvSpPr>
          <p:cNvPr id="14" name="Obdélník 13"/>
          <p:cNvSpPr/>
          <p:nvPr/>
        </p:nvSpPr>
        <p:spPr>
          <a:xfrm>
            <a:off x="2123728" y="1628800"/>
            <a:ext cx="576000" cy="576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n>
                  <a:solidFill>
                    <a:srgbClr val="002060"/>
                  </a:solidFill>
                </a:ln>
                <a:solidFill>
                  <a:srgbClr val="002060"/>
                </a:solidFill>
              </a:rPr>
              <a:t>30</a:t>
            </a:r>
            <a:endParaRPr lang="cs-CZ" sz="2800" dirty="0"/>
          </a:p>
        </p:txBody>
      </p:sp>
      <p:sp>
        <p:nvSpPr>
          <p:cNvPr id="15" name="Obdélník 14"/>
          <p:cNvSpPr/>
          <p:nvPr/>
        </p:nvSpPr>
        <p:spPr>
          <a:xfrm>
            <a:off x="2123728" y="2204864"/>
            <a:ext cx="576000" cy="576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n>
                  <a:solidFill>
                    <a:srgbClr val="002060"/>
                  </a:solidFill>
                </a:ln>
                <a:solidFill>
                  <a:srgbClr val="002060"/>
                </a:solidFill>
              </a:rPr>
              <a:t>22</a:t>
            </a:r>
            <a:endParaRPr lang="cs-CZ" sz="2800" dirty="0"/>
          </a:p>
        </p:txBody>
      </p:sp>
      <p:sp>
        <p:nvSpPr>
          <p:cNvPr id="16" name="Obdélník 15"/>
          <p:cNvSpPr/>
          <p:nvPr/>
        </p:nvSpPr>
        <p:spPr>
          <a:xfrm>
            <a:off x="2699792" y="1052736"/>
            <a:ext cx="576000" cy="576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n>
                  <a:solidFill>
                    <a:srgbClr val="002060"/>
                  </a:solidFill>
                </a:ln>
                <a:solidFill>
                  <a:srgbClr val="002060"/>
                </a:solidFill>
              </a:rPr>
              <a:t>69</a:t>
            </a:r>
            <a:endParaRPr lang="cs-CZ" sz="2800" dirty="0"/>
          </a:p>
        </p:txBody>
      </p:sp>
      <p:sp>
        <p:nvSpPr>
          <p:cNvPr id="17" name="Obdélník 16"/>
          <p:cNvSpPr/>
          <p:nvPr/>
        </p:nvSpPr>
        <p:spPr>
          <a:xfrm>
            <a:off x="2699792" y="1628800"/>
            <a:ext cx="576000" cy="576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n>
                  <a:solidFill>
                    <a:srgbClr val="002060"/>
                  </a:solidFill>
                </a:ln>
                <a:solidFill>
                  <a:srgbClr val="002060"/>
                </a:solidFill>
              </a:rPr>
              <a:t>75</a:t>
            </a:r>
            <a:endParaRPr lang="cs-CZ" sz="2800" dirty="0"/>
          </a:p>
        </p:txBody>
      </p:sp>
      <p:sp>
        <p:nvSpPr>
          <p:cNvPr id="18" name="Obdélník 17"/>
          <p:cNvSpPr/>
          <p:nvPr/>
        </p:nvSpPr>
        <p:spPr>
          <a:xfrm>
            <a:off x="2699792" y="2204864"/>
            <a:ext cx="576000" cy="576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n>
                  <a:solidFill>
                    <a:srgbClr val="002060"/>
                  </a:solidFill>
                </a:ln>
                <a:solidFill>
                  <a:srgbClr val="002060"/>
                </a:solidFill>
              </a:rPr>
              <a:t>67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572000" y="548680"/>
            <a:ext cx="3240360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Vypiš všechna prvočísla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572000" y="1268760"/>
            <a:ext cx="504056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67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572000" y="1988840"/>
            <a:ext cx="4355976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92D050"/>
                </a:solidFill>
              </a:rPr>
              <a:t>Najdi čísla,která jsou dělitelná 5.</a:t>
            </a:r>
            <a:endParaRPr lang="cs-CZ" sz="2400" b="1" dirty="0">
              <a:solidFill>
                <a:srgbClr val="92D05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292080" y="1268760"/>
            <a:ext cx="504056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43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6012160" y="2708920"/>
            <a:ext cx="504056" cy="461665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92D050"/>
                </a:solidFill>
              </a:rPr>
              <a:t>25</a:t>
            </a:r>
            <a:endParaRPr lang="cs-CZ" sz="2400" b="1" dirty="0">
              <a:solidFill>
                <a:srgbClr val="92D050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5292080" y="2708920"/>
            <a:ext cx="504056" cy="461665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92D050"/>
                </a:solidFill>
              </a:rPr>
              <a:t>75</a:t>
            </a:r>
            <a:endParaRPr lang="cs-CZ" sz="2400" b="1" dirty="0">
              <a:solidFill>
                <a:srgbClr val="92D050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4572000" y="2708920"/>
            <a:ext cx="504056" cy="461665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92D050"/>
                </a:solidFill>
              </a:rPr>
              <a:t>30</a:t>
            </a:r>
            <a:endParaRPr lang="cs-CZ" sz="2400" b="1" dirty="0">
              <a:solidFill>
                <a:srgbClr val="92D050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251520" y="3645024"/>
            <a:ext cx="4355976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Najdi čísla,která jsou dělitelná 3.</a:t>
            </a: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1691680" y="4365104"/>
            <a:ext cx="504056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69</a:t>
            </a: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971600" y="4365104"/>
            <a:ext cx="504056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24</a:t>
            </a: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251520" y="4365104"/>
            <a:ext cx="504056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27</a:t>
            </a: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3851920" y="4365104"/>
            <a:ext cx="504056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75</a:t>
            </a: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3131840" y="4365104"/>
            <a:ext cx="504056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30</a:t>
            </a: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2411760" y="4365104"/>
            <a:ext cx="504056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33</a:t>
            </a: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5292080" y="4365104"/>
            <a:ext cx="504056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57</a:t>
            </a: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4572000" y="4365104"/>
            <a:ext cx="504056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36</a:t>
            </a: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251520" y="5157192"/>
            <a:ext cx="4355976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Najdi čísla,která jsou dělitelná 6.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1691680" y="5877272"/>
            <a:ext cx="504056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36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971600" y="5877272"/>
            <a:ext cx="504056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30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251520" y="5877272"/>
            <a:ext cx="504056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24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59" name="Veselý obličej 58"/>
          <p:cNvSpPr/>
          <p:nvPr/>
        </p:nvSpPr>
        <p:spPr>
          <a:xfrm>
            <a:off x="8388424" y="6237312"/>
            <a:ext cx="432048" cy="476672"/>
          </a:xfrm>
          <a:prstGeom prst="smileyFac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24" grpId="0" animBg="1"/>
      <p:bldP spid="41" grpId="0" animBg="1"/>
      <p:bldP spid="42" grpId="0" animBg="1"/>
      <p:bldP spid="43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2" grpId="0" animBg="1"/>
      <p:bldP spid="53" grpId="0" animBg="1"/>
      <p:bldP spid="56" grpId="0" animBg="1"/>
      <p:bldP spid="57" grpId="0" animBg="1"/>
      <p:bldP spid="5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Citace: 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smtClean="0"/>
              <a:t>ROSECKÁ</a:t>
            </a:r>
            <a:r>
              <a:rPr lang="cs-CZ" sz="1600" dirty="0" smtClean="0"/>
              <a:t>, Zdena a Vladimíra ČUHAJOVÁ. </a:t>
            </a:r>
            <a:r>
              <a:rPr lang="cs-CZ" sz="1600" i="1" dirty="0" smtClean="0"/>
              <a:t>Aritmetika: učebnice pro 6. ročník</a:t>
            </a:r>
            <a:r>
              <a:rPr lang="cs-CZ" sz="1600" dirty="0" smtClean="0"/>
              <a:t>. 2. </a:t>
            </a:r>
            <a:r>
              <a:rPr lang="cs-CZ" sz="1600" dirty="0" err="1" smtClean="0"/>
              <a:t>vyd</a:t>
            </a:r>
            <a:r>
              <a:rPr lang="cs-CZ" sz="1600" dirty="0" smtClean="0"/>
              <a:t>. Překlad Jana Bočková. Ilustrace Jiří Růžička. Brno: Nová škola, 1997, 85 s. Učebnice pro základní školy. ISBN 80-856-0754-9.</a:t>
            </a:r>
          </a:p>
          <a:p>
            <a:endParaRPr lang="cs-CZ" sz="1600" dirty="0" smtClean="0"/>
          </a:p>
          <a:p>
            <a:r>
              <a:rPr lang="cs-CZ" sz="1600" dirty="0" smtClean="0"/>
              <a:t>ROSECKÁ, Zdena a Zdena ROSECKÁ. </a:t>
            </a:r>
            <a:r>
              <a:rPr lang="cs-CZ" sz="1600" i="1" dirty="0" smtClean="0"/>
              <a:t>Aritmetika 6: pracovní sešit : desetinná čísla, dělitelnost</a:t>
            </a:r>
            <a:r>
              <a:rPr lang="cs-CZ" sz="1600" dirty="0" smtClean="0"/>
              <a:t>. 2. </a:t>
            </a:r>
            <a:r>
              <a:rPr lang="cs-CZ" sz="1600" dirty="0" err="1" smtClean="0"/>
              <a:t>vyd</a:t>
            </a:r>
            <a:r>
              <a:rPr lang="cs-CZ" sz="1600" dirty="0" smtClean="0"/>
              <a:t>. Překlad Jana Bočková. Ilustrace Jiří Růžička. Brno: Nová škola, 1998, 40 s. Učebnice pro základní školy. ISBN 80-856-0756-5.</a:t>
            </a:r>
            <a:endParaRPr lang="cs-CZ" sz="16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85</TotalTime>
  <Words>358</Words>
  <Application>Microsoft Office PowerPoint</Application>
  <PresentationFormat>Předvádění na obrazovce (4:3)</PresentationFormat>
  <Paragraphs>126</Paragraphs>
  <Slides>7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Prvočísla a čísla složená</vt:lpstr>
      <vt:lpstr>Snímek 3</vt:lpstr>
      <vt:lpstr>Snímek 4</vt:lpstr>
      <vt:lpstr>Snímek 5</vt:lpstr>
      <vt:lpstr>Snímek 6</vt:lpstr>
      <vt:lpstr>Citace: 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pc</cp:lastModifiedBy>
  <cp:revision>13</cp:revision>
  <dcterms:created xsi:type="dcterms:W3CDTF">2013-03-10T08:26:44Z</dcterms:created>
  <dcterms:modified xsi:type="dcterms:W3CDTF">2013-04-16T17:49:18Z</dcterms:modified>
</cp:coreProperties>
</file>