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1" r:id="rId5"/>
    <p:sldId id="258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F288C-69E4-434D-A02C-94FBE757AAD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E44DE-838F-49FB-87C9-08DFBB60C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VY_42_INOVACE_26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Rozklad čísel na prvočinitele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 a opakování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Rozklad čísel na prvočinitele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Každé složené číslo můžeme zapsat jako součin několika prvočísel.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584" y="1556792"/>
            <a:ext cx="291581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Součin prvočísel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56584" y="1556792"/>
            <a:ext cx="291581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Složené číslo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4584" y="220486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2 . 3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4584" y="364502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2 . 2 . 3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4584" y="436510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2 . 2 . 3 . 5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6592" y="508518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2 . 2 . 2 . 3 . 3 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4584" y="292494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2 . 3 . 5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4984" y="220486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=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4984" y="292494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=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4984" y="364502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=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4984" y="436510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=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4984" y="508518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=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53136" y="220486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53136" y="292494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30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653136" y="357301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12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3136" y="436510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60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3136" y="5085184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72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4584" y="5877272"/>
            <a:ext cx="54726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Zkus si napsat sám další složená čísla.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48478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21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Rozlož složená čísla na prvočinitele: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20486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22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292494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23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64502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24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436510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25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508518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26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580526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27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148478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=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148478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3 . 7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220486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=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220486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2 . 11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292494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=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292494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PRVOČÍSLO!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364502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=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364502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2 . 2 . 2 . 3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11760" y="436510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=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51920" y="436510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5 . 5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11760" y="508518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=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51920" y="508518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2 . 13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411760" y="580526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=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51920" y="580526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3 . 3 . 3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Každé složené číslo můžeme zapsat jako součin několika prvočísel. </a:t>
            </a:r>
          </a:p>
          <a:p>
            <a:r>
              <a:rPr lang="cs-CZ" sz="2400" b="1" dirty="0" smtClean="0"/>
              <a:t>Výsledný součin nezávisí na postupu rozkládání daného čísla a je jediný.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2060848"/>
            <a:ext cx="720080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30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429000"/>
            <a:ext cx="720080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5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2" y="3429000"/>
            <a:ext cx="720080" cy="5232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10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3429000"/>
            <a:ext cx="720080" cy="5232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12160" y="2132856"/>
            <a:ext cx="720080" cy="5232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30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3429000"/>
            <a:ext cx="720080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6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4653136"/>
            <a:ext cx="720080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3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4653136"/>
            <a:ext cx="720080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2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12360" y="4581128"/>
            <a:ext cx="720080" cy="5232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4581128"/>
            <a:ext cx="720080" cy="5232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907704" y="3717032"/>
            <a:ext cx="72008" cy="7200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452320" y="4797152"/>
            <a:ext cx="72008" cy="72008"/>
          </a:xfrm>
          <a:prstGeom prst="ellipse">
            <a:avLst/>
          </a:prstGeom>
          <a:solidFill>
            <a:srgbClr val="C0000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771800" y="4869160"/>
            <a:ext cx="72008" cy="7200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372200" y="3717032"/>
            <a:ext cx="72008" cy="72008"/>
          </a:xfrm>
          <a:prstGeom prst="ellipse">
            <a:avLst/>
          </a:prstGeom>
          <a:solidFill>
            <a:srgbClr val="C0000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cxnSp>
        <p:nvCxnSpPr>
          <p:cNvPr id="19" name="Přímá spojovací čára 18"/>
          <p:cNvCxnSpPr>
            <a:stCxn id="4" idx="0"/>
            <a:endCxn id="3" idx="2"/>
          </p:cNvCxnSpPr>
          <p:nvPr/>
        </p:nvCxnSpPr>
        <p:spPr>
          <a:xfrm flipV="1">
            <a:off x="1043608" y="2584068"/>
            <a:ext cx="1008112" cy="844932"/>
          </a:xfrm>
          <a:prstGeom prst="lin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cxnSp>
      <p:cxnSp>
        <p:nvCxnSpPr>
          <p:cNvPr id="20" name="Přímá spojovací čára 19"/>
          <p:cNvCxnSpPr>
            <a:stCxn id="10" idx="0"/>
            <a:endCxn id="8" idx="2"/>
          </p:cNvCxnSpPr>
          <p:nvPr/>
        </p:nvCxnSpPr>
        <p:spPr>
          <a:xfrm flipV="1">
            <a:off x="2123728" y="3952220"/>
            <a:ext cx="792088" cy="700916"/>
          </a:xfrm>
          <a:prstGeom prst="lin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cxnSp>
      <p:cxnSp>
        <p:nvCxnSpPr>
          <p:cNvPr id="23" name="Přímá spojovací čára 22"/>
          <p:cNvCxnSpPr>
            <a:stCxn id="6" idx="0"/>
            <a:endCxn id="7" idx="2"/>
          </p:cNvCxnSpPr>
          <p:nvPr/>
        </p:nvCxnSpPr>
        <p:spPr>
          <a:xfrm flipV="1">
            <a:off x="5364088" y="2656076"/>
            <a:ext cx="1008112" cy="772924"/>
          </a:xfrm>
          <a:prstGeom prst="line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cxnSp>
        <p:nvCxnSpPr>
          <p:cNvPr id="26" name="Přímá spojovací čára 25"/>
          <p:cNvCxnSpPr>
            <a:stCxn id="12" idx="0"/>
            <a:endCxn id="5" idx="2"/>
          </p:cNvCxnSpPr>
          <p:nvPr/>
        </p:nvCxnSpPr>
        <p:spPr>
          <a:xfrm flipV="1">
            <a:off x="6732240" y="3952220"/>
            <a:ext cx="648072" cy="628908"/>
          </a:xfrm>
          <a:prstGeom prst="line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cxnSp>
        <p:nvCxnSpPr>
          <p:cNvPr id="29" name="Přímá spojovací čára 28"/>
          <p:cNvCxnSpPr>
            <a:stCxn id="8" idx="0"/>
            <a:endCxn id="3" idx="2"/>
          </p:cNvCxnSpPr>
          <p:nvPr/>
        </p:nvCxnSpPr>
        <p:spPr>
          <a:xfrm flipH="1" flipV="1">
            <a:off x="2051720" y="2584068"/>
            <a:ext cx="864096" cy="844932"/>
          </a:xfrm>
          <a:prstGeom prst="lin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cxnSp>
      <p:cxnSp>
        <p:nvCxnSpPr>
          <p:cNvPr id="32" name="Přímá spojovací čára 31"/>
          <p:cNvCxnSpPr>
            <a:stCxn id="9" idx="0"/>
            <a:endCxn id="8" idx="2"/>
          </p:cNvCxnSpPr>
          <p:nvPr/>
        </p:nvCxnSpPr>
        <p:spPr>
          <a:xfrm flipH="1" flipV="1">
            <a:off x="2915816" y="3952220"/>
            <a:ext cx="576064" cy="700916"/>
          </a:xfrm>
          <a:prstGeom prst="lin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cxnSp>
      <p:cxnSp>
        <p:nvCxnSpPr>
          <p:cNvPr id="35" name="Přímá spojovací čára 34"/>
          <p:cNvCxnSpPr>
            <a:stCxn id="5" idx="0"/>
            <a:endCxn id="7" idx="2"/>
          </p:cNvCxnSpPr>
          <p:nvPr/>
        </p:nvCxnSpPr>
        <p:spPr>
          <a:xfrm flipH="1" flipV="1">
            <a:off x="6372200" y="2656076"/>
            <a:ext cx="1008112" cy="772924"/>
          </a:xfrm>
          <a:prstGeom prst="line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cxnSp>
        <p:nvCxnSpPr>
          <p:cNvPr id="38" name="Přímá spojovací čára 37"/>
          <p:cNvCxnSpPr>
            <a:stCxn id="5" idx="2"/>
            <a:endCxn id="11" idx="0"/>
          </p:cNvCxnSpPr>
          <p:nvPr/>
        </p:nvCxnSpPr>
        <p:spPr>
          <a:xfrm>
            <a:off x="7380312" y="3952220"/>
            <a:ext cx="792088" cy="628908"/>
          </a:xfrm>
          <a:prstGeom prst="line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sp>
        <p:nvSpPr>
          <p:cNvPr id="42" name="TextovéPole 41"/>
          <p:cNvSpPr txBox="1"/>
          <p:nvPr/>
        </p:nvSpPr>
        <p:spPr>
          <a:xfrm>
            <a:off x="251520" y="580526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30 = 2 . 3 . 5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292080" y="580526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30 = 2 . 3 . 5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42" grpId="0"/>
      <p:bldP spid="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Rozkládej čísla na součin prvočísel.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484784"/>
            <a:ext cx="792088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24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1484784"/>
            <a:ext cx="2304256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= 2 . 2 . 2 . 3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204864"/>
            <a:ext cx="792088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36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2204864"/>
            <a:ext cx="2304256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= 2 . 2 . 3 . 3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2924944"/>
            <a:ext cx="792088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42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2924944"/>
            <a:ext cx="1872208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= 2 . 3 . 7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3645024"/>
            <a:ext cx="792088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56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3645024"/>
            <a:ext cx="2304256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= 2 . 2 . 2 . 7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4365104"/>
            <a:ext cx="792088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64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4365104"/>
            <a:ext cx="309634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= 2 . 2 . 2 . 2 . 2 . 2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600" y="5085184"/>
            <a:ext cx="792088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120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5085184"/>
            <a:ext cx="266429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= 2 . 2 . 2 . 3 . 5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Hádanky: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340768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Myslím si číslo. Leží mezi 50 a 60, je dělitelné třemi, je sudé.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96336" y="1988840"/>
            <a:ext cx="864096" cy="5232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54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924944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Myslím si číslo. Leží mezi 50 a 60, je prvočíslo. Je větší než násobek </a:t>
            </a:r>
            <a:r>
              <a:rPr lang="cs-CZ" sz="2400" b="1" smtClean="0"/>
              <a:t>čísla </a:t>
            </a:r>
            <a:r>
              <a:rPr lang="cs-CZ" sz="2400" b="1" smtClean="0"/>
              <a:t>5, </a:t>
            </a:r>
            <a:r>
              <a:rPr lang="cs-CZ" sz="2400" b="1" dirty="0" smtClean="0"/>
              <a:t>ležící mezi 50 a 60.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3933056"/>
            <a:ext cx="864096" cy="52322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59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86916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Myslím si číslo. Leží mezi 40 a 50, je dělitelné dvěma a třemi, a není to násobek 7.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5858108"/>
            <a:ext cx="864096" cy="52322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48</a:t>
            </a:r>
            <a:endParaRPr lang="cs-CZ" sz="2800" b="1" dirty="0"/>
          </a:p>
        </p:txBody>
      </p:sp>
      <p:sp>
        <p:nvSpPr>
          <p:cNvPr id="9" name="Veselý obličej 8"/>
          <p:cNvSpPr/>
          <p:nvPr/>
        </p:nvSpPr>
        <p:spPr>
          <a:xfrm>
            <a:off x="8676456" y="6381328"/>
            <a:ext cx="323528" cy="360040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Citace: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ČESENEK, Jaroslav. </a:t>
            </a:r>
            <a:r>
              <a:rPr lang="cs-CZ" sz="1600" i="1" dirty="0" smtClean="0"/>
              <a:t>Sbírka úloh z matematiky pro 6. ročník základní školy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Praha: </a:t>
            </a:r>
            <a:r>
              <a:rPr lang="cs-CZ" sz="1600" dirty="0" err="1" smtClean="0"/>
              <a:t>Scientia</a:t>
            </a:r>
            <a:r>
              <a:rPr lang="cs-CZ" sz="1600" dirty="0" smtClean="0"/>
              <a:t>, 1993, 173 s. Učebnice pro základní školy. ISBN 80-042-6247-3.</a:t>
            </a:r>
          </a:p>
          <a:p>
            <a:endParaRPr lang="cs-CZ" sz="1600" dirty="0" smtClean="0"/>
          </a:p>
          <a:p>
            <a:r>
              <a:rPr lang="cs-CZ" sz="1600" dirty="0" smtClean="0"/>
              <a:t>ROSECKÁ, Zdena a Vladimíra ČUHAJOVÁ. </a:t>
            </a:r>
            <a:r>
              <a:rPr lang="cs-CZ" sz="1600" i="1" dirty="0" smtClean="0"/>
              <a:t>Aritmetika: učebnice pro 6. ročník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Ilustrace Jiří Růžička. Brno: Nová škola, 1997, 85 s. Učebnice pro základní školy. ISBN 80-856-0754-9.</a:t>
            </a:r>
          </a:p>
          <a:p>
            <a:endParaRPr lang="cs-CZ" sz="1600" dirty="0" smtClean="0"/>
          </a:p>
          <a:p>
            <a:r>
              <a:rPr lang="cs-CZ" sz="1600" dirty="0" smtClean="0"/>
              <a:t>ROSECKÁ, Zdena a Zdena ROSECKÁ. </a:t>
            </a:r>
            <a:r>
              <a:rPr lang="cs-CZ" sz="1600" i="1" dirty="0" smtClean="0"/>
              <a:t>Aritmetika 6: pracovní sešit : desetinná čísla, dělitelnost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Ilustrace Jiří Růžička. Brno: Nová škola, 1998, 40 s. Učebnice pro základní školy. ISBN 80-856-0756-5.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484</Words>
  <Application>Microsoft Office PowerPoint</Application>
  <PresentationFormat>Předvádění na obrazovce (4:3)</PresentationFormat>
  <Paragraphs>98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Rozklad čísel na prvočinitele</vt:lpstr>
      <vt:lpstr>Snímek 3</vt:lpstr>
      <vt:lpstr>Snímek 4</vt:lpstr>
      <vt:lpstr>Snímek 5</vt:lpstr>
      <vt:lpstr>Snímek 6</vt:lpstr>
      <vt:lpstr>Snímek 7</vt:lpstr>
      <vt:lpstr>Citace: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38</cp:revision>
  <dcterms:created xsi:type="dcterms:W3CDTF">2013-03-10T09:50:03Z</dcterms:created>
  <dcterms:modified xsi:type="dcterms:W3CDTF">2013-04-16T17:52:54Z</dcterms:modified>
</cp:coreProperties>
</file>