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6" r:id="rId3"/>
    <p:sldId id="258" r:id="rId4"/>
    <p:sldId id="259" r:id="rId5"/>
    <p:sldId id="260" r:id="rId6"/>
    <p:sldId id="261" r:id="rId7"/>
    <p:sldId id="262" r:id="rId8"/>
    <p:sldId id="263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7" d="100"/>
          <a:sy n="107" d="100"/>
        </p:scale>
        <p:origin x="-540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46085125" cy="46085125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64B1E6-EA82-4DEE-9D90-4367D5C2FFAF}" type="datetimeFigureOut">
              <a:rPr lang="cs-CZ" smtClean="0"/>
              <a:pPr/>
              <a:t>23.3.2013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3338C8-C349-4F4C-8B2A-2E9EE261EAB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64B1E6-EA82-4DEE-9D90-4367D5C2FFAF}" type="datetimeFigureOut">
              <a:rPr lang="cs-CZ" smtClean="0"/>
              <a:pPr/>
              <a:t>23.3.2013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3338C8-C349-4F4C-8B2A-2E9EE261EAB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64B1E6-EA82-4DEE-9D90-4367D5C2FFAF}" type="datetimeFigureOut">
              <a:rPr lang="cs-CZ" smtClean="0"/>
              <a:pPr/>
              <a:t>23.3.2013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3338C8-C349-4F4C-8B2A-2E9EE261EAB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64B1E6-EA82-4DEE-9D90-4367D5C2FFAF}" type="datetimeFigureOut">
              <a:rPr lang="cs-CZ" smtClean="0"/>
              <a:pPr/>
              <a:t>23.3.2013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3338C8-C349-4F4C-8B2A-2E9EE261EAB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64B1E6-EA82-4DEE-9D90-4367D5C2FFAF}" type="datetimeFigureOut">
              <a:rPr lang="cs-CZ" smtClean="0"/>
              <a:pPr/>
              <a:t>23.3.2013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3338C8-C349-4F4C-8B2A-2E9EE261EAB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64B1E6-EA82-4DEE-9D90-4367D5C2FFAF}" type="datetimeFigureOut">
              <a:rPr lang="cs-CZ" smtClean="0"/>
              <a:pPr/>
              <a:t>23.3.2013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3338C8-C349-4F4C-8B2A-2E9EE261EAB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64B1E6-EA82-4DEE-9D90-4367D5C2FFAF}" type="datetimeFigureOut">
              <a:rPr lang="cs-CZ" smtClean="0"/>
              <a:pPr/>
              <a:t>23.3.2013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3338C8-C349-4F4C-8B2A-2E9EE261EAB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64B1E6-EA82-4DEE-9D90-4367D5C2FFAF}" type="datetimeFigureOut">
              <a:rPr lang="cs-CZ" smtClean="0"/>
              <a:pPr/>
              <a:t>23.3.2013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3338C8-C349-4F4C-8B2A-2E9EE261EAB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64B1E6-EA82-4DEE-9D90-4367D5C2FFAF}" type="datetimeFigureOut">
              <a:rPr lang="cs-CZ" smtClean="0"/>
              <a:pPr/>
              <a:t>23.3.2013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3338C8-C349-4F4C-8B2A-2E9EE261EAB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64B1E6-EA82-4DEE-9D90-4367D5C2FFAF}" type="datetimeFigureOut">
              <a:rPr lang="cs-CZ" smtClean="0"/>
              <a:pPr/>
              <a:t>23.3.2013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3338C8-C349-4F4C-8B2A-2E9EE261EAB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64B1E6-EA82-4DEE-9D90-4367D5C2FFAF}" type="datetimeFigureOut">
              <a:rPr lang="cs-CZ" smtClean="0"/>
              <a:pPr/>
              <a:t>23.3.2013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3338C8-C349-4F4C-8B2A-2E9EE261EAB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064B1E6-EA82-4DEE-9D90-4367D5C2FFAF}" type="datetimeFigureOut">
              <a:rPr lang="cs-CZ" smtClean="0"/>
              <a:pPr/>
              <a:t>23.3.2013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93338C8-C349-4F4C-8B2A-2E9EE261EAB2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6.png"/><Relationship Id="rId4" Type="http://schemas.openxmlformats.org/officeDocument/2006/relationships/image" Target="../media/image5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0.png"/><Relationship Id="rId4" Type="http://schemas.openxmlformats.org/officeDocument/2006/relationships/image" Target="../media/image9.png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Rectangle 3"/>
          <p:cNvSpPr>
            <a:spLocks noGrp="1" noChangeArrowheads="1"/>
          </p:cNvSpPr>
          <p:nvPr>
            <p:ph type="body" idx="4294967295"/>
          </p:nvPr>
        </p:nvSpPr>
        <p:spPr>
          <a:xfrm>
            <a:off x="827584" y="1628800"/>
            <a:ext cx="7067550" cy="3529013"/>
          </a:xfrm>
        </p:spPr>
        <p:txBody>
          <a:bodyPr>
            <a:normAutofit lnSpcReduction="10000"/>
          </a:bodyPr>
          <a:lstStyle/>
          <a:p>
            <a:pPr lvl="0">
              <a:buFont typeface="Wingdings" pitchFamily="2" charset="2"/>
              <a:buChar char="Ø"/>
            </a:pPr>
            <a:r>
              <a:rPr lang="cs-CZ" sz="1600" dirty="0" smtClean="0"/>
              <a:t>ČÍSLO PROJEKTU: 1.4 OP VK</a:t>
            </a:r>
          </a:p>
          <a:p>
            <a:pPr lvl="0">
              <a:buFont typeface="Wingdings" pitchFamily="2" charset="2"/>
              <a:buChar char="Ø"/>
            </a:pPr>
            <a:r>
              <a:rPr lang="cs-CZ" sz="1600" dirty="0" smtClean="0"/>
              <a:t>NÁZEV: VY_42_INOVACE_30</a:t>
            </a:r>
          </a:p>
          <a:p>
            <a:pPr lvl="0">
              <a:buFont typeface="Wingdings" pitchFamily="2" charset="2"/>
              <a:buChar char="Ø"/>
            </a:pPr>
            <a:r>
              <a:rPr lang="cs-CZ" sz="1600" dirty="0" smtClean="0"/>
              <a:t>AUTOR: Mgr., Bc. Daniela </a:t>
            </a:r>
            <a:r>
              <a:rPr lang="cs-CZ" sz="1600" dirty="0" err="1" smtClean="0"/>
              <a:t>Kalistová</a:t>
            </a:r>
            <a:endParaRPr lang="cs-CZ" sz="1600" dirty="0" smtClean="0"/>
          </a:p>
          <a:p>
            <a:pPr lvl="0">
              <a:buFont typeface="Wingdings" pitchFamily="2" charset="2"/>
              <a:buChar char="Ø"/>
            </a:pPr>
            <a:r>
              <a:rPr lang="cs-CZ" sz="1600" dirty="0" smtClean="0"/>
              <a:t>OBDOBÍ: 2012-13</a:t>
            </a:r>
          </a:p>
          <a:p>
            <a:pPr lvl="0">
              <a:buFont typeface="Wingdings" pitchFamily="2" charset="2"/>
              <a:buChar char="Ø"/>
            </a:pPr>
            <a:r>
              <a:rPr lang="cs-CZ" sz="1600" dirty="0" smtClean="0"/>
              <a:t>ROČNÍK: 7</a:t>
            </a:r>
          </a:p>
          <a:p>
            <a:pPr>
              <a:buNone/>
            </a:pPr>
            <a:r>
              <a:rPr lang="cs-CZ" sz="1600" dirty="0" smtClean="0"/>
              <a:t> </a:t>
            </a:r>
          </a:p>
          <a:p>
            <a:pPr lvl="0">
              <a:buFont typeface="Wingdings" pitchFamily="2" charset="2"/>
              <a:buChar char="Ø"/>
            </a:pPr>
            <a:r>
              <a:rPr lang="cs-CZ" sz="1600" dirty="0" smtClean="0"/>
              <a:t>VZDĚLÁVACÍ OBLAST: Matematika a její aplikace</a:t>
            </a:r>
          </a:p>
          <a:p>
            <a:pPr lvl="0">
              <a:buFont typeface="Wingdings" pitchFamily="2" charset="2"/>
              <a:buChar char="Ø"/>
            </a:pPr>
            <a:r>
              <a:rPr lang="cs-CZ" sz="1600" dirty="0" smtClean="0"/>
              <a:t>VZDĚLÁVACÍ OBOR: Matematika a její aplikace</a:t>
            </a:r>
          </a:p>
          <a:p>
            <a:pPr lvl="0">
              <a:buFont typeface="Wingdings" pitchFamily="2" charset="2"/>
              <a:buChar char="Ø"/>
            </a:pPr>
            <a:r>
              <a:rPr lang="cs-CZ" sz="1600" dirty="0" smtClean="0"/>
              <a:t>TÉMATICKÝ OKRUH: Číslo a proměnná</a:t>
            </a:r>
          </a:p>
          <a:p>
            <a:pPr lvl="0">
              <a:buFont typeface="Wingdings" pitchFamily="2" charset="2"/>
              <a:buChar char="Ø"/>
            </a:pPr>
            <a:r>
              <a:rPr lang="cs-CZ" sz="1600" dirty="0" smtClean="0"/>
              <a:t>TÉMA: Změna v daném poměru</a:t>
            </a:r>
          </a:p>
          <a:p>
            <a:pPr>
              <a:buNone/>
            </a:pPr>
            <a:r>
              <a:rPr lang="cs-CZ" sz="1600" dirty="0" smtClean="0"/>
              <a:t> </a:t>
            </a:r>
          </a:p>
          <a:p>
            <a:pPr lvl="0">
              <a:buFont typeface="Wingdings" pitchFamily="2" charset="2"/>
              <a:buChar char="Ø"/>
            </a:pPr>
            <a:r>
              <a:rPr lang="cs-CZ" sz="1600" dirty="0" smtClean="0"/>
              <a:t>ANOTACE: Procvičení  a opakování</a:t>
            </a:r>
          </a:p>
          <a:p>
            <a:pPr eaLnBrk="1" hangingPunct="1">
              <a:lnSpc>
                <a:spcPct val="90000"/>
              </a:lnSpc>
              <a:buFont typeface="Wingdings" pitchFamily="2" charset="2"/>
              <a:buChar char="Ø"/>
            </a:pPr>
            <a:endParaRPr lang="cs-CZ" sz="1600" dirty="0" smtClean="0"/>
          </a:p>
        </p:txBody>
      </p:sp>
      <p:pic>
        <p:nvPicPr>
          <p:cNvPr id="15363" name="Obrázek 3"/>
          <p:cNvPicPr>
            <a:picLocks noChangeAspect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763688" y="5301208"/>
            <a:ext cx="5407025" cy="10461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5364" name="Picture 4" descr="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827088" y="549275"/>
            <a:ext cx="1766887" cy="1054100"/>
          </a:xfrm>
          <a:prstGeom prst="rect">
            <a:avLst/>
          </a:prstGeom>
          <a:noFill/>
        </p:spPr>
      </p:pic>
      <p:sp>
        <p:nvSpPr>
          <p:cNvPr id="15365" name="Rectangle 5"/>
          <p:cNvSpPr>
            <a:spLocks noChangeArrowheads="1"/>
          </p:cNvSpPr>
          <p:nvPr/>
        </p:nvSpPr>
        <p:spPr bwMode="auto">
          <a:xfrm>
            <a:off x="972087" y="510421"/>
            <a:ext cx="7229993" cy="110799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 anchor="ctr">
            <a:spAutoFit/>
          </a:bodyPr>
          <a:lstStyle/>
          <a:p>
            <a:pPr algn="ctr"/>
            <a:r>
              <a:rPr lang="cs-CZ" dirty="0"/>
              <a:t>                                     </a:t>
            </a:r>
            <a:r>
              <a:rPr lang="cs-CZ" sz="1600" b="1" dirty="0"/>
              <a:t>Základní  škola a mateřská škola </a:t>
            </a:r>
            <a:r>
              <a:rPr lang="cs-CZ" sz="1600" b="1" dirty="0" err="1"/>
              <a:t>J.A.Komenského</a:t>
            </a:r>
            <a:endParaRPr lang="cs-CZ" sz="1600" dirty="0"/>
          </a:p>
          <a:p>
            <a:pPr algn="ctr"/>
            <a:r>
              <a:rPr lang="cs-CZ" sz="1600" b="1" dirty="0"/>
              <a:t>                                                          v Novém  </a:t>
            </a:r>
            <a:r>
              <a:rPr lang="cs-CZ" sz="1600" b="1" dirty="0" err="1"/>
              <a:t>Strašecí</a:t>
            </a:r>
            <a:r>
              <a:rPr lang="cs-CZ" sz="1600" dirty="0"/>
              <a:t>                     </a:t>
            </a:r>
          </a:p>
          <a:p>
            <a:pPr algn="ctr"/>
            <a:r>
              <a:rPr lang="cs-CZ" sz="1600" dirty="0"/>
              <a:t>                                                  Komenského nám. 209, 271 01 Nové </a:t>
            </a:r>
            <a:r>
              <a:rPr lang="cs-CZ" sz="1600" dirty="0" err="1"/>
              <a:t>Strašecí</a:t>
            </a:r>
            <a:endParaRPr lang="cs-CZ" sz="1600" dirty="0"/>
          </a:p>
          <a:p>
            <a:pPr algn="ctr"/>
            <a:r>
              <a:rPr lang="cs-CZ" sz="1600" dirty="0" smtClean="0"/>
              <a:t>                                                tel. 311 240 401, 311 240 400, email: </a:t>
            </a:r>
            <a:r>
              <a:rPr lang="cs-CZ" sz="1600" dirty="0" err="1" smtClean="0"/>
              <a:t>zsnovstra</a:t>
            </a:r>
            <a:r>
              <a:rPr lang="cs-CZ" sz="1600" dirty="0" smtClean="0"/>
              <a:t>@email.</a:t>
            </a:r>
            <a:r>
              <a:rPr lang="cs-CZ" sz="1600" dirty="0" err="1" smtClean="0"/>
              <a:t>cz</a:t>
            </a:r>
            <a:r>
              <a:rPr lang="cs-CZ" sz="1600" dirty="0" smtClean="0"/>
              <a:t> </a:t>
            </a:r>
            <a:endParaRPr lang="cs-CZ" sz="1600" dirty="0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Změna v daném poměru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0" y="332656"/>
            <a:ext cx="9144000" cy="461665"/>
          </a:xfrm>
          <a:prstGeom prst="rect">
            <a:avLst/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b="1" dirty="0" smtClean="0"/>
              <a:t>Zopakuj si:</a:t>
            </a:r>
            <a:endParaRPr lang="cs-CZ" sz="2400" b="1" dirty="0"/>
          </a:p>
        </p:txBody>
      </p:sp>
      <p:sp>
        <p:nvSpPr>
          <p:cNvPr id="3" name="TextovéPole 2"/>
          <p:cNvSpPr txBox="1"/>
          <p:nvPr/>
        </p:nvSpPr>
        <p:spPr>
          <a:xfrm>
            <a:off x="0" y="1196752"/>
            <a:ext cx="9144000" cy="461665"/>
          </a:xfrm>
          <a:prstGeom prst="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b="1" dirty="0" smtClean="0"/>
              <a:t>Změnit číslo v poměru </a:t>
            </a:r>
            <a:r>
              <a:rPr lang="cs-CZ" sz="2400" b="1" i="1" dirty="0" smtClean="0"/>
              <a:t>a:b</a:t>
            </a:r>
            <a:r>
              <a:rPr lang="cs-CZ" sz="2400" b="1" dirty="0" smtClean="0"/>
              <a:t> znamená vynásobit toto číslo zlomkem    . </a:t>
            </a:r>
            <a:endParaRPr lang="cs-CZ" sz="2400" b="1" dirty="0"/>
          </a:p>
        </p:txBody>
      </p:sp>
      <p:sp>
        <p:nvSpPr>
          <p:cNvPr id="1026" name="Rectangle 2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pic>
        <p:nvPicPr>
          <p:cNvPr id="1025" name="Picture 1"/>
          <p:cNvPicPr>
            <a:picLocks noChangeAspect="1" noChangeArrowheads="1"/>
          </p:cNvPicPr>
          <p:nvPr/>
        </p:nvPicPr>
        <p:blipFill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8532440" y="1124744"/>
            <a:ext cx="190500" cy="685800"/>
          </a:xfrm>
          <a:prstGeom prst="rect">
            <a:avLst/>
          </a:prstGeom>
          <a:noFill/>
        </p:spPr>
      </p:pic>
      <p:sp>
        <p:nvSpPr>
          <p:cNvPr id="6" name="TextovéPole 5"/>
          <p:cNvSpPr txBox="1"/>
          <p:nvPr/>
        </p:nvSpPr>
        <p:spPr>
          <a:xfrm>
            <a:off x="0" y="3140968"/>
            <a:ext cx="9144000" cy="461665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b="1" dirty="0" smtClean="0"/>
              <a:t>Když změníme číslo v poměru </a:t>
            </a:r>
            <a:r>
              <a:rPr lang="cs-CZ" sz="2400" b="1" i="1" dirty="0" smtClean="0"/>
              <a:t>a:b</a:t>
            </a:r>
            <a:r>
              <a:rPr lang="cs-CZ" sz="2400" b="1" dirty="0" smtClean="0"/>
              <a:t>, kde </a:t>
            </a:r>
            <a:r>
              <a:rPr lang="cs-CZ" sz="2400" b="1" i="1" dirty="0" smtClean="0"/>
              <a:t>a</a:t>
            </a:r>
            <a:r>
              <a:rPr lang="cs-CZ" sz="2400" b="1" dirty="0" smtClean="0">
                <a:latin typeface="Calibri"/>
              </a:rPr>
              <a:t>&gt;</a:t>
            </a:r>
            <a:r>
              <a:rPr lang="cs-CZ" sz="2400" b="1" i="1" dirty="0" smtClean="0">
                <a:latin typeface="Calibri"/>
              </a:rPr>
              <a:t>b</a:t>
            </a:r>
            <a:r>
              <a:rPr lang="cs-CZ" sz="2400" b="1" dirty="0" smtClean="0">
                <a:latin typeface="Calibri"/>
              </a:rPr>
              <a:t>, pak se číslo zvětší.</a:t>
            </a:r>
            <a:endParaRPr lang="cs-CZ" sz="2400" b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0" y="5013176"/>
            <a:ext cx="9144000" cy="461665"/>
          </a:xfrm>
          <a:prstGeom prst="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b="1" dirty="0" smtClean="0"/>
              <a:t>Když změníme číslo v poměru </a:t>
            </a:r>
            <a:r>
              <a:rPr lang="cs-CZ" sz="2400" b="1" i="1" dirty="0" smtClean="0"/>
              <a:t>a:b</a:t>
            </a:r>
            <a:r>
              <a:rPr lang="cs-CZ" sz="2400" b="1" dirty="0" smtClean="0"/>
              <a:t>, kde </a:t>
            </a:r>
            <a:r>
              <a:rPr lang="cs-CZ" sz="2400" b="1" i="1" dirty="0" smtClean="0"/>
              <a:t>a</a:t>
            </a:r>
            <a:r>
              <a:rPr lang="cs-CZ" sz="2400" b="1" i="1" dirty="0" smtClean="0">
                <a:latin typeface="Calibri"/>
              </a:rPr>
              <a:t>&lt;b</a:t>
            </a:r>
            <a:r>
              <a:rPr lang="cs-CZ" sz="2400" b="1" dirty="0" smtClean="0">
                <a:latin typeface="Calibri"/>
              </a:rPr>
              <a:t>, pak se číslo zmenší.</a:t>
            </a:r>
            <a:endParaRPr lang="cs-CZ" sz="2400" b="1" dirty="0"/>
          </a:p>
        </p:txBody>
      </p:sp>
      <p:sp>
        <p:nvSpPr>
          <p:cNvPr id="8" name="TextovéPole 7"/>
          <p:cNvSpPr txBox="1"/>
          <p:nvPr/>
        </p:nvSpPr>
        <p:spPr>
          <a:xfrm>
            <a:off x="467544" y="1988840"/>
            <a:ext cx="4572000" cy="461665"/>
          </a:xfrm>
          <a:prstGeom prst="rec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b="1" dirty="0" smtClean="0"/>
              <a:t>Číslo 12 změň v poměru 3:4</a:t>
            </a:r>
            <a:endParaRPr lang="cs-CZ" sz="2400" b="1" dirty="0"/>
          </a:p>
        </p:txBody>
      </p:sp>
      <p:sp>
        <p:nvSpPr>
          <p:cNvPr id="1028" name="Rectangle 4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grpSp>
        <p:nvGrpSpPr>
          <p:cNvPr id="20" name="Skupina 19"/>
          <p:cNvGrpSpPr/>
          <p:nvPr/>
        </p:nvGrpSpPr>
        <p:grpSpPr>
          <a:xfrm>
            <a:off x="6516216" y="1988840"/>
            <a:ext cx="1656184" cy="936104"/>
            <a:chOff x="6588224" y="1988840"/>
            <a:chExt cx="1656184" cy="936104"/>
          </a:xfrm>
        </p:grpSpPr>
        <p:sp>
          <p:nvSpPr>
            <p:cNvPr id="12" name="Obdélník 11"/>
            <p:cNvSpPr/>
            <p:nvPr/>
          </p:nvSpPr>
          <p:spPr>
            <a:xfrm>
              <a:off x="6588224" y="1988840"/>
              <a:ext cx="1656184" cy="936104"/>
            </a:xfrm>
            <a:prstGeom prst="rect">
              <a:avLst/>
            </a:prstGeom>
          </p:spPr>
          <p:style>
            <a:lnRef idx="2">
              <a:schemeClr val="accent6">
                <a:shade val="50000"/>
              </a:schemeClr>
            </a:lnRef>
            <a:fillRef idx="1">
              <a:schemeClr val="accent6"/>
            </a:fillRef>
            <a:effectRef idx="0">
              <a:schemeClr val="accent6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pic>
          <p:nvPicPr>
            <p:cNvPr id="1027" name="Picture 3"/>
            <p:cNvPicPr>
              <a:picLocks noChangeAspect="1" noChangeArrowheads="1"/>
            </p:cNvPicPr>
            <p:nvPr/>
          </p:nvPicPr>
          <p:blipFill>
            <a:blip r:embed="rId3" cstate="print">
              <a:clrChange>
                <a:clrFrom>
                  <a:srgbClr val="FFFFFF"/>
                </a:clrFrom>
                <a:clrTo>
                  <a:srgbClr val="FFFFFF">
                    <a:alpha val="0"/>
                  </a:srgbClr>
                </a:clrTo>
              </a:clrChange>
            </a:blip>
            <a:srcRect/>
            <a:stretch>
              <a:fillRect/>
            </a:stretch>
          </p:blipFill>
          <p:spPr bwMode="auto">
            <a:xfrm>
              <a:off x="6732240" y="2060848"/>
              <a:ext cx="1304925" cy="742950"/>
            </a:xfrm>
            <a:prstGeom prst="rect">
              <a:avLst/>
            </a:prstGeom>
            <a:noFill/>
          </p:spPr>
        </p:pic>
      </p:grpSp>
      <p:sp>
        <p:nvSpPr>
          <p:cNvPr id="13" name="TextovéPole 12"/>
          <p:cNvSpPr txBox="1"/>
          <p:nvPr/>
        </p:nvSpPr>
        <p:spPr>
          <a:xfrm>
            <a:off x="467544" y="5805264"/>
            <a:ext cx="4572000" cy="461665"/>
          </a:xfrm>
          <a:prstGeom prst="rect">
            <a:avLst/>
          </a:prstGeom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b="1" dirty="0" smtClean="0"/>
              <a:t>Číslo 20 změň v poměru 1:5</a:t>
            </a:r>
            <a:endParaRPr lang="cs-CZ" sz="2400" b="1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467544" y="3933056"/>
            <a:ext cx="4572000" cy="461665"/>
          </a:xfrm>
          <a:prstGeom prst="rect">
            <a:avLst/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b="1" dirty="0" smtClean="0"/>
              <a:t>Číslo 20 změň v poměru 5:1</a:t>
            </a:r>
            <a:endParaRPr lang="cs-CZ" sz="2400" b="1" dirty="0"/>
          </a:p>
        </p:txBody>
      </p:sp>
      <p:grpSp>
        <p:nvGrpSpPr>
          <p:cNvPr id="24" name="Skupina 23"/>
          <p:cNvGrpSpPr/>
          <p:nvPr/>
        </p:nvGrpSpPr>
        <p:grpSpPr>
          <a:xfrm>
            <a:off x="6444208" y="3789040"/>
            <a:ext cx="1728192" cy="1052736"/>
            <a:chOff x="5868144" y="5805264"/>
            <a:chExt cx="1728192" cy="1052736"/>
          </a:xfrm>
        </p:grpSpPr>
        <p:sp>
          <p:nvSpPr>
            <p:cNvPr id="23" name="Obdélník 22"/>
            <p:cNvSpPr/>
            <p:nvPr/>
          </p:nvSpPr>
          <p:spPr>
            <a:xfrm>
              <a:off x="5868144" y="5805264"/>
              <a:ext cx="1728192" cy="1052736"/>
            </a:xfrm>
            <a:prstGeom prst="rect">
              <a:avLst/>
            </a:prstGeom>
          </p:spPr>
          <p:style>
            <a:lnRef idx="2">
              <a:schemeClr val="accent3">
                <a:shade val="50000"/>
              </a:schemeClr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pic>
          <p:nvPicPr>
            <p:cNvPr id="1030" name="Picture 6"/>
            <p:cNvPicPr>
              <a:picLocks noChangeAspect="1" noChangeArrowheads="1"/>
            </p:cNvPicPr>
            <p:nvPr/>
          </p:nvPicPr>
          <p:blipFill>
            <a:blip r:embed="rId4" cstate="print">
              <a:clrChange>
                <a:clrFrom>
                  <a:srgbClr val="FFFFFF"/>
                </a:clrFrom>
                <a:clrTo>
                  <a:srgbClr val="FFFFFF">
                    <a:alpha val="0"/>
                  </a:srgbClr>
                </a:clrTo>
              </a:clrChange>
            </a:blip>
            <a:srcRect/>
            <a:stretch>
              <a:fillRect/>
            </a:stretch>
          </p:blipFill>
          <p:spPr bwMode="auto">
            <a:xfrm>
              <a:off x="5868144" y="5949280"/>
              <a:ext cx="1666875" cy="742950"/>
            </a:xfrm>
            <a:prstGeom prst="rect">
              <a:avLst/>
            </a:prstGeom>
            <a:noFill/>
          </p:spPr>
        </p:pic>
      </p:grpSp>
      <p:grpSp>
        <p:nvGrpSpPr>
          <p:cNvPr id="22" name="Skupina 21"/>
          <p:cNvGrpSpPr/>
          <p:nvPr/>
        </p:nvGrpSpPr>
        <p:grpSpPr>
          <a:xfrm>
            <a:off x="6516216" y="5733256"/>
            <a:ext cx="1656184" cy="936104"/>
            <a:chOff x="5868144" y="4221088"/>
            <a:chExt cx="1656184" cy="936104"/>
          </a:xfrm>
        </p:grpSpPr>
        <p:sp>
          <p:nvSpPr>
            <p:cNvPr id="21" name="Obdélník 20"/>
            <p:cNvSpPr/>
            <p:nvPr/>
          </p:nvSpPr>
          <p:spPr>
            <a:xfrm>
              <a:off x="5868144" y="4221088"/>
              <a:ext cx="1656184" cy="936104"/>
            </a:xfrm>
            <a:prstGeom prst="rect">
              <a:avLst/>
            </a:prstGeom>
          </p:spPr>
          <p:style>
            <a:lnRef idx="2">
              <a:schemeClr val="accent5">
                <a:shade val="50000"/>
              </a:schemeClr>
            </a:lnRef>
            <a:fillRef idx="1">
              <a:schemeClr val="accent5"/>
            </a:fillRef>
            <a:effectRef idx="0">
              <a:schemeClr val="accent5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pic>
          <p:nvPicPr>
            <p:cNvPr id="1029" name="Picture 5"/>
            <p:cNvPicPr>
              <a:picLocks noChangeAspect="1" noChangeArrowheads="1"/>
            </p:cNvPicPr>
            <p:nvPr/>
          </p:nvPicPr>
          <p:blipFill>
            <a:blip r:embed="rId5" cstate="print">
              <a:clrChange>
                <a:clrFrom>
                  <a:srgbClr val="FFFFFF"/>
                </a:clrFrom>
                <a:clrTo>
                  <a:srgbClr val="FFFFFF">
                    <a:alpha val="0"/>
                  </a:srgbClr>
                </a:clrTo>
              </a:clrChange>
            </a:blip>
            <a:srcRect/>
            <a:stretch>
              <a:fillRect/>
            </a:stretch>
          </p:blipFill>
          <p:spPr bwMode="auto">
            <a:xfrm>
              <a:off x="6012160" y="4293096"/>
              <a:ext cx="1304925" cy="742950"/>
            </a:xfrm>
            <a:prstGeom prst="rect">
              <a:avLst/>
            </a:prstGeom>
            <a:noFill/>
          </p:spPr>
        </p:pic>
      </p:grpSp>
      <p:sp>
        <p:nvSpPr>
          <p:cNvPr id="1031" name="Rectangle 7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1032" name="Rectangle 8"/>
          <p:cNvSpPr>
            <a:spLocks noChangeArrowheads="1"/>
          </p:cNvSpPr>
          <p:nvPr/>
        </p:nvSpPr>
        <p:spPr bwMode="auto">
          <a:xfrm>
            <a:off x="0" y="1200150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1033" name="Rectangle 9"/>
          <p:cNvSpPr>
            <a:spLocks noChangeArrowheads="1"/>
          </p:cNvSpPr>
          <p:nvPr/>
        </p:nvSpPr>
        <p:spPr bwMode="auto">
          <a:xfrm>
            <a:off x="0" y="2060848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500"/>
                            </p:stCondLst>
                            <p:childTnLst>
                              <p:par>
                                <p:cTn id="16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" fill="hold">
                            <p:stCondLst>
                              <p:cond delay="500"/>
                            </p:stCondLst>
                            <p:childTnLst>
                              <p:par>
                                <p:cTn id="32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6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  <p:bldP spid="7" grpId="0" animBg="1"/>
      <p:bldP spid="8" grpId="0" animBg="1"/>
      <p:bldP spid="13" grpId="0" animBg="1"/>
      <p:bldP spid="14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0" y="332656"/>
            <a:ext cx="9144000" cy="461665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b="1" dirty="0" smtClean="0"/>
              <a:t>Změň číslo 18 v poměru:</a:t>
            </a:r>
            <a:endParaRPr lang="cs-CZ" sz="2400" b="1" dirty="0"/>
          </a:p>
        </p:txBody>
      </p:sp>
      <p:sp>
        <p:nvSpPr>
          <p:cNvPr id="3" name="TextovéPole 2"/>
          <p:cNvSpPr txBox="1"/>
          <p:nvPr/>
        </p:nvSpPr>
        <p:spPr>
          <a:xfrm>
            <a:off x="899592" y="1196752"/>
            <a:ext cx="1080120" cy="461665"/>
          </a:xfrm>
          <a:prstGeom prst="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b="1" dirty="0" smtClean="0"/>
              <a:t>1:3</a:t>
            </a:r>
            <a:endParaRPr lang="cs-CZ" sz="2400" b="1" dirty="0"/>
          </a:p>
        </p:txBody>
      </p:sp>
      <p:sp>
        <p:nvSpPr>
          <p:cNvPr id="16386" name="Rectangle 2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grpSp>
        <p:nvGrpSpPr>
          <p:cNvPr id="13" name="Skupina 12"/>
          <p:cNvGrpSpPr/>
          <p:nvPr/>
        </p:nvGrpSpPr>
        <p:grpSpPr>
          <a:xfrm>
            <a:off x="2915816" y="1052736"/>
            <a:ext cx="1656184" cy="936104"/>
            <a:chOff x="2627784" y="1124744"/>
            <a:chExt cx="1656184" cy="936104"/>
          </a:xfrm>
        </p:grpSpPr>
        <p:sp>
          <p:nvSpPr>
            <p:cNvPr id="5" name="Obdélník 4"/>
            <p:cNvSpPr/>
            <p:nvPr/>
          </p:nvSpPr>
          <p:spPr>
            <a:xfrm>
              <a:off x="2627784" y="1124744"/>
              <a:ext cx="1656184" cy="936104"/>
            </a:xfrm>
            <a:prstGeom prst="rect">
              <a:avLst/>
            </a:prstGeom>
          </p:spPr>
          <p:style>
            <a:lnRef idx="2">
              <a:schemeClr val="accent6">
                <a:shade val="50000"/>
              </a:schemeClr>
            </a:lnRef>
            <a:fillRef idx="1">
              <a:schemeClr val="accent6"/>
            </a:fillRef>
            <a:effectRef idx="0">
              <a:schemeClr val="accent6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pic>
          <p:nvPicPr>
            <p:cNvPr id="16385" name="Picture 1"/>
            <p:cNvPicPr>
              <a:picLocks noChangeAspect="1" noChangeArrowheads="1"/>
            </p:cNvPicPr>
            <p:nvPr/>
          </p:nvPicPr>
          <p:blipFill>
            <a:blip r:embed="rId2" cstate="print">
              <a:clrChange>
                <a:clrFrom>
                  <a:srgbClr val="FFFFFF"/>
                </a:clrFrom>
                <a:clrTo>
                  <a:srgbClr val="FFFFFF">
                    <a:alpha val="0"/>
                  </a:srgbClr>
                </a:clrTo>
              </a:clrChange>
            </a:blip>
            <a:srcRect/>
            <a:stretch>
              <a:fillRect/>
            </a:stretch>
          </p:blipFill>
          <p:spPr bwMode="auto">
            <a:xfrm>
              <a:off x="2915816" y="1196752"/>
              <a:ext cx="1038225" cy="742950"/>
            </a:xfrm>
            <a:prstGeom prst="rect">
              <a:avLst/>
            </a:prstGeom>
            <a:noFill/>
          </p:spPr>
        </p:pic>
      </p:grpSp>
      <p:sp>
        <p:nvSpPr>
          <p:cNvPr id="12" name="Elipsa 11"/>
          <p:cNvSpPr/>
          <p:nvPr/>
        </p:nvSpPr>
        <p:spPr>
          <a:xfrm>
            <a:off x="6660232" y="1196752"/>
            <a:ext cx="648072" cy="648072"/>
          </a:xfrm>
          <a:prstGeom prst="ellipse">
            <a:avLst/>
          </a:prstGeo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6</a:t>
            </a:r>
            <a:endParaRPr lang="cs-CZ" sz="2400" b="1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899592" y="2708920"/>
            <a:ext cx="1080120" cy="461665"/>
          </a:xfrm>
          <a:prstGeom prst="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b="1" dirty="0" smtClean="0"/>
              <a:t>5:6</a:t>
            </a:r>
            <a:endParaRPr lang="cs-CZ" sz="2400" b="1" dirty="0"/>
          </a:p>
        </p:txBody>
      </p:sp>
      <p:sp>
        <p:nvSpPr>
          <p:cNvPr id="18" name="Elipsa 17"/>
          <p:cNvSpPr/>
          <p:nvPr/>
        </p:nvSpPr>
        <p:spPr>
          <a:xfrm>
            <a:off x="6660232" y="2852936"/>
            <a:ext cx="720080" cy="648072"/>
          </a:xfrm>
          <a:prstGeom prst="ellipse">
            <a:avLst/>
          </a:prstGeom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15</a:t>
            </a:r>
            <a:endParaRPr lang="cs-CZ" sz="2400" b="1" dirty="0"/>
          </a:p>
        </p:txBody>
      </p:sp>
      <p:sp>
        <p:nvSpPr>
          <p:cNvPr id="16388" name="Rectangle 4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grpSp>
        <p:nvGrpSpPr>
          <p:cNvPr id="21" name="Skupina 20"/>
          <p:cNvGrpSpPr/>
          <p:nvPr/>
        </p:nvGrpSpPr>
        <p:grpSpPr>
          <a:xfrm>
            <a:off x="2915816" y="2708920"/>
            <a:ext cx="1656184" cy="936104"/>
            <a:chOff x="2627784" y="2708920"/>
            <a:chExt cx="1656184" cy="936104"/>
          </a:xfrm>
        </p:grpSpPr>
        <p:sp>
          <p:nvSpPr>
            <p:cNvPr id="16" name="Obdélník 15"/>
            <p:cNvSpPr/>
            <p:nvPr/>
          </p:nvSpPr>
          <p:spPr>
            <a:xfrm>
              <a:off x="2627784" y="2708920"/>
              <a:ext cx="1656184" cy="936104"/>
            </a:xfrm>
            <a:prstGeom prst="rect">
              <a:avLst/>
            </a:prstGeom>
          </p:spPr>
          <p:style>
            <a:lnRef idx="2">
              <a:schemeClr val="accent5">
                <a:shade val="50000"/>
              </a:schemeClr>
            </a:lnRef>
            <a:fillRef idx="1">
              <a:schemeClr val="accent5"/>
            </a:fillRef>
            <a:effectRef idx="0">
              <a:schemeClr val="accent5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pic>
          <p:nvPicPr>
            <p:cNvPr id="16387" name="Picture 3"/>
            <p:cNvPicPr>
              <a:picLocks noChangeAspect="1" noChangeArrowheads="1"/>
            </p:cNvPicPr>
            <p:nvPr/>
          </p:nvPicPr>
          <p:blipFill>
            <a:blip r:embed="rId3" cstate="print">
              <a:clrChange>
                <a:clrFrom>
                  <a:srgbClr val="FFFFFF"/>
                </a:clrFrom>
                <a:clrTo>
                  <a:srgbClr val="FFFFFF">
                    <a:alpha val="0"/>
                  </a:srgbClr>
                </a:clrTo>
              </a:clrChange>
            </a:blip>
            <a:srcRect/>
            <a:stretch>
              <a:fillRect/>
            </a:stretch>
          </p:blipFill>
          <p:spPr bwMode="auto">
            <a:xfrm>
              <a:off x="2915816" y="2780928"/>
              <a:ext cx="1038225" cy="752475"/>
            </a:xfrm>
            <a:prstGeom prst="rect">
              <a:avLst/>
            </a:prstGeom>
            <a:noFill/>
          </p:spPr>
        </p:pic>
      </p:grpSp>
      <p:sp>
        <p:nvSpPr>
          <p:cNvPr id="22" name="TextovéPole 21"/>
          <p:cNvSpPr txBox="1"/>
          <p:nvPr/>
        </p:nvSpPr>
        <p:spPr>
          <a:xfrm>
            <a:off x="899592" y="4149080"/>
            <a:ext cx="1080120" cy="461665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b="1" dirty="0" smtClean="0"/>
              <a:t>7:9</a:t>
            </a:r>
            <a:endParaRPr lang="cs-CZ" sz="2400" b="1" dirty="0"/>
          </a:p>
        </p:txBody>
      </p:sp>
      <p:sp>
        <p:nvSpPr>
          <p:cNvPr id="23" name="Elipsa 22"/>
          <p:cNvSpPr/>
          <p:nvPr/>
        </p:nvSpPr>
        <p:spPr>
          <a:xfrm>
            <a:off x="6660232" y="4293096"/>
            <a:ext cx="720080" cy="648072"/>
          </a:xfrm>
          <a:prstGeom prst="ellipse">
            <a:avLst/>
          </a:pr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14</a:t>
            </a:r>
            <a:endParaRPr lang="cs-CZ" sz="2400" b="1" dirty="0"/>
          </a:p>
        </p:txBody>
      </p:sp>
      <p:sp>
        <p:nvSpPr>
          <p:cNvPr id="27" name="TextovéPole 26"/>
          <p:cNvSpPr txBox="1"/>
          <p:nvPr/>
        </p:nvSpPr>
        <p:spPr>
          <a:xfrm>
            <a:off x="899592" y="5589240"/>
            <a:ext cx="1080120" cy="461665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b="1" dirty="0" smtClean="0"/>
              <a:t>8:6</a:t>
            </a:r>
            <a:endParaRPr lang="cs-CZ" sz="2400" b="1" dirty="0"/>
          </a:p>
        </p:txBody>
      </p:sp>
      <p:sp>
        <p:nvSpPr>
          <p:cNvPr id="28" name="Elipsa 27"/>
          <p:cNvSpPr/>
          <p:nvPr/>
        </p:nvSpPr>
        <p:spPr>
          <a:xfrm>
            <a:off x="6660232" y="5733256"/>
            <a:ext cx="720080" cy="648072"/>
          </a:xfrm>
          <a:prstGeom prst="ellipse">
            <a:avLst/>
          </a:prstGeom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24</a:t>
            </a:r>
            <a:endParaRPr lang="cs-CZ" sz="2400" b="1" dirty="0"/>
          </a:p>
        </p:txBody>
      </p:sp>
      <p:sp>
        <p:nvSpPr>
          <p:cNvPr id="16390" name="Rectangle 6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grpSp>
        <p:nvGrpSpPr>
          <p:cNvPr id="34" name="Skupina 33"/>
          <p:cNvGrpSpPr/>
          <p:nvPr/>
        </p:nvGrpSpPr>
        <p:grpSpPr>
          <a:xfrm>
            <a:off x="2915816" y="4149080"/>
            <a:ext cx="1656184" cy="936104"/>
            <a:chOff x="2915816" y="4149080"/>
            <a:chExt cx="1656184" cy="936104"/>
          </a:xfrm>
        </p:grpSpPr>
        <p:sp>
          <p:nvSpPr>
            <p:cNvPr id="25" name="Obdélník 24"/>
            <p:cNvSpPr/>
            <p:nvPr/>
          </p:nvSpPr>
          <p:spPr>
            <a:xfrm>
              <a:off x="2915816" y="4149080"/>
              <a:ext cx="1656184" cy="936104"/>
            </a:xfrm>
            <a:prstGeom prst="rect">
              <a:avLst/>
            </a:prstGeom>
          </p:spPr>
          <p:style>
            <a:lnRef idx="2">
              <a:schemeClr val="accent2">
                <a:shade val="50000"/>
              </a:schemeClr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pic>
          <p:nvPicPr>
            <p:cNvPr id="16389" name="Picture 5"/>
            <p:cNvPicPr>
              <a:picLocks noChangeAspect="1" noChangeArrowheads="1"/>
            </p:cNvPicPr>
            <p:nvPr/>
          </p:nvPicPr>
          <p:blipFill>
            <a:blip r:embed="rId4" cstate="print">
              <a:clrChange>
                <a:clrFrom>
                  <a:srgbClr val="FFFFFF"/>
                </a:clrFrom>
                <a:clrTo>
                  <a:srgbClr val="FFFFFF">
                    <a:alpha val="0"/>
                  </a:srgbClr>
                </a:clrTo>
              </a:clrChange>
            </a:blip>
            <a:srcRect/>
            <a:stretch>
              <a:fillRect/>
            </a:stretch>
          </p:blipFill>
          <p:spPr bwMode="auto">
            <a:xfrm>
              <a:off x="3203848" y="4221088"/>
              <a:ext cx="1038225" cy="742950"/>
            </a:xfrm>
            <a:prstGeom prst="rect">
              <a:avLst/>
            </a:prstGeom>
            <a:noFill/>
          </p:spPr>
        </p:pic>
      </p:grpSp>
      <p:sp>
        <p:nvSpPr>
          <p:cNvPr id="16392" name="Rectangle 8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grpSp>
        <p:nvGrpSpPr>
          <p:cNvPr id="37" name="Skupina 36"/>
          <p:cNvGrpSpPr/>
          <p:nvPr/>
        </p:nvGrpSpPr>
        <p:grpSpPr>
          <a:xfrm>
            <a:off x="2915816" y="5589240"/>
            <a:ext cx="1656184" cy="936104"/>
            <a:chOff x="2915816" y="5589240"/>
            <a:chExt cx="1656184" cy="936104"/>
          </a:xfrm>
        </p:grpSpPr>
        <p:sp>
          <p:nvSpPr>
            <p:cNvPr id="30" name="Obdélník 29"/>
            <p:cNvSpPr/>
            <p:nvPr/>
          </p:nvSpPr>
          <p:spPr>
            <a:xfrm>
              <a:off x="2915816" y="5589240"/>
              <a:ext cx="1656184" cy="936104"/>
            </a:xfrm>
            <a:prstGeom prst="rect">
              <a:avLst/>
            </a:prstGeom>
          </p:spPr>
          <p:style>
            <a:lnRef idx="2">
              <a:schemeClr val="accent3">
                <a:shade val="50000"/>
              </a:schemeClr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pic>
          <p:nvPicPr>
            <p:cNvPr id="16391" name="Picture 7"/>
            <p:cNvPicPr>
              <a:picLocks noChangeAspect="1" noChangeArrowheads="1"/>
            </p:cNvPicPr>
            <p:nvPr/>
          </p:nvPicPr>
          <p:blipFill>
            <a:blip r:embed="rId5" cstate="print">
              <a:clrChange>
                <a:clrFrom>
                  <a:srgbClr val="FFFFFF"/>
                </a:clrFrom>
                <a:clrTo>
                  <a:srgbClr val="FFFFFF">
                    <a:alpha val="0"/>
                  </a:srgbClr>
                </a:clrTo>
              </a:clrChange>
            </a:blip>
            <a:srcRect/>
            <a:stretch>
              <a:fillRect/>
            </a:stretch>
          </p:blipFill>
          <p:spPr bwMode="auto">
            <a:xfrm>
              <a:off x="3203848" y="5661248"/>
              <a:ext cx="1038225" cy="742950"/>
            </a:xfrm>
            <a:prstGeom prst="rect">
              <a:avLst/>
            </a:prstGeom>
            <a:noFill/>
          </p:spPr>
        </p:pic>
      </p:grp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3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8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500"/>
                            </p:stCondLst>
                            <p:childTnLst>
                              <p:par>
                                <p:cTn id="20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8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3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500"/>
                            </p:stCondLst>
                            <p:childTnLst>
                              <p:par>
                                <p:cTn id="3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43" dur="5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48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9" fill="hold">
                            <p:stCondLst>
                              <p:cond delay="500"/>
                            </p:stCondLst>
                            <p:childTnLst>
                              <p:par>
                                <p:cTn id="50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2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3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58" dur="5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63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12" grpId="0" animBg="1"/>
      <p:bldP spid="14" grpId="0" animBg="1"/>
      <p:bldP spid="18" grpId="0" animBg="1"/>
      <p:bldP spid="22" grpId="0" animBg="1"/>
      <p:bldP spid="23" grpId="0" animBg="1"/>
      <p:bldP spid="27" grpId="0" animBg="1"/>
      <p:bldP spid="28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0" y="332656"/>
            <a:ext cx="9144000" cy="461665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b="1" dirty="0" smtClean="0"/>
              <a:t>Roztřiď poměry na zvětšovací a zmenšovací</a:t>
            </a:r>
            <a:endParaRPr lang="cs-CZ" sz="2400" b="1" dirty="0"/>
          </a:p>
        </p:txBody>
      </p:sp>
      <p:sp>
        <p:nvSpPr>
          <p:cNvPr id="3" name="TextovéPole 2"/>
          <p:cNvSpPr txBox="1"/>
          <p:nvPr/>
        </p:nvSpPr>
        <p:spPr>
          <a:xfrm>
            <a:off x="0" y="1527175"/>
            <a:ext cx="3131840" cy="461665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b="1" dirty="0" smtClean="0"/>
              <a:t>Zvětšuje</a:t>
            </a:r>
            <a:endParaRPr lang="cs-CZ" sz="2400" b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6012160" y="1527175"/>
            <a:ext cx="3131840" cy="461665"/>
          </a:xfrm>
          <a:prstGeom prst="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b="1" dirty="0" smtClean="0"/>
              <a:t>Zmenšuje </a:t>
            </a:r>
            <a:endParaRPr lang="cs-CZ" sz="2400" b="1" dirty="0"/>
          </a:p>
        </p:txBody>
      </p:sp>
      <p:sp>
        <p:nvSpPr>
          <p:cNvPr id="8" name="Šestiúhelník 7"/>
          <p:cNvSpPr/>
          <p:nvPr/>
        </p:nvSpPr>
        <p:spPr>
          <a:xfrm>
            <a:off x="3995936" y="2780928"/>
            <a:ext cx="1152128" cy="504056"/>
          </a:xfrm>
          <a:prstGeom prst="hexagon">
            <a:avLst/>
          </a:prstGeom>
          <a:ln w="38100"/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5:5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9" name="Šestiúhelník 8"/>
          <p:cNvSpPr/>
          <p:nvPr/>
        </p:nvSpPr>
        <p:spPr>
          <a:xfrm>
            <a:off x="3995936" y="3861048"/>
            <a:ext cx="1152128" cy="504056"/>
          </a:xfrm>
          <a:prstGeom prst="hexagon">
            <a:avLst/>
          </a:prstGeom>
          <a:ln w="38100"/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rgbClr val="7030A0"/>
                </a:solidFill>
              </a:rPr>
              <a:t>3:2</a:t>
            </a:r>
            <a:endParaRPr lang="cs-CZ" sz="2400" b="1" dirty="0">
              <a:solidFill>
                <a:srgbClr val="7030A0"/>
              </a:solidFill>
            </a:endParaRPr>
          </a:p>
        </p:txBody>
      </p:sp>
      <p:sp>
        <p:nvSpPr>
          <p:cNvPr id="10" name="Šestiúhelník 9"/>
          <p:cNvSpPr/>
          <p:nvPr/>
        </p:nvSpPr>
        <p:spPr>
          <a:xfrm>
            <a:off x="3995936" y="6209928"/>
            <a:ext cx="1152128" cy="504056"/>
          </a:xfrm>
          <a:prstGeom prst="hexagon">
            <a:avLst/>
          </a:prstGeom>
          <a:ln w="38100"/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rgbClr val="7030A0"/>
                </a:solidFill>
              </a:rPr>
              <a:t>1:50</a:t>
            </a:r>
            <a:endParaRPr lang="cs-CZ" sz="2400" b="1" dirty="0">
              <a:solidFill>
                <a:srgbClr val="7030A0"/>
              </a:solidFill>
            </a:endParaRPr>
          </a:p>
        </p:txBody>
      </p:sp>
      <p:sp>
        <p:nvSpPr>
          <p:cNvPr id="11" name="Šestiúhelník 10"/>
          <p:cNvSpPr/>
          <p:nvPr/>
        </p:nvSpPr>
        <p:spPr>
          <a:xfrm>
            <a:off x="3995936" y="3356992"/>
            <a:ext cx="1152128" cy="504056"/>
          </a:xfrm>
          <a:prstGeom prst="hexagon">
            <a:avLst/>
          </a:prstGeom>
          <a:ln w="38100"/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rgbClr val="92D050"/>
                </a:solidFill>
              </a:rPr>
              <a:t>6:11</a:t>
            </a:r>
            <a:endParaRPr lang="cs-CZ" sz="2400" b="1" dirty="0">
              <a:solidFill>
                <a:srgbClr val="92D050"/>
              </a:solidFill>
            </a:endParaRPr>
          </a:p>
        </p:txBody>
      </p:sp>
      <p:sp>
        <p:nvSpPr>
          <p:cNvPr id="12" name="Šestiúhelník 11"/>
          <p:cNvSpPr/>
          <p:nvPr/>
        </p:nvSpPr>
        <p:spPr>
          <a:xfrm>
            <a:off x="3995936" y="1628800"/>
            <a:ext cx="1152128" cy="504056"/>
          </a:xfrm>
          <a:prstGeom prst="hexagon">
            <a:avLst/>
          </a:prstGeom>
          <a:ln w="38100"/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rgbClr val="92D050"/>
                </a:solidFill>
              </a:rPr>
              <a:t>12:7</a:t>
            </a:r>
            <a:endParaRPr lang="cs-CZ" sz="2400" b="1" dirty="0">
              <a:solidFill>
                <a:srgbClr val="92D050"/>
              </a:solidFill>
            </a:endParaRPr>
          </a:p>
        </p:txBody>
      </p:sp>
      <p:sp>
        <p:nvSpPr>
          <p:cNvPr id="13" name="Šestiúhelník 12"/>
          <p:cNvSpPr/>
          <p:nvPr/>
        </p:nvSpPr>
        <p:spPr>
          <a:xfrm>
            <a:off x="3995936" y="2204864"/>
            <a:ext cx="1152128" cy="504056"/>
          </a:xfrm>
          <a:prstGeom prst="hexagon">
            <a:avLst/>
          </a:prstGeom>
          <a:ln w="38100"/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accent6">
                    <a:lumMod val="50000"/>
                  </a:schemeClr>
                </a:solidFill>
              </a:rPr>
              <a:t>3:5</a:t>
            </a:r>
            <a:endParaRPr lang="cs-CZ" sz="2400" b="1" dirty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14" name="Šestiúhelník 13"/>
          <p:cNvSpPr/>
          <p:nvPr/>
        </p:nvSpPr>
        <p:spPr>
          <a:xfrm>
            <a:off x="3995936" y="980728"/>
            <a:ext cx="1152128" cy="504056"/>
          </a:xfrm>
          <a:prstGeom prst="hexagon">
            <a:avLst/>
          </a:prstGeom>
          <a:ln w="38100"/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accent6">
                    <a:lumMod val="50000"/>
                  </a:schemeClr>
                </a:solidFill>
              </a:rPr>
              <a:t>6:10</a:t>
            </a:r>
            <a:endParaRPr lang="cs-CZ" sz="2400" b="1" dirty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15" name="Šestiúhelník 14"/>
          <p:cNvSpPr/>
          <p:nvPr/>
        </p:nvSpPr>
        <p:spPr>
          <a:xfrm>
            <a:off x="3995936" y="5589240"/>
            <a:ext cx="1152128" cy="504056"/>
          </a:xfrm>
          <a:prstGeom prst="hexagon">
            <a:avLst/>
          </a:prstGeom>
          <a:ln w="38100"/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accent6">
                    <a:lumMod val="50000"/>
                  </a:schemeClr>
                </a:solidFill>
              </a:rPr>
              <a:t>7:11</a:t>
            </a:r>
            <a:endParaRPr lang="cs-CZ" sz="2400" b="1" dirty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16" name="Šestiúhelník 15"/>
          <p:cNvSpPr/>
          <p:nvPr/>
        </p:nvSpPr>
        <p:spPr>
          <a:xfrm>
            <a:off x="3995936" y="5013176"/>
            <a:ext cx="1152128" cy="504056"/>
          </a:xfrm>
          <a:prstGeom prst="hexagon">
            <a:avLst/>
          </a:prstGeom>
          <a:ln w="38100"/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accent6">
                    <a:lumMod val="50000"/>
                  </a:schemeClr>
                </a:solidFill>
              </a:rPr>
              <a:t>3:1</a:t>
            </a:r>
            <a:endParaRPr lang="cs-CZ" sz="2400" b="1" dirty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18" name="Šestiúhelník 17"/>
          <p:cNvSpPr/>
          <p:nvPr/>
        </p:nvSpPr>
        <p:spPr>
          <a:xfrm>
            <a:off x="3995936" y="4437112"/>
            <a:ext cx="1152128" cy="504056"/>
          </a:xfrm>
          <a:prstGeom prst="hexagon">
            <a:avLst/>
          </a:prstGeom>
          <a:ln w="38100"/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rgbClr val="00B0F0"/>
                </a:solidFill>
              </a:rPr>
              <a:t>5:4</a:t>
            </a:r>
            <a:endParaRPr lang="cs-CZ" sz="2400" b="1" dirty="0">
              <a:solidFill>
                <a:srgbClr val="00B0F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5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-4.9734E-6 L 0.31493 0.20472 " pathEditMode="relative" rAng="0" ptsTypes="AA">
                                      <p:cBhvr>
                                        <p:cTn id="6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57" y="10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35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4.80222E-6 L -0.31493 0.12051 " pathEditMode="relative" rAng="0" ptsTypes="AA">
                                      <p:cBhvr>
                                        <p:cTn id="10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57" y="6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5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-3.34259E-6 L 0.31493 0.1418 " pathEditMode="relative" rAng="0" ptsTypes="AA">
                                      <p:cBhvr>
                                        <p:cTn id="14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57" y="71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8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18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35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-2.27388E-6 L 0.31493 0.07888 " pathEditMode="relative" rAng="0" ptsTypes="AA">
                                      <p:cBhvr>
                                        <p:cTn id="22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57" y="39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35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-2.30164E-6 L -0.31493 -0.0997 " pathEditMode="relative" rAng="0" ptsTypes="AA">
                                      <p:cBhvr>
                                        <p:cTn id="26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57" y="-5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35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-1.76729E-6 L -0.31493 -0.07865 " pathEditMode="relative" rAng="0" ptsTypes="AA">
                                      <p:cBhvr>
                                        <p:cTn id="30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57" y="-39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35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8.79019E-8 L -0.31493 -0.0576 " pathEditMode="relative" rAng="0" ptsTypes="AA">
                                      <p:cBhvr>
                                        <p:cTn id="34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57" y="-29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35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6.22253E-7 L 0.31493 -0.14157 " pathEditMode="relative" rAng="0" ptsTypes="AA">
                                      <p:cBhvr>
                                        <p:cTn id="38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57" y="-71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35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4.17303E-6 L 0.31493 -0.127 " pathEditMode="relative" rAng="0" ptsTypes="AA">
                                      <p:cBhvr>
                                        <p:cTn id="42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57" y="-64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animBg="1"/>
      <p:bldP spid="9" grpId="0" animBg="1"/>
      <p:bldP spid="10" grpId="0" animBg="1"/>
      <p:bldP spid="11" grpId="0" animBg="1"/>
      <p:bldP spid="12" grpId="0" animBg="1"/>
      <p:bldP spid="13" grpId="0" animBg="1"/>
      <p:bldP spid="14" grpId="0" animBg="1"/>
      <p:bldP spid="15" grpId="0" animBg="1"/>
      <p:bldP spid="16" grpId="0" animBg="1"/>
      <p:bldP spid="18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0" y="332656"/>
            <a:ext cx="9144000" cy="830997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b="1" dirty="0" smtClean="0"/>
              <a:t>Změň číslo 24 v poměru 3:8. Vyber, zda poměr zvětšuje, nebo zmenšuje.</a:t>
            </a:r>
            <a:endParaRPr lang="cs-CZ" sz="2400" b="1" dirty="0"/>
          </a:p>
        </p:txBody>
      </p:sp>
      <p:sp>
        <p:nvSpPr>
          <p:cNvPr id="3" name="TextovéPole 2"/>
          <p:cNvSpPr txBox="1"/>
          <p:nvPr/>
        </p:nvSpPr>
        <p:spPr>
          <a:xfrm>
            <a:off x="1511660" y="1493785"/>
            <a:ext cx="2006715" cy="461665"/>
          </a:xfrm>
          <a:prstGeom prst="rect">
            <a:avLst/>
          </a:prstGeom>
        </p:spPr>
        <p:style>
          <a:lnRef idx="1">
            <a:schemeClr val="accent5"/>
          </a:lnRef>
          <a:fillRef idx="3">
            <a:schemeClr val="accent5"/>
          </a:fillRef>
          <a:effectRef idx="2">
            <a:schemeClr val="accent5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b="1" dirty="0" smtClean="0"/>
              <a:t>zvětšuje</a:t>
            </a:r>
            <a:endParaRPr lang="cs-CZ" sz="2400" b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5112060" y="1493785"/>
            <a:ext cx="2006715" cy="461665"/>
          </a:xfrm>
          <a:prstGeom prst="rect">
            <a:avLst/>
          </a:prstGeom>
        </p:spPr>
        <p:style>
          <a:lnRef idx="1">
            <a:schemeClr val="accent5"/>
          </a:lnRef>
          <a:fillRef idx="3">
            <a:schemeClr val="accent5"/>
          </a:fillRef>
          <a:effectRef idx="2">
            <a:schemeClr val="accent5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b="1" dirty="0" smtClean="0"/>
              <a:t>zmenšuje</a:t>
            </a:r>
            <a:endParaRPr lang="cs-CZ" sz="2400" b="1" dirty="0"/>
          </a:p>
        </p:txBody>
      </p:sp>
      <p:sp>
        <p:nvSpPr>
          <p:cNvPr id="8" name="Elipsa 7"/>
          <p:cNvSpPr/>
          <p:nvPr/>
        </p:nvSpPr>
        <p:spPr>
          <a:xfrm>
            <a:off x="926595" y="2348880"/>
            <a:ext cx="720080" cy="648072"/>
          </a:xfrm>
          <a:prstGeom prst="ellipse">
            <a:avLst/>
          </a:prstGeom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10</a:t>
            </a:r>
            <a:endParaRPr lang="cs-CZ" sz="2400" b="1" dirty="0"/>
          </a:p>
        </p:txBody>
      </p:sp>
      <p:sp>
        <p:nvSpPr>
          <p:cNvPr id="9" name="Elipsa 8"/>
          <p:cNvSpPr/>
          <p:nvPr/>
        </p:nvSpPr>
        <p:spPr>
          <a:xfrm>
            <a:off x="7182290" y="2348880"/>
            <a:ext cx="720080" cy="648072"/>
          </a:xfrm>
          <a:prstGeom prst="ellipse">
            <a:avLst/>
          </a:prstGeom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24</a:t>
            </a:r>
            <a:endParaRPr lang="cs-CZ" sz="2400" b="1" dirty="0"/>
          </a:p>
        </p:txBody>
      </p:sp>
      <p:sp>
        <p:nvSpPr>
          <p:cNvPr id="10" name="Elipsa 9"/>
          <p:cNvSpPr/>
          <p:nvPr/>
        </p:nvSpPr>
        <p:spPr>
          <a:xfrm>
            <a:off x="4932040" y="2348880"/>
            <a:ext cx="720080" cy="648072"/>
          </a:xfrm>
          <a:prstGeom prst="ellipse">
            <a:avLst/>
          </a:prstGeom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72</a:t>
            </a:r>
            <a:endParaRPr lang="cs-CZ" sz="2400" b="1" dirty="0"/>
          </a:p>
        </p:txBody>
      </p:sp>
      <p:sp>
        <p:nvSpPr>
          <p:cNvPr id="11" name="Elipsa 10"/>
          <p:cNvSpPr/>
          <p:nvPr/>
        </p:nvSpPr>
        <p:spPr>
          <a:xfrm>
            <a:off x="2906815" y="2348880"/>
            <a:ext cx="720080" cy="648072"/>
          </a:xfrm>
          <a:prstGeom prst="ellipse">
            <a:avLst/>
          </a:prstGeom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9</a:t>
            </a:r>
            <a:endParaRPr lang="cs-CZ" sz="2400" b="1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0" y="3429000"/>
            <a:ext cx="9144000" cy="830997"/>
          </a:xfrm>
          <a:prstGeom prst="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b="1" dirty="0" smtClean="0"/>
              <a:t>Změň číslo 48 v poměru 13:12. Vyber, zda poměr zvětšuje, nebo zmenšuje.</a:t>
            </a:r>
            <a:endParaRPr lang="cs-CZ" sz="2400" b="1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1511660" y="4590129"/>
            <a:ext cx="2006715" cy="461665"/>
          </a:xfrm>
          <a:prstGeom prst="rect">
            <a:avLst/>
          </a:prstGeom>
        </p:spPr>
        <p:style>
          <a:lnRef idx="1">
            <a:schemeClr val="accent6"/>
          </a:lnRef>
          <a:fillRef idx="3">
            <a:schemeClr val="accent6"/>
          </a:fillRef>
          <a:effectRef idx="2">
            <a:schemeClr val="accent6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b="1" dirty="0" smtClean="0"/>
              <a:t>zvětšuje</a:t>
            </a:r>
            <a:endParaRPr lang="cs-CZ" sz="2400" b="1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5112060" y="4590129"/>
            <a:ext cx="2006715" cy="461665"/>
          </a:xfrm>
          <a:prstGeom prst="rect">
            <a:avLst/>
          </a:prstGeom>
        </p:spPr>
        <p:style>
          <a:lnRef idx="1">
            <a:schemeClr val="accent6"/>
          </a:lnRef>
          <a:fillRef idx="3">
            <a:schemeClr val="accent6"/>
          </a:fillRef>
          <a:effectRef idx="2">
            <a:schemeClr val="accent6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b="1" dirty="0" smtClean="0"/>
              <a:t>zmenšuje</a:t>
            </a:r>
            <a:endParaRPr lang="cs-CZ" sz="2400" b="1" dirty="0"/>
          </a:p>
        </p:txBody>
      </p:sp>
      <p:sp>
        <p:nvSpPr>
          <p:cNvPr id="15" name="Elipsa 14"/>
          <p:cNvSpPr/>
          <p:nvPr/>
        </p:nvSpPr>
        <p:spPr>
          <a:xfrm>
            <a:off x="926595" y="5445224"/>
            <a:ext cx="720080" cy="648072"/>
          </a:xfrm>
          <a:prstGeom prst="ellipse">
            <a:avLst/>
          </a:prstGeo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64</a:t>
            </a:r>
            <a:endParaRPr lang="cs-CZ" sz="2400" b="1" dirty="0"/>
          </a:p>
        </p:txBody>
      </p:sp>
      <p:sp>
        <p:nvSpPr>
          <p:cNvPr id="16" name="Elipsa 15"/>
          <p:cNvSpPr/>
          <p:nvPr/>
        </p:nvSpPr>
        <p:spPr>
          <a:xfrm>
            <a:off x="2816805" y="5454225"/>
            <a:ext cx="720080" cy="648072"/>
          </a:xfrm>
          <a:prstGeom prst="ellipse">
            <a:avLst/>
          </a:prstGeo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42</a:t>
            </a:r>
            <a:endParaRPr lang="cs-CZ" sz="2400" b="1" dirty="0"/>
          </a:p>
        </p:txBody>
      </p:sp>
      <p:sp>
        <p:nvSpPr>
          <p:cNvPr id="17" name="Elipsa 16"/>
          <p:cNvSpPr/>
          <p:nvPr/>
        </p:nvSpPr>
        <p:spPr>
          <a:xfrm>
            <a:off x="4932040" y="5445224"/>
            <a:ext cx="720080" cy="648072"/>
          </a:xfrm>
          <a:prstGeom prst="ellipse">
            <a:avLst/>
          </a:prstGeo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50</a:t>
            </a:r>
            <a:endParaRPr lang="cs-CZ" sz="2400" b="1" dirty="0"/>
          </a:p>
        </p:txBody>
      </p:sp>
      <p:sp>
        <p:nvSpPr>
          <p:cNvPr id="18" name="Elipsa 17"/>
          <p:cNvSpPr/>
          <p:nvPr/>
        </p:nvSpPr>
        <p:spPr>
          <a:xfrm>
            <a:off x="7137285" y="5454225"/>
            <a:ext cx="720080" cy="648072"/>
          </a:xfrm>
          <a:prstGeom prst="ellipse">
            <a:avLst/>
          </a:prstGeo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52</a:t>
            </a:r>
            <a:endParaRPr lang="cs-CZ" sz="2400" b="1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2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0" presetClass="entr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10" presetClass="entr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2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10" presetClass="entr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2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10" presetClass="entr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2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26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" fill="hold">
                      <p:stCondLst>
                        <p:cond delay="0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32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>
                                      <p:cBhvr override="childStyle">
                                        <p:cTn id="30" dur="1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  <p:animClr clrSpc="rgb">
                                      <p:cBhvr>
                                        <p:cTn id="31" dur="1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  <p:set>
                                      <p:cBhvr>
                                        <p:cTn id="32" dur="1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3" dur="1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  <p:animRot by="120000">
                                      <p:cBhvr>
                                        <p:cTn id="34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5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36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7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38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seq concurrent="1" nextAc="seek">
              <p:cTn id="39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0" fill="hold">
                      <p:stCondLst>
                        <p:cond delay="0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32" presetClass="emph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>
                                      <p:cBhvr override="childStyle">
                                        <p:cTn id="43" dur="1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  <p:animClr clrSpc="rgb">
                                      <p:cBhvr>
                                        <p:cTn id="44" dur="1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  <p:set>
                                      <p:cBhvr>
                                        <p:cTn id="45" dur="1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46" dur="1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  <p:animRot by="120000">
                                      <p:cBhvr>
                                        <p:cTn id="47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48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49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50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51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52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3" fill="hold">
                      <p:stCondLst>
                        <p:cond delay="0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21" presetClass="emph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hsl">
                                      <p:cBhvr override="childStyle">
                                        <p:cTn id="56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animClr clrSpc="hsl">
                                      <p:cBhvr>
                                        <p:cTn id="57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animClr clrSpc="hsl">
                                      <p:cBhvr>
                                        <p:cTn id="58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set>
                                      <p:cBhvr>
                                        <p:cTn id="59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60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1" fill="hold">
                      <p:stCondLst>
                        <p:cond delay="0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32" presetClass="emph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>
                                      <p:cBhvr override="childStyle">
                                        <p:cTn id="64" dur="1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  <p:animClr clrSpc="rgb">
                                      <p:cBhvr>
                                        <p:cTn id="65" dur="1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  <p:set>
                                      <p:cBhvr>
                                        <p:cTn id="66" dur="1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67" dur="1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  <p:animRot by="120000">
                                      <p:cBhvr>
                                        <p:cTn id="68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69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70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71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72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73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4" fill="hold">
                      <p:stCondLst>
                        <p:cond delay="0"/>
                      </p:stCondLst>
                      <p:childTnLst>
                        <p:par>
                          <p:cTn id="75" fill="hold">
                            <p:stCondLst>
                              <p:cond delay="0"/>
                            </p:stCondLst>
                            <p:childTnLst>
                              <p:par>
                                <p:cTn id="76" presetID="32" presetClass="emph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>
                                      <p:cBhvr override="childStyle">
                                        <p:cTn id="77" dur="1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  <p:animClr clrSpc="rgb">
                                      <p:cBhvr>
                                        <p:cTn id="78" dur="1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  <p:set>
                                      <p:cBhvr>
                                        <p:cTn id="79" dur="1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80" dur="1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  <p:animRot by="120000">
                                      <p:cBhvr>
                                        <p:cTn id="81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82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83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84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85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86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7" fill="hold">
                      <p:stCondLst>
                        <p:cond delay="0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21" presetClass="emph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hsl">
                                      <p:cBhvr override="childStyle">
                                        <p:cTn id="90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animClr clrSpc="hsl">
                                      <p:cBhvr>
                                        <p:cTn id="91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animClr clrSpc="hsl">
                                      <p:cBhvr>
                                        <p:cTn id="92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set>
                                      <p:cBhvr>
                                        <p:cTn id="9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94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5" fill="hold">
                      <p:stCondLst>
                        <p:cond delay="0"/>
                      </p:stCondLst>
                      <p:childTnLst>
                        <p:par>
                          <p:cTn id="96" fill="hold">
                            <p:stCondLst>
                              <p:cond delay="0"/>
                            </p:stCondLst>
                            <p:childTnLst>
                              <p:par>
                                <p:cTn id="97" presetID="21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hsl">
                                      <p:cBhvr override="childStyle">
                                        <p:cTn id="98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animClr clrSpc="hsl">
                                      <p:cBhvr>
                                        <p:cTn id="99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animClr clrSpc="hsl">
                                      <p:cBhvr>
                                        <p:cTn id="100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set>
                                      <p:cBhvr>
                                        <p:cTn id="101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102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3" fill="hold">
                      <p:stCondLst>
                        <p:cond delay="0"/>
                      </p:stCondLst>
                      <p:childTnLst>
                        <p:par>
                          <p:cTn id="104" fill="hold">
                            <p:stCondLst>
                              <p:cond delay="0"/>
                            </p:stCondLst>
                            <p:childTnLst>
                              <p:par>
                                <p:cTn id="105" presetID="32" presetClass="emph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>
                                      <p:cBhvr override="childStyle">
                                        <p:cTn id="106" dur="1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DA9734"/>
                                      </p:to>
                                    </p:animClr>
                                    <p:animClr clrSpc="rgb">
                                      <p:cBhvr>
                                        <p:cTn id="107" dur="1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DA9734"/>
                                      </p:to>
                                    </p:animClr>
                                    <p:set>
                                      <p:cBhvr>
                                        <p:cTn id="108" dur="1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09" dur="1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  <p:animRot by="120000">
                                      <p:cBhvr>
                                        <p:cTn id="110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11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112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13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14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115" restart="whenNotActive" fill="hold" evtFilter="cancelBubble" nodeType="interactiveSeq">
                <p:stCondLst>
                  <p:cond evt="onClick" delay="0">
                    <p:tgtEl>
                      <p:spTgt spid="1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6" fill="hold">
                      <p:stCondLst>
                        <p:cond delay="0"/>
                      </p:stCondLst>
                      <p:childTnLst>
                        <p:par>
                          <p:cTn id="117" fill="hold">
                            <p:stCondLst>
                              <p:cond delay="0"/>
                            </p:stCondLst>
                            <p:childTnLst>
                              <p:par>
                                <p:cTn id="118" presetID="21" presetClass="emph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hsl">
                                      <p:cBhvr override="childStyle">
                                        <p:cTn id="119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animClr clrSpc="hsl">
                                      <p:cBhvr>
                                        <p:cTn id="120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animClr clrSpc="hsl">
                                      <p:cBhvr>
                                        <p:cTn id="121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set>
                                      <p:cBhvr>
                                        <p:cTn id="122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"/>
                  </p:tgtEl>
                </p:cond>
              </p:nextCondLst>
            </p:seq>
            <p:seq concurrent="1" nextAc="seek">
              <p:cTn id="123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4" fill="hold">
                      <p:stCondLst>
                        <p:cond delay="0"/>
                      </p:stCondLst>
                      <p:childTnLst>
                        <p:par>
                          <p:cTn id="125" fill="hold">
                            <p:stCondLst>
                              <p:cond delay="0"/>
                            </p:stCondLst>
                            <p:childTnLst>
                              <p:par>
                                <p:cTn id="126" presetID="32" presetClass="emph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>
                                      <p:cBhvr override="childStyle">
                                        <p:cTn id="127" dur="1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DA9734"/>
                                      </p:to>
                                    </p:animClr>
                                    <p:animClr clrSpc="rgb">
                                      <p:cBhvr>
                                        <p:cTn id="128" dur="1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DA9734"/>
                                      </p:to>
                                    </p:animClr>
                                    <p:set>
                                      <p:cBhvr>
                                        <p:cTn id="129" dur="1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30" dur="1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  <p:animRot by="120000">
                                      <p:cBhvr>
                                        <p:cTn id="131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32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133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34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35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136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7" fill="hold">
                      <p:stCondLst>
                        <p:cond delay="0"/>
                      </p:stCondLst>
                      <p:childTnLst>
                        <p:par>
                          <p:cTn id="138" fill="hold">
                            <p:stCondLst>
                              <p:cond delay="0"/>
                            </p:stCondLst>
                            <p:childTnLst>
                              <p:par>
                                <p:cTn id="139" presetID="32" presetClass="emph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>
                                      <p:cBhvr override="childStyle">
                                        <p:cTn id="140" dur="1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DA9734"/>
                                      </p:to>
                                    </p:animClr>
                                    <p:animClr clrSpc="rgb">
                                      <p:cBhvr>
                                        <p:cTn id="141" dur="1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DA9734"/>
                                      </p:to>
                                    </p:animClr>
                                    <p:set>
                                      <p:cBhvr>
                                        <p:cTn id="142" dur="1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43" dur="1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  <p:animRot by="120000">
                                      <p:cBhvr>
                                        <p:cTn id="144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45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146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47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48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seq concurrent="1" nextAc="seek">
              <p:cTn id="149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0" fill="hold">
                      <p:stCondLst>
                        <p:cond delay="0"/>
                      </p:stCondLst>
                      <p:childTnLst>
                        <p:par>
                          <p:cTn id="151" fill="hold">
                            <p:stCondLst>
                              <p:cond delay="0"/>
                            </p:stCondLst>
                            <p:childTnLst>
                              <p:par>
                                <p:cTn id="152" presetID="32" presetClass="emph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>
                                      <p:cBhvr override="childStyle">
                                        <p:cTn id="153" dur="1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DA9734"/>
                                      </p:to>
                                    </p:animClr>
                                    <p:animClr clrSpc="rgb">
                                      <p:cBhvr>
                                        <p:cTn id="154" dur="1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DA9734"/>
                                      </p:to>
                                    </p:animClr>
                                    <p:set>
                                      <p:cBhvr>
                                        <p:cTn id="155" dur="1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56" dur="1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  <p:animRot by="120000">
                                      <p:cBhvr>
                                        <p:cTn id="157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58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159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60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61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</p:childTnLst>
        </p:cTn>
      </p:par>
    </p:tnLst>
    <p:bldLst>
      <p:bldP spid="3" grpId="0" animBg="1"/>
      <p:bldP spid="7" grpId="0" animBg="1"/>
      <p:bldP spid="8" grpId="0" animBg="1"/>
      <p:bldP spid="9" grpId="0" animBg="1"/>
      <p:bldP spid="10" grpId="0" animBg="1"/>
      <p:bldP spid="11" grpId="0" animBg="1"/>
      <p:bldP spid="12" grpId="0" animBg="1"/>
      <p:bldP spid="13" grpId="0" animBg="1"/>
      <p:bldP spid="13" grpId="1" animBg="1"/>
      <p:bldP spid="14" grpId="0" animBg="1"/>
      <p:bldP spid="14" grpId="1" animBg="1"/>
      <p:bldP spid="15" grpId="0" animBg="1"/>
      <p:bldP spid="15" grpId="1" animBg="1"/>
      <p:bldP spid="16" grpId="0" animBg="1"/>
      <p:bldP spid="16" grpId="1" animBg="1"/>
      <p:bldP spid="17" grpId="0" animBg="1"/>
      <p:bldP spid="17" grpId="1" animBg="1"/>
      <p:bldP spid="18" grpId="0" animBg="1"/>
      <p:bldP spid="18" grpId="1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0" y="332656"/>
            <a:ext cx="9144000" cy="830997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b="1" dirty="0" smtClean="0"/>
              <a:t>Změň číslo 45 v poměru 5:9. Vyber, zda poměr zvětšuje, nebo zmenšuje.</a:t>
            </a:r>
            <a:endParaRPr lang="cs-CZ" sz="2400" b="1" dirty="0"/>
          </a:p>
        </p:txBody>
      </p:sp>
      <p:sp>
        <p:nvSpPr>
          <p:cNvPr id="3" name="TextovéPole 2"/>
          <p:cNvSpPr txBox="1"/>
          <p:nvPr/>
        </p:nvSpPr>
        <p:spPr>
          <a:xfrm>
            <a:off x="1511660" y="1493785"/>
            <a:ext cx="2006715" cy="461665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b="1" dirty="0" smtClean="0"/>
              <a:t>zvětšuje</a:t>
            </a:r>
            <a:endParaRPr lang="cs-CZ" sz="2400" b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5112060" y="1493785"/>
            <a:ext cx="2006715" cy="461665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b="1" dirty="0" smtClean="0"/>
              <a:t>zmenšuje</a:t>
            </a:r>
            <a:endParaRPr lang="cs-CZ" sz="2400" b="1" dirty="0"/>
          </a:p>
        </p:txBody>
      </p:sp>
      <p:sp>
        <p:nvSpPr>
          <p:cNvPr id="8" name="Elipsa 7"/>
          <p:cNvSpPr/>
          <p:nvPr/>
        </p:nvSpPr>
        <p:spPr>
          <a:xfrm>
            <a:off x="926595" y="2348880"/>
            <a:ext cx="720080" cy="648072"/>
          </a:xfrm>
          <a:prstGeom prst="ellipse">
            <a:avLst/>
          </a:prstGeom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81</a:t>
            </a:r>
            <a:endParaRPr lang="cs-CZ" sz="2400" b="1" dirty="0"/>
          </a:p>
        </p:txBody>
      </p:sp>
      <p:sp>
        <p:nvSpPr>
          <p:cNvPr id="9" name="Elipsa 8"/>
          <p:cNvSpPr/>
          <p:nvPr/>
        </p:nvSpPr>
        <p:spPr>
          <a:xfrm>
            <a:off x="7182290" y="2348880"/>
            <a:ext cx="720080" cy="648072"/>
          </a:xfrm>
          <a:prstGeom prst="ellipse">
            <a:avLst/>
          </a:prstGeom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36</a:t>
            </a:r>
            <a:endParaRPr lang="cs-CZ" sz="2400" b="1" dirty="0"/>
          </a:p>
        </p:txBody>
      </p:sp>
      <p:sp>
        <p:nvSpPr>
          <p:cNvPr id="10" name="Elipsa 9"/>
          <p:cNvSpPr/>
          <p:nvPr/>
        </p:nvSpPr>
        <p:spPr>
          <a:xfrm>
            <a:off x="2906815" y="2348880"/>
            <a:ext cx="720080" cy="648072"/>
          </a:xfrm>
          <a:prstGeom prst="ellipse">
            <a:avLst/>
          </a:prstGeom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52</a:t>
            </a:r>
            <a:endParaRPr lang="cs-CZ" sz="2400" b="1" dirty="0"/>
          </a:p>
        </p:txBody>
      </p:sp>
      <p:sp>
        <p:nvSpPr>
          <p:cNvPr id="11" name="Elipsa 10"/>
          <p:cNvSpPr/>
          <p:nvPr/>
        </p:nvSpPr>
        <p:spPr>
          <a:xfrm>
            <a:off x="5202070" y="2348880"/>
            <a:ext cx="720080" cy="648072"/>
          </a:xfrm>
          <a:prstGeom prst="ellipse">
            <a:avLst/>
          </a:prstGeom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25</a:t>
            </a:r>
            <a:endParaRPr lang="cs-CZ" sz="2400" b="1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0" y="3429000"/>
            <a:ext cx="9144000" cy="830997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b="1" dirty="0" smtClean="0"/>
              <a:t>Změň číslo 36 v poměru 5:4. Vyber, zda poměr zvětšuje, nebo zmenšuje.</a:t>
            </a:r>
            <a:endParaRPr lang="cs-CZ" sz="2400" b="1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1511660" y="4590129"/>
            <a:ext cx="2006715" cy="461665"/>
          </a:xfrm>
          <a:prstGeom prst="rect">
            <a:avLst/>
          </a:prstGeom>
        </p:spPr>
        <p:style>
          <a:lnRef idx="1">
            <a:schemeClr val="accent4"/>
          </a:lnRef>
          <a:fillRef idx="3">
            <a:schemeClr val="accent4"/>
          </a:fillRef>
          <a:effectRef idx="2">
            <a:schemeClr val="accent4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b="1" dirty="0" smtClean="0"/>
              <a:t>zvětšuje</a:t>
            </a:r>
            <a:endParaRPr lang="cs-CZ" sz="2400" b="1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5112060" y="4590129"/>
            <a:ext cx="2006715" cy="461665"/>
          </a:xfrm>
          <a:prstGeom prst="rect">
            <a:avLst/>
          </a:prstGeom>
        </p:spPr>
        <p:style>
          <a:lnRef idx="1">
            <a:schemeClr val="accent4"/>
          </a:lnRef>
          <a:fillRef idx="3">
            <a:schemeClr val="accent4"/>
          </a:fillRef>
          <a:effectRef idx="2">
            <a:schemeClr val="accent4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b="1" dirty="0" smtClean="0"/>
              <a:t>zmenšuje</a:t>
            </a:r>
            <a:endParaRPr lang="cs-CZ" sz="2400" b="1" dirty="0"/>
          </a:p>
        </p:txBody>
      </p:sp>
      <p:sp>
        <p:nvSpPr>
          <p:cNvPr id="15" name="Elipsa 14"/>
          <p:cNvSpPr/>
          <p:nvPr/>
        </p:nvSpPr>
        <p:spPr>
          <a:xfrm>
            <a:off x="7092280" y="5454225"/>
            <a:ext cx="720080" cy="648072"/>
          </a:xfrm>
          <a:prstGeom prst="ellipse">
            <a:avLst/>
          </a:prstGeom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64</a:t>
            </a:r>
            <a:endParaRPr lang="cs-CZ" sz="2400" b="1" dirty="0"/>
          </a:p>
        </p:txBody>
      </p:sp>
      <p:sp>
        <p:nvSpPr>
          <p:cNvPr id="16" name="Elipsa 15"/>
          <p:cNvSpPr/>
          <p:nvPr/>
        </p:nvSpPr>
        <p:spPr>
          <a:xfrm>
            <a:off x="2816805" y="5454225"/>
            <a:ext cx="720080" cy="648072"/>
          </a:xfrm>
          <a:prstGeom prst="ellipse">
            <a:avLst/>
          </a:prstGeom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16</a:t>
            </a:r>
            <a:endParaRPr lang="cs-CZ" sz="2400" b="1" dirty="0"/>
          </a:p>
        </p:txBody>
      </p:sp>
      <p:sp>
        <p:nvSpPr>
          <p:cNvPr id="17" name="Elipsa 16"/>
          <p:cNvSpPr/>
          <p:nvPr/>
        </p:nvSpPr>
        <p:spPr>
          <a:xfrm>
            <a:off x="4932040" y="5445224"/>
            <a:ext cx="720080" cy="648072"/>
          </a:xfrm>
          <a:prstGeom prst="ellipse">
            <a:avLst/>
          </a:prstGeom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20</a:t>
            </a:r>
            <a:endParaRPr lang="cs-CZ" sz="2400" b="1" dirty="0"/>
          </a:p>
        </p:txBody>
      </p:sp>
      <p:sp>
        <p:nvSpPr>
          <p:cNvPr id="18" name="Elipsa 17"/>
          <p:cNvSpPr/>
          <p:nvPr/>
        </p:nvSpPr>
        <p:spPr>
          <a:xfrm>
            <a:off x="881590" y="5454225"/>
            <a:ext cx="720080" cy="648072"/>
          </a:xfrm>
          <a:prstGeom prst="ellipse">
            <a:avLst/>
          </a:prstGeom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45</a:t>
            </a:r>
            <a:endParaRPr lang="cs-CZ" sz="2400" b="1" dirty="0"/>
          </a:p>
        </p:txBody>
      </p:sp>
      <p:sp>
        <p:nvSpPr>
          <p:cNvPr id="19" name="Veselý obličej 18"/>
          <p:cNvSpPr/>
          <p:nvPr/>
        </p:nvSpPr>
        <p:spPr>
          <a:xfrm>
            <a:off x="8667455" y="6444335"/>
            <a:ext cx="360040" cy="315035"/>
          </a:xfrm>
          <a:prstGeom prst="smileyFace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0" presetClass="entr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2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10" presetClass="entr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2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10" presetClass="entr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2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10" presetClass="entr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2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10" presetClass="entr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2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26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" fill="hold">
                      <p:stCondLst>
                        <p:cond delay="0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32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>
                                      <p:cBhvr override="childStyle">
                                        <p:cTn id="30" dur="1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40CC61"/>
                                      </p:to>
                                    </p:animClr>
                                    <p:animClr clrSpc="rgb">
                                      <p:cBhvr>
                                        <p:cTn id="31" dur="1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40CC61"/>
                                      </p:to>
                                    </p:animClr>
                                    <p:set>
                                      <p:cBhvr>
                                        <p:cTn id="32" dur="1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3" dur="1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  <p:animRot by="120000">
                                      <p:cBhvr>
                                        <p:cTn id="34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5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36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7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38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seq concurrent="1" nextAc="seek">
              <p:cTn id="39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0" fill="hold">
                      <p:stCondLst>
                        <p:cond delay="0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32" presetClass="emph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>
                                      <p:cBhvr override="childStyle">
                                        <p:cTn id="43" dur="1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40CC61"/>
                                      </p:to>
                                    </p:animClr>
                                    <p:animClr clrSpc="rgb">
                                      <p:cBhvr>
                                        <p:cTn id="44" dur="1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40CC61"/>
                                      </p:to>
                                    </p:animClr>
                                    <p:set>
                                      <p:cBhvr>
                                        <p:cTn id="45" dur="1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46" dur="1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  <p:animRot by="120000">
                                      <p:cBhvr>
                                        <p:cTn id="47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48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49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50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51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52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3" fill="hold">
                      <p:stCondLst>
                        <p:cond delay="0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21" presetClass="emph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hsl">
                                      <p:cBhvr override="childStyle">
                                        <p:cTn id="56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animClr clrSpc="hsl">
                                      <p:cBhvr>
                                        <p:cTn id="57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animClr clrSpc="hsl">
                                      <p:cBhvr>
                                        <p:cTn id="58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set>
                                      <p:cBhvr>
                                        <p:cTn id="59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60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1" fill="hold">
                      <p:stCondLst>
                        <p:cond delay="0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32" presetClass="emph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>
                                      <p:cBhvr override="childStyle">
                                        <p:cTn id="64" dur="1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40CC61"/>
                                      </p:to>
                                    </p:animClr>
                                    <p:animClr clrSpc="rgb">
                                      <p:cBhvr>
                                        <p:cTn id="65" dur="1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40CC61"/>
                                      </p:to>
                                    </p:animClr>
                                    <p:set>
                                      <p:cBhvr>
                                        <p:cTn id="66" dur="1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67" dur="1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  <p:animRot by="120000">
                                      <p:cBhvr>
                                        <p:cTn id="68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69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70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71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72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73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4" fill="hold">
                      <p:stCondLst>
                        <p:cond delay="0"/>
                      </p:stCondLst>
                      <p:childTnLst>
                        <p:par>
                          <p:cTn id="75" fill="hold">
                            <p:stCondLst>
                              <p:cond delay="0"/>
                            </p:stCondLst>
                            <p:childTnLst>
                              <p:par>
                                <p:cTn id="76" presetID="32" presetClass="emph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>
                                      <p:cBhvr override="childStyle">
                                        <p:cTn id="77" dur="1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40CC61"/>
                                      </p:to>
                                    </p:animClr>
                                    <p:animClr clrSpc="rgb">
                                      <p:cBhvr>
                                        <p:cTn id="78" dur="1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40CC61"/>
                                      </p:to>
                                    </p:animClr>
                                    <p:set>
                                      <p:cBhvr>
                                        <p:cTn id="79" dur="1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80" dur="1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  <p:animRot by="120000">
                                      <p:cBhvr>
                                        <p:cTn id="81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82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83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84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85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86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7" fill="hold">
                      <p:stCondLst>
                        <p:cond delay="0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21" presetClass="emph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hsl">
                                      <p:cBhvr override="childStyle">
                                        <p:cTn id="90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animClr clrSpc="hsl">
                                      <p:cBhvr>
                                        <p:cTn id="91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animClr clrSpc="hsl">
                                      <p:cBhvr>
                                        <p:cTn id="92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set>
                                      <p:cBhvr>
                                        <p:cTn id="9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94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5" fill="hold">
                      <p:stCondLst>
                        <p:cond delay="0"/>
                      </p:stCondLst>
                      <p:childTnLst>
                        <p:par>
                          <p:cTn id="96" fill="hold">
                            <p:stCondLst>
                              <p:cond delay="0"/>
                            </p:stCondLst>
                            <p:childTnLst>
                              <p:par>
                                <p:cTn id="97" presetID="21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hsl">
                                      <p:cBhvr override="childStyle">
                                        <p:cTn id="98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animClr clrSpc="hsl">
                                      <p:cBhvr>
                                        <p:cTn id="99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animClr clrSpc="hsl">
                                      <p:cBhvr>
                                        <p:cTn id="100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set>
                                      <p:cBhvr>
                                        <p:cTn id="101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102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3" fill="hold">
                      <p:stCondLst>
                        <p:cond delay="0"/>
                      </p:stCondLst>
                      <p:childTnLst>
                        <p:par>
                          <p:cTn id="104" fill="hold">
                            <p:stCondLst>
                              <p:cond delay="0"/>
                            </p:stCondLst>
                            <p:childTnLst>
                              <p:par>
                                <p:cTn id="105" presetID="32" presetClass="emph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>
                                      <p:cBhvr override="childStyle">
                                        <p:cTn id="106" dur="1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folHlink"/>
                                      </p:to>
                                    </p:animClr>
                                    <p:animClr clrSpc="rgb">
                                      <p:cBhvr>
                                        <p:cTn id="107" dur="1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folHlink"/>
                                      </p:to>
                                    </p:animClr>
                                    <p:set>
                                      <p:cBhvr>
                                        <p:cTn id="108" dur="1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09" dur="1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  <p:animRot by="120000">
                                      <p:cBhvr>
                                        <p:cTn id="110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11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112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13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14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115" restart="whenNotActive" fill="hold" evtFilter="cancelBubble" nodeType="interactiveSeq">
                <p:stCondLst>
                  <p:cond evt="onClick" delay="0">
                    <p:tgtEl>
                      <p:spTgt spid="1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6" fill="hold">
                      <p:stCondLst>
                        <p:cond delay="0"/>
                      </p:stCondLst>
                      <p:childTnLst>
                        <p:par>
                          <p:cTn id="117" fill="hold">
                            <p:stCondLst>
                              <p:cond delay="0"/>
                            </p:stCondLst>
                            <p:childTnLst>
                              <p:par>
                                <p:cTn id="118" presetID="21" presetClass="emph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hsl">
                                      <p:cBhvr override="childStyle">
                                        <p:cTn id="119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animClr clrSpc="hsl">
                                      <p:cBhvr>
                                        <p:cTn id="120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animClr clrSpc="hsl">
                                      <p:cBhvr>
                                        <p:cTn id="121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set>
                                      <p:cBhvr>
                                        <p:cTn id="122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"/>
                  </p:tgtEl>
                </p:cond>
              </p:nextCondLst>
            </p:seq>
            <p:seq concurrent="1" nextAc="seek">
              <p:cTn id="123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4" fill="hold">
                      <p:stCondLst>
                        <p:cond delay="0"/>
                      </p:stCondLst>
                      <p:childTnLst>
                        <p:par>
                          <p:cTn id="125" fill="hold">
                            <p:stCondLst>
                              <p:cond delay="0"/>
                            </p:stCondLst>
                            <p:childTnLst>
                              <p:par>
                                <p:cTn id="126" presetID="32" presetClass="emph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>
                                      <p:cBhvr override="childStyle">
                                        <p:cTn id="127" dur="1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folHlink"/>
                                      </p:to>
                                    </p:animClr>
                                    <p:animClr clrSpc="rgb">
                                      <p:cBhvr>
                                        <p:cTn id="128" dur="1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folHlink"/>
                                      </p:to>
                                    </p:animClr>
                                    <p:set>
                                      <p:cBhvr>
                                        <p:cTn id="129" dur="1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30" dur="1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  <p:animRot by="120000">
                                      <p:cBhvr>
                                        <p:cTn id="131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32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133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34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35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136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7" fill="hold">
                      <p:stCondLst>
                        <p:cond delay="0"/>
                      </p:stCondLst>
                      <p:childTnLst>
                        <p:par>
                          <p:cTn id="138" fill="hold">
                            <p:stCondLst>
                              <p:cond delay="0"/>
                            </p:stCondLst>
                            <p:childTnLst>
                              <p:par>
                                <p:cTn id="139" presetID="32" presetClass="emph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>
                                      <p:cBhvr override="childStyle">
                                        <p:cTn id="140" dur="1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folHlink"/>
                                      </p:to>
                                    </p:animClr>
                                    <p:animClr clrSpc="rgb">
                                      <p:cBhvr>
                                        <p:cTn id="141" dur="1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folHlink"/>
                                      </p:to>
                                    </p:animClr>
                                    <p:set>
                                      <p:cBhvr>
                                        <p:cTn id="142" dur="1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43" dur="1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  <p:animRot by="120000">
                                      <p:cBhvr>
                                        <p:cTn id="144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45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146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47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48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seq concurrent="1" nextAc="seek">
              <p:cTn id="149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0" fill="hold">
                      <p:stCondLst>
                        <p:cond delay="0"/>
                      </p:stCondLst>
                      <p:childTnLst>
                        <p:par>
                          <p:cTn id="151" fill="hold">
                            <p:stCondLst>
                              <p:cond delay="0"/>
                            </p:stCondLst>
                            <p:childTnLst>
                              <p:par>
                                <p:cTn id="152" presetID="32" presetClass="emph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>
                                      <p:cBhvr override="childStyle">
                                        <p:cTn id="153" dur="1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folHlink"/>
                                      </p:to>
                                    </p:animClr>
                                    <p:animClr clrSpc="rgb">
                                      <p:cBhvr>
                                        <p:cTn id="154" dur="1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folHlink"/>
                                      </p:to>
                                    </p:animClr>
                                    <p:set>
                                      <p:cBhvr>
                                        <p:cTn id="155" dur="1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56" dur="1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  <p:animRot by="120000">
                                      <p:cBhvr>
                                        <p:cTn id="157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58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159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60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61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</p:childTnLst>
        </p:cTn>
      </p:par>
    </p:tnLst>
    <p:bldLst>
      <p:bldP spid="3" grpId="0" animBg="1"/>
      <p:bldP spid="7" grpId="0" animBg="1"/>
      <p:bldP spid="8" grpId="0" animBg="1"/>
      <p:bldP spid="9" grpId="0" animBg="1"/>
      <p:bldP spid="10" grpId="0" animBg="1"/>
      <p:bldP spid="11" grpId="0" animBg="1"/>
      <p:bldP spid="12" grpId="0" animBg="1"/>
      <p:bldP spid="13" grpId="0" animBg="1"/>
      <p:bldP spid="13" grpId="1" animBg="1"/>
      <p:bldP spid="14" grpId="0" animBg="1"/>
      <p:bldP spid="14" grpId="1" animBg="1"/>
      <p:bldP spid="15" grpId="0" animBg="1"/>
      <p:bldP spid="15" grpId="1" animBg="1"/>
      <p:bldP spid="16" grpId="0" animBg="1"/>
      <p:bldP spid="16" grpId="1" animBg="1"/>
      <p:bldP spid="17" grpId="0" animBg="1"/>
      <p:bldP spid="17" grpId="1" animBg="1"/>
      <p:bldP spid="18" grpId="0" animBg="1"/>
      <p:bldP spid="18" grpId="1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2400" smtClean="0"/>
              <a:t>Použitá literatura: </a:t>
            </a:r>
            <a:endParaRPr lang="cs-CZ" sz="2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1600" dirty="0" smtClean="0"/>
              <a:t>PŮLPÁN, Zdeněk, Michal ČIHÁK a Šárka MÜLLEROVÁ. </a:t>
            </a:r>
            <a:r>
              <a:rPr lang="cs-CZ" sz="1600" i="1" dirty="0" smtClean="0"/>
              <a:t>Matematika 7 pro základní školy</a:t>
            </a:r>
            <a:r>
              <a:rPr lang="cs-CZ" sz="1600" dirty="0" smtClean="0"/>
              <a:t>. 1. </a:t>
            </a:r>
            <a:r>
              <a:rPr lang="cs-CZ" sz="1600" dirty="0" err="1" smtClean="0"/>
              <a:t>vyd</a:t>
            </a:r>
            <a:r>
              <a:rPr lang="cs-CZ" sz="1600" dirty="0" smtClean="0"/>
              <a:t>. Praha: SPN - pedagogické nakladatelství, 2008, 152 s. ISBN 978-807-2353-989.</a:t>
            </a:r>
          </a:p>
          <a:p>
            <a:endParaRPr lang="cs-CZ" sz="1600" dirty="0"/>
          </a:p>
          <a:p>
            <a:r>
              <a:rPr lang="cs-CZ" sz="1600" dirty="0" smtClean="0"/>
              <a:t>BOUŠKOVÁ, Jitka, Milena BRZOŇOVÁ a Šárka MÜLLEROVÁ. </a:t>
            </a:r>
            <a:r>
              <a:rPr lang="cs-CZ" sz="1600" i="1" dirty="0" smtClean="0"/>
              <a:t>Matematika 7 pro základní školy</a:t>
            </a:r>
            <a:r>
              <a:rPr lang="cs-CZ" sz="1600" dirty="0" smtClean="0"/>
              <a:t>. 1. </a:t>
            </a:r>
            <a:r>
              <a:rPr lang="cs-CZ" sz="1600" dirty="0" err="1" smtClean="0"/>
              <a:t>vyd</a:t>
            </a:r>
            <a:r>
              <a:rPr lang="cs-CZ" sz="1600" dirty="0" smtClean="0"/>
              <a:t>. Praha: SPN - pedagogické nakladatelství, 2008, 63 s. ISBN 978-807-2354-122.</a:t>
            </a:r>
            <a:endParaRPr lang="cs-CZ" sz="1600" dirty="0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129</TotalTime>
  <Words>317</Words>
  <Application>Microsoft Office PowerPoint</Application>
  <PresentationFormat>Předvádění na obrazovce (4:3)</PresentationFormat>
  <Paragraphs>78</Paragraphs>
  <Slides>8</Slides>
  <Notes>0</Notes>
  <HiddenSlides>2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Motiv sady Office</vt:lpstr>
      <vt:lpstr>Snímek 1</vt:lpstr>
      <vt:lpstr>Změna v daném poměru</vt:lpstr>
      <vt:lpstr>Snímek 3</vt:lpstr>
      <vt:lpstr>Snímek 4</vt:lpstr>
      <vt:lpstr>Snímek 5</vt:lpstr>
      <vt:lpstr>Snímek 6</vt:lpstr>
      <vt:lpstr>Snímek 7</vt:lpstr>
      <vt:lpstr>Použitá literatura: 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pc</dc:creator>
  <cp:lastModifiedBy>pc</cp:lastModifiedBy>
  <cp:revision>12</cp:revision>
  <dcterms:created xsi:type="dcterms:W3CDTF">2013-03-17T12:13:44Z</dcterms:created>
  <dcterms:modified xsi:type="dcterms:W3CDTF">2013-03-23T09:32:41Z</dcterms:modified>
</cp:coreProperties>
</file>