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26684D79-2A29-4E4D-A634-2112383F507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91ADA50C-F08A-4E7A-9B0C-5FCA338E3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84D79-2A29-4E4D-A634-2112383F507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DA50C-F08A-4E7A-9B0C-5FCA338E3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26684D79-2A29-4E4D-A634-2112383F507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91ADA50C-F08A-4E7A-9B0C-5FCA338E3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84D79-2A29-4E4D-A634-2112383F507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DA50C-F08A-4E7A-9B0C-5FCA338E3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84D79-2A29-4E4D-A634-2112383F507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DA50C-F08A-4E7A-9B0C-5FCA338E3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84D79-2A29-4E4D-A634-2112383F507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DA50C-F08A-4E7A-9B0C-5FCA338E3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84D79-2A29-4E4D-A634-2112383F507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DA50C-F08A-4E7A-9B0C-5FCA338E3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84D79-2A29-4E4D-A634-2112383F507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DA50C-F08A-4E7A-9B0C-5FCA338E3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84D79-2A29-4E4D-A634-2112383F507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DA50C-F08A-4E7A-9B0C-5FCA338E3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84D79-2A29-4E4D-A634-2112383F507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DA50C-F08A-4E7A-9B0C-5FCA338E3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84D79-2A29-4E4D-A634-2112383F507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DA50C-F08A-4E7A-9B0C-5FCA338E3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6684D79-2A29-4E4D-A634-2112383F507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1ADA50C-F08A-4E7A-9B0C-5FCA338E3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55576" y="1628775"/>
            <a:ext cx="7067550" cy="3529013"/>
          </a:xfrm>
        </p:spPr>
        <p:txBody>
          <a:bodyPr>
            <a:normAutofit fontScale="92500"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VY_42_INOVACE_31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Postupný poměr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Procvičení  a opakování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Postupný poměr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Zopakuj si: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556792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Pomocí postupného poměru srovnáváme více čísel.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620688"/>
            <a:ext cx="9144000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Honza, Aleš a Jindra byli na brigádě v ovocném sadu. Honza načesal 25kg švestek, Aleš 15 kg a Jindra 40 kg. Celkem dostali 320 Kč. Jak se chlapci o peníze rozdělili?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348880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Částku 320 Kč rozdělíme v postupném poměru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2348880"/>
            <a:ext cx="2016224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25 : 15 : 40.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2996952"/>
            <a:ext cx="2016224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 : 3 : 8.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068960"/>
            <a:ext cx="4752528" cy="83099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Celkem 16 dílů ….320 Kč</a:t>
            </a:r>
          </a:p>
          <a:p>
            <a:r>
              <a:rPr lang="cs-CZ" sz="2400" b="1" dirty="0" smtClean="0"/>
              <a:t>                  1 díl …..320 : 16 =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3429000"/>
            <a:ext cx="720080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20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437112"/>
            <a:ext cx="20162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Honza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4437112"/>
            <a:ext cx="20162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20 . 5 =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4437112"/>
            <a:ext cx="1224136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100 Kč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5157192"/>
            <a:ext cx="20162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Aleš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43808" y="5157192"/>
            <a:ext cx="20162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20 . 3 =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5157192"/>
            <a:ext cx="1224136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60 Kč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1520" y="5877272"/>
            <a:ext cx="20162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Jindra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43808" y="5877272"/>
            <a:ext cx="20162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20 . 8 =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5877272"/>
            <a:ext cx="1224136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160 Kč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Postupný poměr 5 : 3 : 7 : 2 rozšiř číslem</a:t>
            </a:r>
            <a:endParaRPr lang="cs-CZ" sz="2400" b="1" dirty="0"/>
          </a:p>
        </p:txBody>
      </p:sp>
      <p:sp>
        <p:nvSpPr>
          <p:cNvPr id="3" name="Elipsa 2"/>
          <p:cNvSpPr/>
          <p:nvPr/>
        </p:nvSpPr>
        <p:spPr>
          <a:xfrm>
            <a:off x="1547736" y="1556792"/>
            <a:ext cx="648000" cy="648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5</a:t>
            </a:r>
            <a:endParaRPr lang="cs-CZ" sz="2800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23928" y="1628800"/>
            <a:ext cx="345638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25 : 15 : 35 : 10</a:t>
            </a:r>
            <a:endParaRPr lang="cs-CZ" sz="2800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547736" y="2492896"/>
            <a:ext cx="648000" cy="64800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3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23928" y="2564904"/>
            <a:ext cx="3456384" cy="504056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15 : 9 : 21 : 6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547736" y="3501008"/>
            <a:ext cx="648000" cy="64800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7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23928" y="3573016"/>
            <a:ext cx="3456384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35 : 21 : 49 : 14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547736" y="4581128"/>
            <a:ext cx="648000" cy="6480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923928" y="4653136"/>
            <a:ext cx="3456384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45 : 27 : 63 : 18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547736" y="5589240"/>
            <a:ext cx="648000" cy="64800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2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923928" y="5661248"/>
            <a:ext cx="3456384" cy="50405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10 : 6 : 14 : 4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Doplň chybějící číslo v poměru</a:t>
            </a:r>
            <a:endParaRPr lang="cs-CZ" sz="2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899592" y="1628800"/>
            <a:ext cx="302433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5 : 3 : 7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2564904"/>
            <a:ext cx="3024336" cy="504056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42 : 16 : 4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899592" y="3573016"/>
            <a:ext cx="30243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7 : 11 : 12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899592" y="4653136"/>
            <a:ext cx="30243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3 : 6 : 9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899592" y="5661248"/>
            <a:ext cx="3024336" cy="50405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15 : 27 : 36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44008" y="1628800"/>
            <a:ext cx="30240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25 : 15 : ?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44008" y="2564904"/>
            <a:ext cx="3024000" cy="504056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? : 8 : 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44008" y="3573016"/>
            <a:ext cx="3024000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35 : ? : ?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644008" y="4653136"/>
            <a:ext cx="3024000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? : 2 : 3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644008" y="5661248"/>
            <a:ext cx="3024000" cy="50405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5 :  ?  : 12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995936" y="1628800"/>
            <a:ext cx="504056" cy="504056"/>
          </a:xfrm>
          <a:prstGeom prst="roundRect">
            <a:avLst/>
          </a:prstGeom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=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995936" y="2564904"/>
            <a:ext cx="504056" cy="504056"/>
          </a:xfrm>
          <a:prstGeom prst="roundRect">
            <a:avLst/>
          </a:prstGeom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=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995936" y="3573016"/>
            <a:ext cx="504056" cy="504056"/>
          </a:xfrm>
          <a:prstGeom prst="roundRect">
            <a:avLst/>
          </a:prstGeom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=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95936" y="4653136"/>
            <a:ext cx="504056" cy="504056"/>
          </a:xfrm>
          <a:prstGeom prst="roundRect">
            <a:avLst/>
          </a:prstGeom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=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995936" y="5661248"/>
            <a:ext cx="504056" cy="504056"/>
          </a:xfrm>
          <a:prstGeom prst="roundRect">
            <a:avLst/>
          </a:prstGeom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=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660232" y="1628800"/>
            <a:ext cx="720080" cy="50405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35</a:t>
            </a:r>
            <a:endParaRPr lang="cs-CZ" sz="2800" b="1" dirty="0"/>
          </a:p>
        </p:txBody>
      </p:sp>
      <p:sp>
        <p:nvSpPr>
          <p:cNvPr id="24" name="Obdélník 23"/>
          <p:cNvSpPr/>
          <p:nvPr/>
        </p:nvSpPr>
        <p:spPr>
          <a:xfrm>
            <a:off x="5076056" y="2564904"/>
            <a:ext cx="720080" cy="504056"/>
          </a:xfrm>
          <a:prstGeom prst="rect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21</a:t>
            </a:r>
            <a:endParaRPr lang="cs-CZ" sz="2800" b="1" dirty="0"/>
          </a:p>
        </p:txBody>
      </p:sp>
      <p:sp>
        <p:nvSpPr>
          <p:cNvPr id="25" name="Obdélník 24"/>
          <p:cNvSpPr/>
          <p:nvPr/>
        </p:nvSpPr>
        <p:spPr>
          <a:xfrm>
            <a:off x="6156176" y="3573016"/>
            <a:ext cx="1440160" cy="504056"/>
          </a:xfrm>
          <a:prstGeom prst="rect">
            <a:avLst/>
          </a:prstGeom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55 : 60</a:t>
            </a:r>
            <a:endParaRPr lang="cs-CZ" sz="2800" b="1" dirty="0"/>
          </a:p>
        </p:txBody>
      </p:sp>
      <p:sp>
        <p:nvSpPr>
          <p:cNvPr id="26" name="Obdélník 25"/>
          <p:cNvSpPr/>
          <p:nvPr/>
        </p:nvSpPr>
        <p:spPr>
          <a:xfrm>
            <a:off x="5292080" y="4653136"/>
            <a:ext cx="504056" cy="504056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27" name="Obdélník 26"/>
          <p:cNvSpPr/>
          <p:nvPr/>
        </p:nvSpPr>
        <p:spPr>
          <a:xfrm>
            <a:off x="5868144" y="5661248"/>
            <a:ext cx="432048" cy="504056"/>
          </a:xfrm>
          <a:prstGeom prst="rect">
            <a:avLst/>
          </a:prstGeom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Rozděl 120 lentilek v postupném poměru 4 : 7 : 3 : 6 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9552" y="1268760"/>
            <a:ext cx="3419872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20 dílů …..120 lentilek</a:t>
            </a:r>
          </a:p>
          <a:p>
            <a:r>
              <a:rPr lang="cs-CZ" sz="2400" b="1" dirty="0" smtClean="0"/>
              <a:t>    1 díl ….. 6 lentilek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508104" y="1628800"/>
            <a:ext cx="2304256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24 : 42 : 18 : 36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0" y="2708920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Trojúhelník má obvod 36 cm. Délky jeho stran jsou v postupném poměru 3 : 4 : 5. Urči tyto délky.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55776" y="3933056"/>
            <a:ext cx="3419872" cy="83099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12 dílů …..36 cm</a:t>
            </a:r>
          </a:p>
          <a:p>
            <a:r>
              <a:rPr lang="cs-CZ" sz="2400" b="1" dirty="0" smtClean="0"/>
              <a:t>    1 díl ….. 3 cm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699792" y="5157192"/>
            <a:ext cx="1512168" cy="46166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9 : 12 : 15</a:t>
            </a:r>
            <a:endParaRPr lang="cs-CZ" sz="2400" b="1" dirty="0"/>
          </a:p>
        </p:txBody>
      </p:sp>
      <p:grpSp>
        <p:nvGrpSpPr>
          <p:cNvPr id="53" name="Skupina 52"/>
          <p:cNvGrpSpPr/>
          <p:nvPr/>
        </p:nvGrpSpPr>
        <p:grpSpPr>
          <a:xfrm>
            <a:off x="107504" y="4077072"/>
            <a:ext cx="2016224" cy="1526945"/>
            <a:chOff x="107504" y="4077072"/>
            <a:chExt cx="2016224" cy="1526945"/>
          </a:xfrm>
        </p:grpSpPr>
        <p:grpSp>
          <p:nvGrpSpPr>
            <p:cNvPr id="46" name="Skupina 45"/>
            <p:cNvGrpSpPr/>
            <p:nvPr/>
          </p:nvGrpSpPr>
          <p:grpSpPr>
            <a:xfrm rot="2192954">
              <a:off x="467544" y="4379881"/>
              <a:ext cx="1080120" cy="1224136"/>
              <a:chOff x="467544" y="4149080"/>
              <a:chExt cx="1080120" cy="1224136"/>
            </a:xfrm>
          </p:grpSpPr>
          <p:cxnSp>
            <p:nvCxnSpPr>
              <p:cNvPr id="36" name="Přímá spojovací čára 35"/>
              <p:cNvCxnSpPr/>
              <p:nvPr/>
            </p:nvCxnSpPr>
            <p:spPr>
              <a:xfrm>
                <a:off x="467544" y="4293096"/>
                <a:ext cx="72008" cy="108000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čára 37"/>
              <p:cNvCxnSpPr/>
              <p:nvPr/>
            </p:nvCxnSpPr>
            <p:spPr>
              <a:xfrm flipH="1">
                <a:off x="467544" y="4149080"/>
                <a:ext cx="1080120" cy="144016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ovací čára 38"/>
              <p:cNvCxnSpPr/>
              <p:nvPr/>
            </p:nvCxnSpPr>
            <p:spPr>
              <a:xfrm flipV="1">
                <a:off x="539552" y="4149080"/>
                <a:ext cx="1008112" cy="1224136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7" name="TextovéPole 46"/>
            <p:cNvSpPr txBox="1"/>
            <p:nvPr/>
          </p:nvSpPr>
          <p:spPr>
            <a:xfrm>
              <a:off x="107504" y="5157192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50000"/>
                    </a:schemeClr>
                  </a:solidFill>
                </a:rPr>
                <a:t>A</a:t>
              </a:r>
              <a:endParaRPr lang="cs-CZ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835696" y="4653136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50000"/>
                    </a:schemeClr>
                  </a:solidFill>
                </a:rPr>
                <a:t>B</a:t>
              </a:r>
              <a:endParaRPr lang="cs-CZ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539552" y="4077072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accent2">
                      <a:lumMod val="50000"/>
                    </a:schemeClr>
                  </a:solidFill>
                </a:rPr>
                <a:t>C</a:t>
              </a:r>
              <a:endParaRPr lang="cs-CZ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6516216" y="4869160"/>
            <a:ext cx="1728192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a = 9 cm</a:t>
            </a:r>
            <a:endParaRPr lang="cs-CZ" sz="2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516216" y="5445224"/>
            <a:ext cx="1728192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b = 12 cm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516216" y="6021288"/>
            <a:ext cx="1728192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c = 15 cm</a:t>
            </a:r>
            <a:endParaRPr lang="cs-CZ" sz="2400" b="1" dirty="0"/>
          </a:p>
        </p:txBody>
      </p:sp>
      <p:sp>
        <p:nvSpPr>
          <p:cNvPr id="54" name="Veselý obličej 53"/>
          <p:cNvSpPr/>
          <p:nvPr/>
        </p:nvSpPr>
        <p:spPr>
          <a:xfrm>
            <a:off x="8604448" y="6381328"/>
            <a:ext cx="395536" cy="332656"/>
          </a:xfrm>
          <a:prstGeom prst="smileyFac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50" grpId="0" animBg="1"/>
      <p:bldP spid="51" grpId="0" animBg="1"/>
      <p:bldP spid="5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PŮLPÁN, Zdeněk, Michal ČIHÁK a Šárka MÜLLEROVÁ. </a:t>
            </a:r>
            <a:r>
              <a:rPr lang="cs-CZ" sz="1600" i="1" dirty="0" smtClean="0"/>
              <a:t>Matematika 7 pro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2008, 152 s. ISBN 978-807-2353-989.</a:t>
            </a:r>
          </a:p>
          <a:p>
            <a:endParaRPr lang="cs-CZ" sz="1600" dirty="0"/>
          </a:p>
          <a:p>
            <a:r>
              <a:rPr lang="cs-CZ" sz="1600" dirty="0" smtClean="0"/>
              <a:t>BOUŠKOVÁ, Jitka, Milena BRZOŇOVÁ a Šárka MÜLLEROVÁ. </a:t>
            </a:r>
            <a:r>
              <a:rPr lang="cs-CZ" sz="1600" i="1" dirty="0" smtClean="0"/>
              <a:t>Matematika 7 pro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2008, 63 s. ISBN 978-807-2354-122.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87</TotalTime>
  <Words>438</Words>
  <Application>Microsoft Office PowerPoint</Application>
  <PresentationFormat>Předvádění na obrazovce (4:3)</PresentationFormat>
  <Paragraphs>85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Původ</vt:lpstr>
      <vt:lpstr>Snímek 1</vt:lpstr>
      <vt:lpstr>Postupný poměr</vt:lpstr>
      <vt:lpstr>Snímek 3</vt:lpstr>
      <vt:lpstr>Snímek 4</vt:lpstr>
      <vt:lpstr>Snímek 5</vt:lpstr>
      <vt:lpstr>Snímek 6</vt:lpstr>
      <vt:lpstr>Použitá literatura: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11</cp:revision>
  <dcterms:created xsi:type="dcterms:W3CDTF">2013-03-23T09:32:49Z</dcterms:created>
  <dcterms:modified xsi:type="dcterms:W3CDTF">2013-04-01T09:56:49Z</dcterms:modified>
</cp:coreProperties>
</file>